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50399950" cy="3239928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58" userDrawn="1">
          <p15:clr>
            <a:srgbClr val="A4A3A4"/>
          </p15:clr>
        </p15:guide>
        <p15:guide id="4" orient="horz" pos="18891" userDrawn="1">
          <p15:clr>
            <a:srgbClr val="A4A3A4"/>
          </p15:clr>
        </p15:guide>
        <p15:guide id="5" pos="973" userDrawn="1">
          <p15:clr>
            <a:srgbClr val="A4A3A4"/>
          </p15:clr>
        </p15:guide>
        <p15:guide id="6" pos="30707" userDrawn="1">
          <p15:clr>
            <a:srgbClr val="A4A3A4"/>
          </p15:clr>
        </p15:guide>
        <p15:guide id="7" orient="horz" pos="183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551180C-15D5-E5BF-575D-DB6F1590E35E}" name="Keeley Sankey (MTM)" initials="KS(" userId="S::Keeley.Sankey@meditechmedia.com::96349873-8aa9-437d-b1bd-82f1bccb987d" providerId="AD"/>
  <p188:author id="{AB458B3F-1992-9A0F-4B01-921D643020C9}" name="Danielle Walsh (CHR)" initials="DW(" userId="S::Danielle.Walsh@chrysalismedical.com::045e4589-1ae1-4cac-9b8e-c6f59de14883" providerId="AD"/>
  <p188:author id="{E15E638E-FD78-1868-8A35-F62131879A10}" name="Lucretia Ramnath (CHR)" initials="L(" userId="S::lucretia.ramnath@chrysalismedical.com::4f0dcfbf-709a-4a04-a859-b3642c366bcc" providerId="AD"/>
  <p188:author id="{D6B9E599-D80D-0F4E-3991-C8E72684FC40}" name="Ruby Allen (MTM)" initials="RA(" userId="S::Ruby.Allen@meditechmedia.com::3a834b0d-c92b-4d68-aa01-29635119d5a0" providerId="AD"/>
  <p188:author id="{4959BAD1-DF5C-98CE-B82B-7FC613943252}" name="Danielle Lindley (CHR)" initials="DL(" userId="S::Danielle.Lindley@chrysalismedical.com::28ce4467-4702-4fad-ab01-06bc74a34e4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6B83"/>
    <a:srgbClr val="4B91EF"/>
    <a:srgbClr val="85B5F4"/>
    <a:srgbClr val="E62B2C"/>
    <a:srgbClr val="65A1F1"/>
    <a:srgbClr val="292929"/>
    <a:srgbClr val="E2DFDA"/>
    <a:srgbClr val="DBDBDB"/>
    <a:srgbClr val="FFDDE3"/>
    <a:srgbClr val="8593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B3C482-4835-4749-B16B-1EA501EC5B63}" v="236" dt="2022-11-14T20:07:00.737"/>
  </p1510:revLst>
</p1510:revInfo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26" autoAdjust="0"/>
    <p:restoredTop sz="96201" autoAdjust="0"/>
  </p:normalViewPr>
  <p:slideViewPr>
    <p:cSldViewPr snapToGrid="0">
      <p:cViewPr>
        <p:scale>
          <a:sx n="33" d="100"/>
          <a:sy n="33" d="100"/>
        </p:scale>
        <p:origin x="198" y="-1530"/>
      </p:cViewPr>
      <p:guideLst>
        <p:guide orient="horz" pos="4058"/>
        <p:guide orient="horz" pos="18891"/>
        <p:guide pos="973"/>
        <p:guide pos="30707"/>
        <p:guide orient="horz" pos="183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6" d="100"/>
          <a:sy n="106" d="100"/>
        </p:scale>
        <p:origin x="2598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Lindley (CHR)" userId="28ce4467-4702-4fad-ab01-06bc74a34e42" providerId="ADAL" clId="{94B3C482-4835-4749-B16B-1EA501EC5B63}"/>
    <pc:docChg chg="undo redo custSel modSld">
      <pc:chgData name="Danielle Lindley (CHR)" userId="28ce4467-4702-4fad-ab01-06bc74a34e42" providerId="ADAL" clId="{94B3C482-4835-4749-B16B-1EA501EC5B63}" dt="2022-11-14T20:12:51.630" v="702" actId="20577"/>
      <pc:docMkLst>
        <pc:docMk/>
      </pc:docMkLst>
      <pc:sldChg chg="addSp delSp modSp mod delCm">
        <pc:chgData name="Danielle Lindley (CHR)" userId="28ce4467-4702-4fad-ab01-06bc74a34e42" providerId="ADAL" clId="{94B3C482-4835-4749-B16B-1EA501EC5B63}" dt="2022-11-14T20:12:51.630" v="702" actId="20577"/>
        <pc:sldMkLst>
          <pc:docMk/>
          <pc:sldMk cId="3754268313" sldId="258"/>
        </pc:sldMkLst>
        <pc:spChg chg="add mod">
          <ac:chgData name="Danielle Lindley (CHR)" userId="28ce4467-4702-4fad-ab01-06bc74a34e42" providerId="ADAL" clId="{94B3C482-4835-4749-B16B-1EA501EC5B63}" dt="2022-11-14T14:04:35.228" v="3" actId="13926"/>
          <ac:spMkLst>
            <pc:docMk/>
            <pc:sldMk cId="3754268313" sldId="258"/>
            <ac:spMk id="2" creationId="{1D8B93F4-DDC4-DB42-3CB4-A1EBBAF9CA16}"/>
          </ac:spMkLst>
        </pc:spChg>
        <pc:spChg chg="mod">
          <ac:chgData name="Danielle Lindley (CHR)" userId="28ce4467-4702-4fad-ab01-06bc74a34e42" providerId="ADAL" clId="{94B3C482-4835-4749-B16B-1EA501EC5B63}" dt="2022-11-14T16:51:11.041" v="325" actId="20577"/>
          <ac:spMkLst>
            <pc:docMk/>
            <pc:sldMk cId="3754268313" sldId="258"/>
            <ac:spMk id="5" creationId="{D8B3C8E5-05AF-DF9C-2B16-684A7162C92A}"/>
          </ac:spMkLst>
        </pc:spChg>
        <pc:spChg chg="mod">
          <ac:chgData name="Danielle Lindley (CHR)" userId="28ce4467-4702-4fad-ab01-06bc74a34e42" providerId="ADAL" clId="{94B3C482-4835-4749-B16B-1EA501EC5B63}" dt="2022-11-14T16:57:40.865" v="371" actId="20577"/>
          <ac:spMkLst>
            <pc:docMk/>
            <pc:sldMk cId="3754268313" sldId="258"/>
            <ac:spMk id="11" creationId="{F84C879B-81B0-378A-C6EC-BE66E9715C3D}"/>
          </ac:spMkLst>
        </pc:spChg>
        <pc:spChg chg="add mod">
          <ac:chgData name="Danielle Lindley (CHR)" userId="28ce4467-4702-4fad-ab01-06bc74a34e42" providerId="ADAL" clId="{94B3C482-4835-4749-B16B-1EA501EC5B63}" dt="2022-11-14T16:33:38.033" v="201" actId="1035"/>
          <ac:spMkLst>
            <pc:docMk/>
            <pc:sldMk cId="3754268313" sldId="258"/>
            <ac:spMk id="23" creationId="{B1F77980-22C5-B970-D36C-1F0ED5E36E4D}"/>
          </ac:spMkLst>
        </pc:spChg>
        <pc:spChg chg="mod">
          <ac:chgData name="Danielle Lindley (CHR)" userId="28ce4467-4702-4fad-ab01-06bc74a34e42" providerId="ADAL" clId="{94B3C482-4835-4749-B16B-1EA501EC5B63}" dt="2022-11-14T18:36:47.622" v="588" actId="1035"/>
          <ac:spMkLst>
            <pc:docMk/>
            <pc:sldMk cId="3754268313" sldId="258"/>
            <ac:spMk id="26" creationId="{E039148A-9761-1505-1855-55C0374FC2CD}"/>
          </ac:spMkLst>
        </pc:spChg>
        <pc:spChg chg="mod">
          <ac:chgData name="Danielle Lindley (CHR)" userId="28ce4467-4702-4fad-ab01-06bc74a34e42" providerId="ADAL" clId="{94B3C482-4835-4749-B16B-1EA501EC5B63}" dt="2022-11-14T18:36:47.622" v="588" actId="1035"/>
          <ac:spMkLst>
            <pc:docMk/>
            <pc:sldMk cId="3754268313" sldId="258"/>
            <ac:spMk id="27" creationId="{54C267E9-CBC5-A26B-8140-21A5B9D777EF}"/>
          </ac:spMkLst>
        </pc:spChg>
        <pc:spChg chg="del">
          <ac:chgData name="Danielle Lindley (CHR)" userId="28ce4467-4702-4fad-ab01-06bc74a34e42" providerId="ADAL" clId="{94B3C482-4835-4749-B16B-1EA501EC5B63}" dt="2022-11-14T14:04:38.671" v="4" actId="478"/>
          <ac:spMkLst>
            <pc:docMk/>
            <pc:sldMk cId="3754268313" sldId="258"/>
            <ac:spMk id="28" creationId="{8E65718A-DF9C-42E6-9686-BF722A77ACCA}"/>
          </ac:spMkLst>
        </pc:spChg>
        <pc:spChg chg="mod">
          <ac:chgData name="Danielle Lindley (CHR)" userId="28ce4467-4702-4fad-ab01-06bc74a34e42" providerId="ADAL" clId="{94B3C482-4835-4749-B16B-1EA501EC5B63}" dt="2022-11-14T18:15:34.878" v="463" actId="20577"/>
          <ac:spMkLst>
            <pc:docMk/>
            <pc:sldMk cId="3754268313" sldId="258"/>
            <ac:spMk id="43" creationId="{0BEE06DC-B3BE-E4D1-F053-1FCCD1E745A3}"/>
          </ac:spMkLst>
        </pc:spChg>
        <pc:spChg chg="add del mod">
          <ac:chgData name="Danielle Lindley (CHR)" userId="28ce4467-4702-4fad-ab01-06bc74a34e42" providerId="ADAL" clId="{94B3C482-4835-4749-B16B-1EA501EC5B63}" dt="2022-11-14T14:14:15.955" v="86" actId="22"/>
          <ac:spMkLst>
            <pc:docMk/>
            <pc:sldMk cId="3754268313" sldId="258"/>
            <ac:spMk id="48" creationId="{67843F54-5630-116B-66FD-8510C24ECB15}"/>
          </ac:spMkLst>
        </pc:spChg>
        <pc:spChg chg="del mod">
          <ac:chgData name="Danielle Lindley (CHR)" userId="28ce4467-4702-4fad-ab01-06bc74a34e42" providerId="ADAL" clId="{94B3C482-4835-4749-B16B-1EA501EC5B63}" dt="2022-11-14T18:27:21.720" v="482" actId="478"/>
          <ac:spMkLst>
            <pc:docMk/>
            <pc:sldMk cId="3754268313" sldId="258"/>
            <ac:spMk id="55" creationId="{4F5CFDEC-77F5-6138-FFDE-CB9F96F232C4}"/>
          </ac:spMkLst>
        </pc:spChg>
        <pc:spChg chg="mod">
          <ac:chgData name="Danielle Lindley (CHR)" userId="28ce4467-4702-4fad-ab01-06bc74a34e42" providerId="ADAL" clId="{94B3C482-4835-4749-B16B-1EA501EC5B63}" dt="2022-11-14T16:53:06.563" v="353" actId="1036"/>
          <ac:spMkLst>
            <pc:docMk/>
            <pc:sldMk cId="3754268313" sldId="258"/>
            <ac:spMk id="57" creationId="{9C844026-7B35-E7E9-8F49-A6E3BF927568}"/>
          </ac:spMkLst>
        </pc:spChg>
        <pc:spChg chg="mod">
          <ac:chgData name="Danielle Lindley (CHR)" userId="28ce4467-4702-4fad-ab01-06bc74a34e42" providerId="ADAL" clId="{94B3C482-4835-4749-B16B-1EA501EC5B63}" dt="2022-11-14T18:26:08.482" v="481" actId="20577"/>
          <ac:spMkLst>
            <pc:docMk/>
            <pc:sldMk cId="3754268313" sldId="258"/>
            <ac:spMk id="58" creationId="{999E1E8B-A8AB-F3C1-A65B-ED9A1309C2DB}"/>
          </ac:spMkLst>
        </pc:spChg>
        <pc:spChg chg="add mod">
          <ac:chgData name="Danielle Lindley (CHR)" userId="28ce4467-4702-4fad-ab01-06bc74a34e42" providerId="ADAL" clId="{94B3C482-4835-4749-B16B-1EA501EC5B63}" dt="2022-11-14T20:12:51.630" v="702" actId="20577"/>
          <ac:spMkLst>
            <pc:docMk/>
            <pc:sldMk cId="3754268313" sldId="258"/>
            <ac:spMk id="62" creationId="{E7F98EA2-DFA8-09B4-BC92-E6F6368B6A6F}"/>
          </ac:spMkLst>
        </pc:spChg>
        <pc:spChg chg="mod">
          <ac:chgData name="Danielle Lindley (CHR)" userId="28ce4467-4702-4fad-ab01-06bc74a34e42" providerId="ADAL" clId="{94B3C482-4835-4749-B16B-1EA501EC5B63}" dt="2022-11-14T16:51:18.482" v="327" actId="20577"/>
          <ac:spMkLst>
            <pc:docMk/>
            <pc:sldMk cId="3754268313" sldId="258"/>
            <ac:spMk id="122" creationId="{BECAC92A-5D38-9F23-DE20-EFFB05B60C03}"/>
          </ac:spMkLst>
        </pc:spChg>
        <pc:spChg chg="mod">
          <ac:chgData name="Danielle Lindley (CHR)" userId="28ce4467-4702-4fad-ab01-06bc74a34e42" providerId="ADAL" clId="{94B3C482-4835-4749-B16B-1EA501EC5B63}" dt="2022-11-14T16:51:25.511" v="330" actId="57"/>
          <ac:spMkLst>
            <pc:docMk/>
            <pc:sldMk cId="3754268313" sldId="258"/>
            <ac:spMk id="126" creationId="{DC778BBA-D32F-379E-C89C-651100F9E0AE}"/>
          </ac:spMkLst>
        </pc:spChg>
        <pc:spChg chg="mod">
          <ac:chgData name="Danielle Lindley (CHR)" userId="28ce4467-4702-4fad-ab01-06bc74a34e42" providerId="ADAL" clId="{94B3C482-4835-4749-B16B-1EA501EC5B63}" dt="2022-11-14T16:51:30.295" v="332" actId="57"/>
          <ac:spMkLst>
            <pc:docMk/>
            <pc:sldMk cId="3754268313" sldId="258"/>
            <ac:spMk id="175" creationId="{983F4258-E3FA-B90A-D5B8-CB193458D52B}"/>
          </ac:spMkLst>
        </pc:spChg>
        <pc:spChg chg="mod topLvl">
          <ac:chgData name="Danielle Lindley (CHR)" userId="28ce4467-4702-4fad-ab01-06bc74a34e42" providerId="ADAL" clId="{94B3C482-4835-4749-B16B-1EA501EC5B63}" dt="2022-11-14T14:04:29.657" v="0" actId="165"/>
          <ac:spMkLst>
            <pc:docMk/>
            <pc:sldMk cId="3754268313" sldId="258"/>
            <ac:spMk id="967" creationId="{7CEE3446-A206-C7C5-EB73-F898A52C8225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68" creationId="{B8D964B9-DD51-FAAB-599E-10F920740A54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69" creationId="{D3FCD3F4-10D0-FC74-E54C-090A7ADEB3A0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74" creationId="{CF69F9EC-EABA-41FE-2E79-CDAE072763C6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75" creationId="{AE808A5D-9D78-B97F-FFC8-AF038D2F0942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76" creationId="{E501E5F9-BB97-6ADA-1461-907D2DE0CA91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77" creationId="{403C1CED-31EB-659B-F7B5-C84C860D6E9A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78" creationId="{EBADDCA2-42FF-C8B0-9BE8-7ED6F7C6FBB3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79" creationId="{77069770-F074-C943-3314-67415BB34BA9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80" creationId="{9FBBB6A9-C3BF-3EF6-FC1D-CA13C8606BFD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81" creationId="{84AF0EEA-36EF-39A6-DDDF-87CAB39607F3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82" creationId="{FC4D8225-6014-3A9C-47C6-97848F85D1AC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83" creationId="{35B89AF6-288E-58C8-16A4-D250B101C144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84" creationId="{60552F14-3F54-A493-9C42-180A66049B2A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85" creationId="{470F92EC-0053-A336-8AEA-3A44E7CC3354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86" creationId="{AE20F227-F33C-36E5-00C3-23E06FABDD37}"/>
          </ac:spMkLst>
        </pc:spChg>
        <pc:spChg chg="del mod topLvl">
          <ac:chgData name="Danielle Lindley (CHR)" userId="28ce4467-4702-4fad-ab01-06bc74a34e42" providerId="ADAL" clId="{94B3C482-4835-4749-B16B-1EA501EC5B63}" dt="2022-11-14T14:04:31.992" v="1" actId="478"/>
          <ac:spMkLst>
            <pc:docMk/>
            <pc:sldMk cId="3754268313" sldId="258"/>
            <ac:spMk id="987" creationId="{4200C102-228C-77E9-9ED8-800ACA21AD22}"/>
          </ac:spMkLst>
        </pc:spChg>
        <pc:spChg chg="del">
          <ac:chgData name="Danielle Lindley (CHR)" userId="28ce4467-4702-4fad-ab01-06bc74a34e42" providerId="ADAL" clId="{94B3C482-4835-4749-B16B-1EA501EC5B63}" dt="2022-11-14T14:11:20.458" v="64" actId="478"/>
          <ac:spMkLst>
            <pc:docMk/>
            <pc:sldMk cId="3754268313" sldId="258"/>
            <ac:spMk id="1048" creationId="{654DF04E-24A6-8C3D-595E-42691B3E5E87}"/>
          </ac:spMkLst>
        </pc:spChg>
        <pc:spChg chg="mod">
          <ac:chgData name="Danielle Lindley (CHR)" userId="28ce4467-4702-4fad-ab01-06bc74a34e42" providerId="ADAL" clId="{94B3C482-4835-4749-B16B-1EA501EC5B63}" dt="2022-11-14T18:59:43.264" v="643" actId="1036"/>
          <ac:spMkLst>
            <pc:docMk/>
            <pc:sldMk cId="3754268313" sldId="258"/>
            <ac:spMk id="1052" creationId="{CDE20503-0796-DFAB-D84F-EA20E5C2DD7C}"/>
          </ac:spMkLst>
        </pc:spChg>
        <pc:grpChg chg="mod">
          <ac:chgData name="Danielle Lindley (CHR)" userId="28ce4467-4702-4fad-ab01-06bc74a34e42" providerId="ADAL" clId="{94B3C482-4835-4749-B16B-1EA501EC5B63}" dt="2022-11-14T14:14:36.966" v="88" actId="1076"/>
          <ac:grpSpMkLst>
            <pc:docMk/>
            <pc:sldMk cId="3754268313" sldId="258"/>
            <ac:grpSpMk id="3" creationId="{F4C898B4-62B8-6506-1EA9-F9173B270E57}"/>
          </ac:grpSpMkLst>
        </pc:grpChg>
        <pc:grpChg chg="del">
          <ac:chgData name="Danielle Lindley (CHR)" userId="28ce4467-4702-4fad-ab01-06bc74a34e42" providerId="ADAL" clId="{94B3C482-4835-4749-B16B-1EA501EC5B63}" dt="2022-11-14T14:04:29.657" v="0" actId="165"/>
          <ac:grpSpMkLst>
            <pc:docMk/>
            <pc:sldMk cId="3754268313" sldId="258"/>
            <ac:grpSpMk id="31" creationId="{6FFAA354-9E4C-63FA-6EB4-C20B02FE286E}"/>
          </ac:grpSpMkLst>
        </pc:grpChg>
        <pc:graphicFrameChg chg="add mod modGraphic">
          <ac:chgData name="Danielle Lindley (CHR)" userId="28ce4467-4702-4fad-ab01-06bc74a34e42" providerId="ADAL" clId="{94B3C482-4835-4749-B16B-1EA501EC5B63}" dt="2022-11-14T16:58:24.221" v="373"/>
          <ac:graphicFrameMkLst>
            <pc:docMk/>
            <pc:sldMk cId="3754268313" sldId="258"/>
            <ac:graphicFrameMk id="21" creationId="{3B0B3E52-A90E-A586-8447-B9E453DFF6FC}"/>
          </ac:graphicFrameMkLst>
        </pc:graphicFrameChg>
        <pc:graphicFrameChg chg="add mod">
          <ac:chgData name="Danielle Lindley (CHR)" userId="28ce4467-4702-4fad-ab01-06bc74a34e42" providerId="ADAL" clId="{94B3C482-4835-4749-B16B-1EA501EC5B63}" dt="2022-11-14T17:00:21.939" v="383" actId="207"/>
          <ac:graphicFrameMkLst>
            <pc:docMk/>
            <pc:sldMk cId="3754268313" sldId="258"/>
            <ac:graphicFrameMk id="30" creationId="{2C608C09-FF48-740F-2F34-AB255B564D18}"/>
          </ac:graphicFrameMkLst>
        </pc:graphicFrameChg>
        <pc:graphicFrameChg chg="del">
          <ac:chgData name="Danielle Lindley (CHR)" userId="28ce4467-4702-4fad-ab01-06bc74a34e42" providerId="ADAL" clId="{94B3C482-4835-4749-B16B-1EA501EC5B63}" dt="2022-11-14T14:11:20.458" v="64" actId="478"/>
          <ac:graphicFrameMkLst>
            <pc:docMk/>
            <pc:sldMk cId="3754268313" sldId="258"/>
            <ac:graphicFrameMk id="47" creationId="{02197180-A443-F918-B7F4-D9B93F27B52B}"/>
          </ac:graphicFrameMkLst>
        </pc:graphicFrameChg>
        <pc:graphicFrameChg chg="mod modGraphic">
          <ac:chgData name="Danielle Lindley (CHR)" userId="28ce4467-4702-4fad-ab01-06bc74a34e42" providerId="ADAL" clId="{94B3C482-4835-4749-B16B-1EA501EC5B63}" dt="2022-11-14T18:36:37.746" v="581" actId="1035"/>
          <ac:graphicFrameMkLst>
            <pc:docMk/>
            <pc:sldMk cId="3754268313" sldId="258"/>
            <ac:graphicFrameMk id="52" creationId="{11274DAD-AE79-35BF-120A-AF06AE1BE15D}"/>
          </ac:graphicFrameMkLst>
        </pc:graphicFrameChg>
        <pc:graphicFrameChg chg="mod modGraphic">
          <ac:chgData name="Danielle Lindley (CHR)" userId="28ce4467-4702-4fad-ab01-06bc74a34e42" providerId="ADAL" clId="{94B3C482-4835-4749-B16B-1EA501EC5B63}" dt="2022-11-14T18:36:07.498" v="567" actId="1036"/>
          <ac:graphicFrameMkLst>
            <pc:docMk/>
            <pc:sldMk cId="3754268313" sldId="258"/>
            <ac:graphicFrameMk id="56" creationId="{91C3F91B-8368-BCF3-5C09-D3716AAA61BC}"/>
          </ac:graphicFrameMkLst>
        </pc:graphicFrameChg>
        <pc:graphicFrameChg chg="mod">
          <ac:chgData name="Danielle Lindley (CHR)" userId="28ce4467-4702-4fad-ab01-06bc74a34e42" providerId="ADAL" clId="{94B3C482-4835-4749-B16B-1EA501EC5B63}" dt="2022-11-14T17:01:18.920" v="394" actId="555"/>
          <ac:graphicFrameMkLst>
            <pc:docMk/>
            <pc:sldMk cId="3754268313" sldId="258"/>
            <ac:graphicFrameMk id="174" creationId="{1BA4DDE2-3C9E-03A6-D979-10D92E8DF41C}"/>
          </ac:graphicFrameMkLst>
        </pc:graphicFrameChg>
        <pc:graphicFrameChg chg="del">
          <ac:chgData name="Danielle Lindley (CHR)" userId="28ce4467-4702-4fad-ab01-06bc74a34e42" providerId="ADAL" clId="{94B3C482-4835-4749-B16B-1EA501EC5B63}" dt="2022-11-14T14:11:20.458" v="64" actId="478"/>
          <ac:graphicFrameMkLst>
            <pc:docMk/>
            <pc:sldMk cId="3754268313" sldId="258"/>
            <ac:graphicFrameMk id="1050" creationId="{00DBC5B7-F71D-718D-297A-2A9C303857B0}"/>
          </ac:graphicFrameMkLst>
        </pc:graphicFrameChg>
        <pc:graphicFrameChg chg="mod modGraphic">
          <ac:chgData name="Danielle Lindley (CHR)" userId="28ce4467-4702-4fad-ab01-06bc74a34e42" providerId="ADAL" clId="{94B3C482-4835-4749-B16B-1EA501EC5B63}" dt="2022-11-14T20:08:17.432" v="701" actId="57"/>
          <ac:graphicFrameMkLst>
            <pc:docMk/>
            <pc:sldMk cId="3754268313" sldId="258"/>
            <ac:graphicFrameMk id="1051" creationId="{88D7CFE3-6EF1-2C68-60DF-9EC0070801F8}"/>
          </ac:graphicFrameMkLst>
        </pc:graphicFrameChg>
        <pc:graphicFrameChg chg="mod">
          <ac:chgData name="Danielle Lindley (CHR)" userId="28ce4467-4702-4fad-ab01-06bc74a34e42" providerId="ADAL" clId="{94B3C482-4835-4749-B16B-1EA501EC5B63}" dt="2022-11-14T18:36:51.612" v="592" actId="1036"/>
          <ac:graphicFrameMkLst>
            <pc:docMk/>
            <pc:sldMk cId="3754268313" sldId="258"/>
            <ac:graphicFrameMk id="1058" creationId="{B8762385-05EE-6036-E755-11445F14D925}"/>
          </ac:graphicFrameMkLst>
        </pc:graphicFrameChg>
        <pc:graphicFrameChg chg="mod">
          <ac:chgData name="Danielle Lindley (CHR)" userId="28ce4467-4702-4fad-ab01-06bc74a34e42" providerId="ADAL" clId="{94B3C482-4835-4749-B16B-1EA501EC5B63}" dt="2022-11-14T18:36:51.612" v="592" actId="1036"/>
          <ac:graphicFrameMkLst>
            <pc:docMk/>
            <pc:sldMk cId="3754268313" sldId="258"/>
            <ac:graphicFrameMk id="1059" creationId="{0A7BD2B8-3DDA-69E2-9E14-C340E160E51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94456532312152"/>
          <c:y val="2.6126485374642773E-2"/>
          <c:w val="0.78834107115830121"/>
          <c:h val="0.737664448672413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Phase 2b (n=3)</c:v>
                </c:pt>
              </c:strCache>
            </c:strRef>
          </c:tx>
          <c:spPr>
            <a:solidFill>
              <a:srgbClr val="8593A4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9.7643060538441257E-3"/>
                  <c:y val="0"/>
                </c:manualLayout>
              </c:layout>
              <c:tx>
                <c:rich>
                  <a:bodyPr/>
                  <a:lstStyle/>
                  <a:p>
                    <a:fld id="{2BADD466-4C35-45CE-9DDF-5DD4FE8B8152}" type="VALUE">
                      <a:rPr lang="en-US" smtClean="0"/>
                      <a:pPr/>
                      <a:t>[VALUE]</a:t>
                    </a:fld>
                    <a:r>
                      <a:rPr lang="en-US" baseline="30000" dirty="0"/>
                      <a:t>e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231-425C-AD39-993AF4FB172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23540EE-D628-4076-9D8A-B7E9D16A99C5}" type="VALUE">
                      <a:rPr lang="en-US" smtClean="0"/>
                      <a:pPr/>
                      <a:t>[VALUE]</a:t>
                    </a:fld>
                    <a:r>
                      <a:rPr lang="en-US" baseline="30000"/>
                      <a:t>e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3DC-41FE-AF4A-8F3C96E879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Pre-infusion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4">
                  <c:v>0.27</c:v>
                </c:pt>
                <c:pt idx="5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36-4BED-93A2-36AA06BD97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Phase 3 HOPE-B (n=54)</c:v>
                </c:pt>
              </c:strCache>
            </c:strRef>
          </c:tx>
          <c:spPr>
            <a:solidFill>
              <a:srgbClr val="FD6B83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fld id="{1B3D6A4D-D638-42F6-A5B6-D2E0CB6673DA}" type="VALUE">
                      <a:rPr lang="en-US" smtClean="0"/>
                      <a:pPr/>
                      <a:t>[VALUE]</a:t>
                    </a:fld>
                    <a:r>
                      <a:rPr lang="en-US" baseline="30000" dirty="0"/>
                      <a:t>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636-4BED-93A2-36AA06BD97F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16E5458-AAC8-4CAA-A020-EF1ADA53A69D}" type="VALUE">
                      <a:rPr lang="en-US" smtClean="0"/>
                      <a:pPr/>
                      <a:t>[VALUE]</a:t>
                    </a:fld>
                    <a:r>
                      <a:rPr lang="en-US" baseline="30000" dirty="0"/>
                      <a:t>c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636-4BED-93A2-36AA06BD97F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3927893-576F-4BC9-9180-E3B9C2877236}" type="VALUE">
                      <a:rPr lang="en-US" smtClean="0"/>
                      <a:pPr/>
                      <a:t>[VALUE]</a:t>
                    </a:fld>
                    <a:r>
                      <a:rPr lang="en-US" baseline="30000" dirty="0"/>
                      <a:t>d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636-4BED-93A2-36AA06BD97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FD6B83"/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Pre-infusion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36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4.18</c:v>
                </c:pt>
                <c:pt idx="2">
                  <c:v>1.33</c:v>
                </c:pt>
                <c:pt idx="3">
                  <c:v>1.51</c:v>
                </c:pt>
                <c:pt idx="4">
                  <c:v>1.51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36-4BED-93A2-36AA06BD97F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9"/>
        <c:overlap val="-27"/>
        <c:axId val="803898952"/>
        <c:axId val="803901248"/>
      </c:barChart>
      <c:catAx>
        <c:axId val="8038989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292929"/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r>
                  <a:rPr lang="en-GB" sz="1600" b="1" dirty="0">
                    <a:solidFill>
                      <a:srgbClr val="292929"/>
                    </a:solidFill>
                  </a:rPr>
                  <a:t>Time post-infusion (months)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292929"/>
                  </a:solidFill>
                  <a:latin typeface="Montserrat" panose="02000505000000020004" pitchFamily="2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rgbClr val="292929"/>
                </a:solidFill>
                <a:latin typeface="Montserrat" panose="02000505000000020004" pitchFamily="2" charset="0"/>
                <a:ea typeface="+mn-ea"/>
                <a:cs typeface="+mn-cs"/>
              </a:defRPr>
            </a:pPr>
            <a:endParaRPr lang="en-US"/>
          </a:p>
        </c:txPr>
        <c:crossAx val="803901248"/>
        <c:crosses val="autoZero"/>
        <c:auto val="1"/>
        <c:lblAlgn val="ctr"/>
        <c:lblOffset val="100"/>
        <c:noMultiLvlLbl val="0"/>
      </c:catAx>
      <c:valAx>
        <c:axId val="8039012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292929"/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r>
                  <a:rPr lang="en-GB" sz="1600" b="1" dirty="0">
                    <a:solidFill>
                      <a:srgbClr val="292929"/>
                    </a:solidFill>
                  </a:rPr>
                  <a:t>ABR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292929"/>
                  </a:solidFill>
                  <a:latin typeface="Montserrat" panose="02000505000000020004" pitchFamily="2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92929"/>
                </a:solidFill>
                <a:latin typeface="Montserrat" panose="02000505000000020004" pitchFamily="2" charset="0"/>
                <a:ea typeface="+mn-ea"/>
                <a:cs typeface="+mn-cs"/>
              </a:defRPr>
            </a:pPr>
            <a:endParaRPr lang="en-US"/>
          </a:p>
        </c:txPr>
        <c:crossAx val="803898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78334465668213"/>
          <c:y val="9.6742089771891093E-3"/>
          <c:w val="0.34722859009315044"/>
          <c:h val="0.136695364238410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292929"/>
              </a:solidFill>
              <a:latin typeface="Montserrat" panose="02000505000000020004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Montserrat" panose="02000505000000020004" pitchFamily="2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94456532312152"/>
          <c:y val="2.6126485374642773E-2"/>
          <c:w val="0.82704068388194507"/>
          <c:h val="0.737664448672413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Cohort 1 (n=5)</c:v>
                </c:pt>
              </c:strCache>
            </c:strRef>
          </c:tx>
          <c:spPr>
            <a:solidFill>
              <a:srgbClr val="85B5F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B91EF"/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Pre-infusion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60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14.4</c:v>
                </c:pt>
                <c:pt idx="1">
                  <c:v>7.6</c:v>
                </c:pt>
                <c:pt idx="2" formatCode="0.0">
                  <c:v>2.8</c:v>
                </c:pt>
                <c:pt idx="3">
                  <c:v>6.2</c:v>
                </c:pt>
                <c:pt idx="4">
                  <c:v>4.4000000000000004</c:v>
                </c:pt>
                <c:pt idx="5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03-4CA4-B20E-6D033C7D13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Cohort 2 (n=5)</c:v>
                </c:pt>
              </c:strCache>
            </c:strRef>
          </c:tx>
          <c:spPr>
            <a:solidFill>
              <a:srgbClr val="FD6B8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D6B83"/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Pre-infusion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60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 formatCode="0.0">
                  <c:v>4</c:v>
                </c:pt>
                <c:pt idx="1">
                  <c:v>1.4</c:v>
                </c:pt>
                <c:pt idx="2">
                  <c:v>0.6</c:v>
                </c:pt>
                <c:pt idx="3">
                  <c:v>0.8</c:v>
                </c:pt>
                <c:pt idx="4">
                  <c:v>0.4</c:v>
                </c:pt>
                <c:pt idx="5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03-4CA4-B20E-6D033C7D13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9"/>
        <c:overlap val="-27"/>
        <c:axId val="803898952"/>
        <c:axId val="803901248"/>
      </c:barChart>
      <c:catAx>
        <c:axId val="8038989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292929"/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r>
                  <a:rPr lang="en-GB" sz="1600" b="1" dirty="0">
                    <a:solidFill>
                      <a:srgbClr val="292929"/>
                    </a:solidFill>
                  </a:rPr>
                  <a:t>Time post-infusion (months)</a:t>
                </a:r>
              </a:p>
            </c:rich>
          </c:tx>
          <c:layout>
            <c:manualLayout>
              <c:xMode val="edge"/>
              <c:yMode val="edge"/>
              <c:x val="0.34638319801168416"/>
              <c:y val="0.828599337748344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292929"/>
                  </a:solidFill>
                  <a:latin typeface="Montserrat" panose="02000505000000020004" pitchFamily="2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rgbClr val="292929"/>
                </a:solidFill>
                <a:latin typeface="Montserrat" panose="02000505000000020004" pitchFamily="2" charset="0"/>
                <a:ea typeface="+mn-ea"/>
                <a:cs typeface="+mn-cs"/>
              </a:defRPr>
            </a:pPr>
            <a:endParaRPr lang="en-US"/>
          </a:p>
        </c:txPr>
        <c:crossAx val="803901248"/>
        <c:crosses val="autoZero"/>
        <c:auto val="1"/>
        <c:lblAlgn val="ctr"/>
        <c:lblOffset val="100"/>
        <c:noMultiLvlLbl val="0"/>
      </c:catAx>
      <c:valAx>
        <c:axId val="8039012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292929"/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r>
                  <a:rPr lang="en-GB" sz="1600" b="1" dirty="0">
                    <a:solidFill>
                      <a:srgbClr val="292929"/>
                    </a:solidFill>
                  </a:rPr>
                  <a:t>ABR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292929"/>
                  </a:solidFill>
                  <a:latin typeface="Montserrat" panose="02000505000000020004" pitchFamily="2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92929"/>
                </a:solidFill>
                <a:latin typeface="Montserrat" panose="02000505000000020004" pitchFamily="2" charset="0"/>
                <a:ea typeface="+mn-ea"/>
                <a:cs typeface="+mn-cs"/>
              </a:defRPr>
            </a:pPr>
            <a:endParaRPr lang="en-US"/>
          </a:p>
        </c:txPr>
        <c:crossAx val="803898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890033489859231"/>
          <c:y val="1.5339771891096397E-2"/>
          <c:w val="0.2298825670246972"/>
          <c:h val="0.137063886114838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292929"/>
              </a:solidFill>
              <a:latin typeface="Montserrat" panose="02000505000000020004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292929"/>
          </a:solidFill>
          <a:latin typeface="Montserrat" panose="02000505000000020004" pitchFamily="2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132315430798159E-2"/>
          <c:y val="4.2177871065614971E-2"/>
          <c:w val="0.91669074285858876"/>
          <c:h val="0.78118895342910399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Phase 1/2 AMT-060 cohort 1 (n=5)</c:v>
                </c:pt>
              </c:strCache>
            </c:strRef>
          </c:tx>
          <c:spPr>
            <a:ln w="28575" cap="rnd">
              <a:solidFill>
                <a:srgbClr val="85B5F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5B5F4"/>
              </a:solidFill>
              <a:ln w="9525">
                <a:solidFill>
                  <a:srgbClr val="85B5F4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FF-4F00-85C9-12F85A39E3E2}"/>
                </c:ext>
              </c:extLst>
            </c:dLbl>
            <c:dLbl>
              <c:idx val="2"/>
              <c:layout>
                <c:manualLayout>
                  <c:x val="-9.0053506116237712E-3"/>
                  <c:y val="3.18788166495464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FF-4F00-85C9-12F85A39E3E2}"/>
                </c:ext>
              </c:extLst>
            </c:dLbl>
            <c:dLbl>
              <c:idx val="4"/>
              <c:layout>
                <c:manualLayout>
                  <c:x val="-1.9683665957668326E-2"/>
                  <c:y val="4.78621476713795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00-4B97-B02E-1328F3BEBDEA}"/>
                </c:ext>
              </c:extLst>
            </c:dLbl>
            <c:dLbl>
              <c:idx val="6"/>
              <c:layout>
                <c:manualLayout>
                  <c:x val="-1.9015346849362111E-2"/>
                  <c:y val="5.42554800801128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00-4B97-B02E-1328F3BEBDEA}"/>
                </c:ext>
              </c:extLst>
            </c:dLbl>
            <c:dLbl>
              <c:idx val="8"/>
              <c:layout>
                <c:manualLayout>
                  <c:x val="-1.9290516837342127E-2"/>
                  <c:y val="5.4255480080112869E-2"/>
                </c:manualLayout>
              </c:layout>
              <c:tx>
                <c:rich>
                  <a:bodyPr/>
                  <a:lstStyle/>
                  <a:p>
                    <a:fld id="{7081AA30-63D8-4F85-8DF9-2B886D0EC17A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200-4B97-B02E-1328F3BEBDEA}"/>
                </c:ext>
              </c:extLst>
            </c:dLbl>
            <c:dLbl>
              <c:idx val="10"/>
              <c:layout>
                <c:manualLayout>
                  <c:x val="-1.5202797873403782E-2"/>
                  <c:y val="3.82721490582797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FF-4F00-85C9-12F85A39E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4B91EF"/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Sheet1!$B$1:$L$1</c:f>
              <c:strCache>
                <c:ptCount val="11"/>
                <c:pt idx="0">
                  <c:v>Pre-infusion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  <c:pt idx="8">
                  <c:v>48</c:v>
                </c:pt>
                <c:pt idx="9">
                  <c:v>54</c:v>
                </c:pt>
                <c:pt idx="10">
                  <c:v>60</c:v>
                </c:pt>
              </c:strCache>
            </c:strRef>
          </c:cat>
          <c:val>
            <c:numRef>
              <c:f>Sheet1!$B$2:$L$2</c:f>
              <c:numCache>
                <c:formatCode>General</c:formatCode>
                <c:ptCount val="11"/>
                <c:pt idx="0">
                  <c:v>1</c:v>
                </c:pt>
                <c:pt idx="2">
                  <c:v>4.4000000000000004</c:v>
                </c:pt>
                <c:pt idx="4">
                  <c:v>6.8</c:v>
                </c:pt>
                <c:pt idx="6">
                  <c:v>7.3</c:v>
                </c:pt>
                <c:pt idx="8">
                  <c:v>7</c:v>
                </c:pt>
                <c:pt idx="10">
                  <c:v>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2FF-4F00-85C9-12F85A39E3E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Phase 1/2 AMT-060 cohort 2 (n=5)</c:v>
                </c:pt>
              </c:strCache>
            </c:strRef>
          </c:tx>
          <c:spPr>
            <a:ln w="28575" cap="rnd">
              <a:solidFill>
                <a:srgbClr val="FD6B8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D6B83"/>
              </a:solidFill>
              <a:ln w="9525">
                <a:solidFill>
                  <a:srgbClr val="FD6B83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FF-4F00-85C9-12F85A39E3E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9A1D7AC-4F52-4260-BCD6-819F78D2317E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2FF-4F00-85C9-12F85A39E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FD6B83"/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Sheet1!$B$1:$L$1</c:f>
              <c:strCache>
                <c:ptCount val="11"/>
                <c:pt idx="0">
                  <c:v>Pre-infusion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  <c:pt idx="8">
                  <c:v>48</c:v>
                </c:pt>
                <c:pt idx="9">
                  <c:v>54</c:v>
                </c:pt>
                <c:pt idx="10">
                  <c:v>60</c:v>
                </c:pt>
              </c:strCache>
            </c:strRef>
          </c:cat>
          <c:val>
            <c:numRef>
              <c:f>Sheet1!$B$3:$L$3</c:f>
              <c:numCache>
                <c:formatCode>General</c:formatCode>
                <c:ptCount val="11"/>
                <c:pt idx="0">
                  <c:v>1</c:v>
                </c:pt>
                <c:pt idx="2">
                  <c:v>7.1</c:v>
                </c:pt>
                <c:pt idx="4">
                  <c:v>8.4</c:v>
                </c:pt>
                <c:pt idx="6">
                  <c:v>7.9</c:v>
                </c:pt>
                <c:pt idx="8">
                  <c:v>7.4</c:v>
                </c:pt>
                <c:pt idx="10">
                  <c:v>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2FF-4F00-85C9-12F85A39E3E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Phase 2b (n=3)</c:v>
                </c:pt>
              </c:strCache>
            </c:strRef>
          </c:tx>
          <c:spPr>
            <a:ln w="28575" cap="rnd">
              <a:solidFill>
                <a:srgbClr val="E62B2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62B2C"/>
              </a:solidFill>
              <a:ln w="9525">
                <a:solidFill>
                  <a:srgbClr val="E62B2C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FF-4F00-85C9-12F85A39E3E2}"/>
                </c:ext>
              </c:extLst>
            </c:dLbl>
            <c:dLbl>
              <c:idx val="1"/>
              <c:layout>
                <c:manualLayout>
                  <c:x val="-1.5603089403930142E-2"/>
                  <c:y val="4.5735181446789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FF-4F00-85C9-12F85A39E3E2}"/>
                </c:ext>
              </c:extLst>
            </c:dLbl>
            <c:dLbl>
              <c:idx val="2"/>
              <c:layout>
                <c:manualLayout>
                  <c:x val="-1.6693600075781814E-2"/>
                  <c:y val="6.3845478693212929E-2"/>
                </c:manualLayout>
              </c:layout>
              <c:tx>
                <c:rich>
                  <a:bodyPr/>
                  <a:lstStyle/>
                  <a:p>
                    <a:fld id="{E3A0E0FA-9D30-41CC-A3F9-855ABF031D70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2FF-4F00-85C9-12F85A39E3E2}"/>
                </c:ext>
              </c:extLst>
            </c:dLbl>
            <c:dLbl>
              <c:idx val="3"/>
              <c:layout>
                <c:manualLayout>
                  <c:x val="-2.2053498686648045E-2"/>
                  <c:y val="4.32589483370916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2FF-4F00-85C9-12F85A39E3E2}"/>
                </c:ext>
              </c:extLst>
            </c:dLbl>
            <c:dLbl>
              <c:idx val="4"/>
              <c:layout>
                <c:manualLayout>
                  <c:x val="-2.1377543611175453E-2"/>
                  <c:y val="3.3064351911165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FF-4F00-85C9-12F85A39E3E2}"/>
                </c:ext>
              </c:extLst>
            </c:dLbl>
            <c:dLbl>
              <c:idx val="5"/>
              <c:layout>
                <c:manualLayout>
                  <c:x val="-2.9936774879786833E-2"/>
                  <c:y val="5.65807401112892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2FF-4F00-85C9-12F85A39E3E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E62B2C"/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Sheet1!$B$1:$L$1</c:f>
              <c:strCache>
                <c:ptCount val="11"/>
                <c:pt idx="0">
                  <c:v>Pre-infusion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  <c:pt idx="8">
                  <c:v>48</c:v>
                </c:pt>
                <c:pt idx="9">
                  <c:v>54</c:v>
                </c:pt>
                <c:pt idx="10">
                  <c:v>60</c:v>
                </c:pt>
              </c:strCache>
            </c:strRef>
          </c:cat>
          <c:val>
            <c:numRef>
              <c:f>Sheet1!$B$4:$L$4</c:f>
              <c:numCache>
                <c:formatCode>General</c:formatCode>
                <c:ptCount val="11"/>
                <c:pt idx="0">
                  <c:v>5.0999999999999996</c:v>
                </c:pt>
                <c:pt idx="2">
                  <c:v>40.799999999999997</c:v>
                </c:pt>
                <c:pt idx="3">
                  <c:v>47</c:v>
                </c:pt>
                <c:pt idx="4">
                  <c:v>44.2</c:v>
                </c:pt>
                <c:pt idx="5">
                  <c:v>50</c:v>
                </c:pt>
                <c:pt idx="6">
                  <c:v>36.9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F2FF-4F00-85C9-12F85A39E3E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HOPE-B Phase 3 (n=54)</c:v>
                </c:pt>
              </c:strCache>
            </c:strRef>
          </c:tx>
          <c:spPr>
            <a:ln w="28575" cap="rnd">
              <a:solidFill>
                <a:srgbClr val="8593A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rgbClr val="8593A4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2FF-4F00-85C9-12F85A39E3E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6B28AA6-FA48-4CEE-85AF-65D5DADDFE5B}" type="VALUE">
                      <a:rPr lang="en-US" smtClean="0"/>
                      <a:pPr/>
                      <a:t>[VALUE]</a:t>
                    </a:fld>
                    <a:r>
                      <a:rPr lang="en-US"/>
                      <a:t>.0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200-4B97-B02E-1328F3BEBDEA}"/>
                </c:ext>
              </c:extLst>
            </c:dLbl>
            <c:dLbl>
              <c:idx val="3"/>
              <c:layout>
                <c:manualLayout>
                  <c:x val="-2.1996744876627193E-2"/>
                  <c:y val="4.62477053851743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2FF-4F00-85C9-12F85A39E3E2}"/>
                </c:ext>
              </c:extLst>
            </c:dLbl>
            <c:dLbl>
              <c:idx val="4"/>
              <c:layout>
                <c:manualLayout>
                  <c:x val="-2.0229809591311342E-2"/>
                  <c:y val="3.9488644157941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2FF-4F00-85C9-12F85A39E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2">
                        <a:lumMod val="50000"/>
                      </a:schemeClr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Sheet1!$B$1:$L$1</c:f>
              <c:strCache>
                <c:ptCount val="11"/>
                <c:pt idx="0">
                  <c:v>Pre-infusion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  <c:pt idx="8">
                  <c:v>48</c:v>
                </c:pt>
                <c:pt idx="9">
                  <c:v>54</c:v>
                </c:pt>
                <c:pt idx="10">
                  <c:v>60</c:v>
                </c:pt>
              </c:strCache>
            </c:strRef>
          </c:cat>
          <c:val>
            <c:numRef>
              <c:f>Sheet1!$B$5:$L$5</c:f>
              <c:numCache>
                <c:formatCode>General</c:formatCode>
                <c:ptCount val="11"/>
                <c:pt idx="0">
                  <c:v>1.19</c:v>
                </c:pt>
                <c:pt idx="1">
                  <c:v>39</c:v>
                </c:pt>
                <c:pt idx="2">
                  <c:v>41.5</c:v>
                </c:pt>
                <c:pt idx="3">
                  <c:v>36.9</c:v>
                </c:pt>
                <c:pt idx="4">
                  <c:v>36.700000000000003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F2FF-4F00-85C9-12F85A39E3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4849984"/>
        <c:axId val="804850640"/>
      </c:lineChart>
      <c:catAx>
        <c:axId val="8048499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292929"/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r>
                  <a:rPr lang="en-GB" sz="1600" b="1" dirty="0">
                    <a:solidFill>
                      <a:srgbClr val="292929"/>
                    </a:solidFill>
                  </a:rPr>
                  <a:t>Time post-infusion (months)</a:t>
                </a:r>
              </a:p>
            </c:rich>
          </c:tx>
          <c:layout>
            <c:manualLayout>
              <c:xMode val="edge"/>
              <c:yMode val="edge"/>
              <c:x val="0.43400149355079559"/>
              <c:y val="0.933737891997485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rgbClr val="292929"/>
                  </a:solidFill>
                  <a:latin typeface="Montserrat" panose="02000505000000020004" pitchFamily="2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92929"/>
                </a:solidFill>
                <a:latin typeface="Montserrat" panose="02000505000000020004" pitchFamily="2" charset="0"/>
                <a:ea typeface="+mn-ea"/>
                <a:cs typeface="+mn-cs"/>
              </a:defRPr>
            </a:pPr>
            <a:endParaRPr lang="en-US"/>
          </a:p>
        </c:txPr>
        <c:crossAx val="804850640"/>
        <c:crosses val="autoZero"/>
        <c:auto val="1"/>
        <c:lblAlgn val="ctr"/>
        <c:lblOffset val="100"/>
        <c:noMultiLvlLbl val="0"/>
      </c:catAx>
      <c:valAx>
        <c:axId val="8048506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292929"/>
                    </a:solidFill>
                    <a:latin typeface="Montserrat" panose="02000505000000020004" pitchFamily="2" charset="0"/>
                    <a:ea typeface="+mn-ea"/>
                    <a:cs typeface="+mn-cs"/>
                  </a:defRPr>
                </a:pPr>
                <a:r>
                  <a:rPr lang="en-GB" sz="1600" b="1" dirty="0">
                    <a:solidFill>
                      <a:srgbClr val="292929"/>
                    </a:solidFill>
                  </a:rPr>
                  <a:t>Mean FIX activity levels (%)</a:t>
                </a:r>
              </a:p>
            </c:rich>
          </c:tx>
          <c:layout>
            <c:manualLayout>
              <c:xMode val="edge"/>
              <c:yMode val="edge"/>
              <c:x val="1.2335182636168382E-2"/>
              <c:y val="9.42498015927452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rgbClr val="292929"/>
                  </a:solidFill>
                  <a:latin typeface="Montserrat" panose="02000505000000020004" pitchFamily="2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92929"/>
                </a:solidFill>
                <a:latin typeface="Montserrat" panose="02000505000000020004" pitchFamily="2" charset="0"/>
                <a:ea typeface="+mn-ea"/>
                <a:cs typeface="+mn-cs"/>
              </a:defRPr>
            </a:pPr>
            <a:endParaRPr lang="en-US"/>
          </a:p>
        </c:txPr>
        <c:crossAx val="8048499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62283942544779"/>
          <c:y val="3.8359994452399751E-2"/>
          <c:w val="0.28113843813440648"/>
          <c:h val="0.366578829662746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292929"/>
              </a:solidFill>
              <a:latin typeface="Montserrat" panose="02000505000000020004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Montserrat" panose="02000505000000020004" pitchFamily="2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0.59624</cdr:x>
      <cdr:y>0.75243</cdr:y>
    </cdr:from>
    <cdr:to>
      <cdr:x>0.78349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506BE5A-34F9-EE0C-F437-15E5AC60EE9F}"/>
            </a:ext>
          </a:extLst>
        </cdr:cNvPr>
        <cdr:cNvSpPr txBox="1"/>
      </cdr:nvSpPr>
      <cdr:spPr>
        <a:xfrm xmlns:a="http://schemas.openxmlformats.org/drawingml/2006/main">
          <a:off x="2911550" y="277906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3E6DFB-10BE-DFBE-31CF-59AA7FE679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411E91-EE1D-F3A6-FFC0-82DAD12EEF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B26C4-043B-4604-BF4A-B78DB0DE46A5}" type="datetimeFigureOut">
              <a:rPr lang="en-GB" smtClean="0"/>
              <a:t>14/11/2022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23F541-0D57-77B7-E3C2-8376DF9B1A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820F21-E6F3-0185-37F9-7B210ECCD4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E6907-6224-4B6C-8F0B-2DAA3987B3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146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95065-DB6F-411E-BAE2-29FE2D8DCAF1}" type="datetimeFigureOut">
              <a:rPr lang="en-GB" smtClean="0"/>
              <a:t>14/11/2022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71775" y="857250"/>
            <a:ext cx="360045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4FD4E-0F21-45CB-8A14-46CA650F65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88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043450" rtl="0" eaLnBrk="1" latinLnBrk="0" hangingPunct="1">
      <a:defRPr sz="6625" kern="1200">
        <a:solidFill>
          <a:schemeClr val="tx1"/>
        </a:solidFill>
        <a:latin typeface="+mn-lt"/>
        <a:ea typeface="+mn-ea"/>
        <a:cs typeface="+mn-cs"/>
      </a:defRPr>
    </a:lvl1pPr>
    <a:lvl2pPr marL="2521727" algn="l" defTabSz="5043450" rtl="0" eaLnBrk="1" latinLnBrk="0" hangingPunct="1">
      <a:defRPr sz="6625" kern="1200">
        <a:solidFill>
          <a:schemeClr val="tx1"/>
        </a:solidFill>
        <a:latin typeface="+mn-lt"/>
        <a:ea typeface="+mn-ea"/>
        <a:cs typeface="+mn-cs"/>
      </a:defRPr>
    </a:lvl2pPr>
    <a:lvl3pPr marL="5043450" algn="l" defTabSz="5043450" rtl="0" eaLnBrk="1" latinLnBrk="0" hangingPunct="1">
      <a:defRPr sz="6625" kern="1200">
        <a:solidFill>
          <a:schemeClr val="tx1"/>
        </a:solidFill>
        <a:latin typeface="+mn-lt"/>
        <a:ea typeface="+mn-ea"/>
        <a:cs typeface="+mn-cs"/>
      </a:defRPr>
    </a:lvl3pPr>
    <a:lvl4pPr marL="7565174" algn="l" defTabSz="5043450" rtl="0" eaLnBrk="1" latinLnBrk="0" hangingPunct="1">
      <a:defRPr sz="6625" kern="1200">
        <a:solidFill>
          <a:schemeClr val="tx1"/>
        </a:solidFill>
        <a:latin typeface="+mn-lt"/>
        <a:ea typeface="+mn-ea"/>
        <a:cs typeface="+mn-cs"/>
      </a:defRPr>
    </a:lvl4pPr>
    <a:lvl5pPr marL="10086897" algn="l" defTabSz="5043450" rtl="0" eaLnBrk="1" latinLnBrk="0" hangingPunct="1">
      <a:defRPr sz="6625" kern="1200">
        <a:solidFill>
          <a:schemeClr val="tx1"/>
        </a:solidFill>
        <a:latin typeface="+mn-lt"/>
        <a:ea typeface="+mn-ea"/>
        <a:cs typeface="+mn-cs"/>
      </a:defRPr>
    </a:lvl5pPr>
    <a:lvl6pPr marL="12608624" algn="l" defTabSz="5043450" rtl="0" eaLnBrk="1" latinLnBrk="0" hangingPunct="1">
      <a:defRPr sz="6625" kern="1200">
        <a:solidFill>
          <a:schemeClr val="tx1"/>
        </a:solidFill>
        <a:latin typeface="+mn-lt"/>
        <a:ea typeface="+mn-ea"/>
        <a:cs typeface="+mn-cs"/>
      </a:defRPr>
    </a:lvl6pPr>
    <a:lvl7pPr marL="15130347" algn="l" defTabSz="5043450" rtl="0" eaLnBrk="1" latinLnBrk="0" hangingPunct="1">
      <a:defRPr sz="6625" kern="1200">
        <a:solidFill>
          <a:schemeClr val="tx1"/>
        </a:solidFill>
        <a:latin typeface="+mn-lt"/>
        <a:ea typeface="+mn-ea"/>
        <a:cs typeface="+mn-cs"/>
      </a:defRPr>
    </a:lvl7pPr>
    <a:lvl8pPr marL="17652074" algn="l" defTabSz="5043450" rtl="0" eaLnBrk="1" latinLnBrk="0" hangingPunct="1">
      <a:defRPr sz="6625" kern="1200">
        <a:solidFill>
          <a:schemeClr val="tx1"/>
        </a:solidFill>
        <a:latin typeface="+mn-lt"/>
        <a:ea typeface="+mn-ea"/>
        <a:cs typeface="+mn-cs"/>
      </a:defRPr>
    </a:lvl8pPr>
    <a:lvl9pPr marL="20173801" algn="l" defTabSz="5043450" rtl="0" eaLnBrk="1" latinLnBrk="0" hangingPunct="1">
      <a:defRPr sz="662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71775" y="857250"/>
            <a:ext cx="360045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B4FD4E-0F21-45CB-8A14-46CA650F655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2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1EF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86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4997" y="1724964"/>
            <a:ext cx="43469957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997" y="8624810"/>
            <a:ext cx="43469957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4996" y="30029342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017ED-989E-4C8F-9A21-4085BFF30004}" type="datetimeFigureOut">
              <a:rPr lang="en-GB" smtClean="0"/>
              <a:t>14/11/2022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4984" y="30029342"/>
            <a:ext cx="1700998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4965" y="30029342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693EF-B266-4D71-8C06-58EC3ED98D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990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l" defTabSz="3780038" rtl="0" eaLnBrk="1" latinLnBrk="0" hangingPunct="1">
        <a:lnSpc>
          <a:spcPct val="90000"/>
        </a:lnSpc>
        <a:spcBef>
          <a:spcPct val="0"/>
        </a:spcBef>
        <a:buNone/>
        <a:defRPr sz="181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10" indent="-945010" algn="l" defTabSz="3780038" rtl="0" eaLnBrk="1" latinLnBrk="0" hangingPunct="1">
        <a:lnSpc>
          <a:spcPct val="90000"/>
        </a:lnSpc>
        <a:spcBef>
          <a:spcPts val="4134"/>
        </a:spcBef>
        <a:buFont typeface="Arial" panose="020B0604020202020204" pitchFamily="34" charset="0"/>
        <a:buChar char="•"/>
        <a:defRPr sz="11575" kern="1200">
          <a:solidFill>
            <a:schemeClr val="tx1"/>
          </a:solidFill>
          <a:latin typeface="+mn-lt"/>
          <a:ea typeface="+mn-ea"/>
          <a:cs typeface="+mn-cs"/>
        </a:defRPr>
      </a:lvl1pPr>
      <a:lvl2pPr marL="2835029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2pPr>
      <a:lvl3pPr marL="4725048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8268" kern="1200">
          <a:solidFill>
            <a:schemeClr val="tx1"/>
          </a:solidFill>
          <a:latin typeface="+mn-lt"/>
          <a:ea typeface="+mn-ea"/>
          <a:cs typeface="+mn-cs"/>
        </a:defRPr>
      </a:lvl3pPr>
      <a:lvl4pPr marL="6615067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8505086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10395105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2285124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4175143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6065162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90019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2pPr>
      <a:lvl3pPr marL="3780038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3pPr>
      <a:lvl4pPr marL="5670057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7560076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9450095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134011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323013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5120153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EF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F4C898B4-62B8-6506-1EA9-F9173B270E57}"/>
              </a:ext>
            </a:extLst>
          </p:cNvPr>
          <p:cNvGrpSpPr/>
          <p:nvPr/>
        </p:nvGrpSpPr>
        <p:grpSpPr>
          <a:xfrm>
            <a:off x="1619976" y="6444000"/>
            <a:ext cx="47127387" cy="23475450"/>
            <a:chOff x="1619976" y="6516000"/>
            <a:chExt cx="35280393" cy="2347545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AB92177-2284-86FA-1380-D8B61CD2C218}"/>
                </a:ext>
              </a:extLst>
            </p:cNvPr>
            <p:cNvSpPr/>
            <p:nvPr/>
          </p:nvSpPr>
          <p:spPr>
            <a:xfrm>
              <a:off x="1619976" y="6516000"/>
              <a:ext cx="11521180" cy="23475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761" dirty="0"/>
            </a:p>
          </p:txBody>
        </p:sp>
        <p:sp>
          <p:nvSpPr>
            <p:cNvPr id="988" name="Rectangle 987">
              <a:extLst>
                <a:ext uri="{FF2B5EF4-FFF2-40B4-BE49-F238E27FC236}">
                  <a16:creationId xmlns:a16="http://schemas.microsoft.com/office/drawing/2014/main" id="{3EAE6347-3BA2-A04A-54D5-97C71C8FB0E4}"/>
                </a:ext>
              </a:extLst>
            </p:cNvPr>
            <p:cNvSpPr/>
            <p:nvPr/>
          </p:nvSpPr>
          <p:spPr>
            <a:xfrm>
              <a:off x="25379189" y="6516000"/>
              <a:ext cx="11521180" cy="23475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761" dirty="0"/>
            </a:p>
          </p:txBody>
        </p:sp>
        <p:sp>
          <p:nvSpPr>
            <p:cNvPr id="989" name="Rectangle 988">
              <a:extLst>
                <a:ext uri="{FF2B5EF4-FFF2-40B4-BE49-F238E27FC236}">
                  <a16:creationId xmlns:a16="http://schemas.microsoft.com/office/drawing/2014/main" id="{547D7CEB-DD54-C797-7B48-FEF39A10361B}"/>
                </a:ext>
              </a:extLst>
            </p:cNvPr>
            <p:cNvSpPr/>
            <p:nvPr/>
          </p:nvSpPr>
          <p:spPr>
            <a:xfrm>
              <a:off x="13499583" y="6516000"/>
              <a:ext cx="11521180" cy="23475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761" dirty="0"/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id="{FAB2E04C-26D1-3019-2CF5-EA0BB05CAB94}"/>
              </a:ext>
            </a:extLst>
          </p:cNvPr>
          <p:cNvSpPr txBox="1"/>
          <p:nvPr/>
        </p:nvSpPr>
        <p:spPr>
          <a:xfrm>
            <a:off x="1619976" y="30359623"/>
            <a:ext cx="4334357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2400" dirty="0">
                <a:latin typeface="Montserrat" panose="020B0604020202020204" charset="0"/>
                <a:cs typeface="Montserrat" panose="020B0604020202020204" charset="0"/>
              </a:rPr>
              <a:t>Poster presented at the 64th American Society of Hematology (ASH) Annual Meeting and Exposition, 10–13 December 2022.</a:t>
            </a:r>
          </a:p>
        </p:txBody>
      </p:sp>
      <p:sp>
        <p:nvSpPr>
          <p:cNvPr id="150" name="Rectangle 1">
            <a:extLst>
              <a:ext uri="{FF2B5EF4-FFF2-40B4-BE49-F238E27FC236}">
                <a16:creationId xmlns:a16="http://schemas.microsoft.com/office/drawing/2014/main" id="{7E04232A-BD43-0605-7B93-E09324C9A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976" y="4316880"/>
            <a:ext cx="471600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575181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2800">
                <a:latin typeface="Montserrat" panose="00000500000000000000" pitchFamily="2" charset="0"/>
                <a:cs typeface="Arial" panose="020B0604020202020204" pitchFamily="34" charset="0"/>
              </a:rPr>
              <a:t>Wolfgang Miesbach</a:t>
            </a:r>
            <a:r>
              <a:rPr lang="en-GB" sz="2800" baseline="30000">
                <a:latin typeface="Montserrat" panose="00000500000000000000" pitchFamily="2" charset="0"/>
                <a:cs typeface="Arial" panose="020B0604020202020204" pitchFamily="34" charset="0"/>
              </a:rPr>
              <a:t>1</a:t>
            </a:r>
            <a:r>
              <a:rPr lang="en-GB" sz="2800">
                <a:latin typeface="Montserrat" panose="00000500000000000000" pitchFamily="2" charset="0"/>
                <a:cs typeface="Arial" panose="020B0604020202020204" pitchFamily="34" charset="0"/>
              </a:rPr>
              <a:t>, Michael Recht</a:t>
            </a:r>
            <a:r>
              <a:rPr lang="en-GB" sz="2800" baseline="30000">
                <a:latin typeface="Montserrat" panose="00000500000000000000" pitchFamily="2" charset="0"/>
                <a:cs typeface="Arial" panose="020B0604020202020204" pitchFamily="34" charset="0"/>
              </a:rPr>
              <a:t>2</a:t>
            </a:r>
            <a:r>
              <a:rPr lang="en-GB" sz="2800">
                <a:latin typeface="Montserrat" panose="00000500000000000000" pitchFamily="2" charset="0"/>
                <a:cs typeface="Arial" panose="020B0604020202020204" pitchFamily="34" charset="0"/>
              </a:rPr>
              <a:t>, Nigel S. Key</a:t>
            </a:r>
            <a:r>
              <a:rPr lang="en-GB" sz="2800" baseline="30000">
                <a:latin typeface="Montserrat" panose="00000500000000000000" pitchFamily="2" charset="0"/>
                <a:cs typeface="Arial" panose="020B0604020202020204" pitchFamily="34" charset="0"/>
              </a:rPr>
              <a:t>3</a:t>
            </a:r>
            <a:r>
              <a:rPr lang="en-GB" sz="2800">
                <a:latin typeface="Montserrat" panose="00000500000000000000" pitchFamily="2" charset="0"/>
                <a:cs typeface="Arial" panose="020B0604020202020204" pitchFamily="34" charset="0"/>
              </a:rPr>
              <a:t>, Krupa Sivamurthy</a:t>
            </a:r>
            <a:r>
              <a:rPr lang="en-GB" sz="2800" baseline="30000">
                <a:latin typeface="Montserrat" panose="00000500000000000000" pitchFamily="2" charset="0"/>
                <a:cs typeface="Arial" panose="020B0604020202020204" pitchFamily="34" charset="0"/>
              </a:rPr>
              <a:t>4</a:t>
            </a:r>
            <a:r>
              <a:rPr lang="en-GB" sz="2800">
                <a:latin typeface="Montserrat" panose="00000500000000000000" pitchFamily="2" charset="0"/>
                <a:cs typeface="Arial" panose="020B0604020202020204" pitchFamily="34" charset="0"/>
              </a:rPr>
              <a:t>, Paul E. Monahan</a:t>
            </a:r>
            <a:r>
              <a:rPr lang="en-GB" sz="2800" baseline="30000">
                <a:latin typeface="Montserrat" panose="00000500000000000000" pitchFamily="2" charset="0"/>
                <a:cs typeface="Arial" panose="020B0604020202020204" pitchFamily="34" charset="0"/>
              </a:rPr>
              <a:t>4</a:t>
            </a:r>
            <a:r>
              <a:rPr lang="en-GB" sz="2800">
                <a:latin typeface="Montserrat" panose="00000500000000000000" pitchFamily="2" charset="0"/>
                <a:cs typeface="Arial" panose="020B0604020202020204" pitchFamily="34" charset="0"/>
              </a:rPr>
              <a:t>, Steven W. Pipe</a:t>
            </a:r>
            <a:r>
              <a:rPr lang="en-GB" sz="2800" baseline="30000">
                <a:latin typeface="Montserrat" panose="00000500000000000000" pitchFamily="2" charset="0"/>
                <a:cs typeface="Arial" panose="020B0604020202020204" pitchFamily="34" charset="0"/>
              </a:rPr>
              <a:t>5</a:t>
            </a:r>
            <a:r>
              <a:rPr lang="en-GB" sz="2800">
                <a:latin typeface="Montserrat" panose="00000500000000000000" pitchFamily="2" charset="0"/>
                <a:cs typeface="Arial" panose="020B0604020202020204" pitchFamily="34" charset="0"/>
              </a:rPr>
              <a:t>, on behalf of study investigators</a:t>
            </a:r>
          </a:p>
          <a:p>
            <a:pPr algn="ctr" defTabSz="157518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aseline="30000">
                <a:solidFill>
                  <a:prstClr val="black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1</a:t>
            </a:r>
            <a:r>
              <a:rPr lang="en-GB" sz="2400">
                <a:solidFill>
                  <a:prstClr val="black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University Hospital Frankfurt, Frankfurt, Germany; </a:t>
            </a:r>
            <a:r>
              <a:rPr lang="en-GB" sz="2400" baseline="30000">
                <a:solidFill>
                  <a:prstClr val="black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2</a:t>
            </a:r>
            <a:r>
              <a:rPr lang="en-GB" sz="2400">
                <a:solidFill>
                  <a:prstClr val="black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Yale University School of Medicine, New Haven, CT, USA; </a:t>
            </a:r>
            <a:r>
              <a:rPr lang="en-GB" sz="2400" baseline="30000">
                <a:solidFill>
                  <a:prstClr val="black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3</a:t>
            </a:r>
            <a:r>
              <a:rPr lang="en-GB" sz="2400">
                <a:solidFill>
                  <a:prstClr val="black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University of North Carolina, Chapel Hill, NC, USA; </a:t>
            </a:r>
            <a:r>
              <a:rPr lang="en-GB" sz="2400" baseline="30000">
                <a:solidFill>
                  <a:prstClr val="black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4</a:t>
            </a:r>
            <a:r>
              <a:rPr lang="en-GB" sz="2400">
                <a:solidFill>
                  <a:prstClr val="black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CSL Behring, King of Prussia, PA, USA; </a:t>
            </a:r>
            <a:r>
              <a:rPr lang="en-GB" sz="2400" baseline="30000">
                <a:solidFill>
                  <a:prstClr val="black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5</a:t>
            </a:r>
            <a:r>
              <a:rPr lang="en-GB" sz="2400">
                <a:solidFill>
                  <a:prstClr val="black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University of Michigan, Ann Arbor, MI, USA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DAC76DED-0E91-90F3-5C28-152DDFA8EAE7}"/>
              </a:ext>
            </a:extLst>
          </p:cNvPr>
          <p:cNvSpPr txBox="1"/>
          <p:nvPr/>
        </p:nvSpPr>
        <p:spPr>
          <a:xfrm>
            <a:off x="1619976" y="612000"/>
            <a:ext cx="47160000" cy="30469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6600" b="1" dirty="0">
                <a:latin typeface="Montserrat" panose="00000500000000000000" pitchFamily="2" charset="0"/>
              </a:rPr>
              <a:t>Durability of Factor IX Activity and Bleeding Rate in People With Severe or Moderately Severe </a:t>
            </a:r>
            <a:br>
              <a:rPr lang="en-GB" sz="6600" b="1" dirty="0">
                <a:latin typeface="Montserrat" panose="00000500000000000000" pitchFamily="2" charset="0"/>
              </a:rPr>
            </a:br>
            <a:r>
              <a:rPr lang="en-GB" sz="6600" b="1" dirty="0">
                <a:latin typeface="Montserrat" panose="00000500000000000000" pitchFamily="2" charset="0"/>
              </a:rPr>
              <a:t>Hemophilia B After 5 Years of Follow-Up in the Phase 1/2 Study of AMT-060, and After 3 Years of Follow-Up in the Phase 2b and 2 Years of Follow-up in the Phase 3 Studies of Etranacogene Dezaparvovec (AMT-061) </a:t>
            </a: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852826C1-AB91-D8A2-DD4D-A4D9BA7B1C38}"/>
              </a:ext>
            </a:extLst>
          </p:cNvPr>
          <p:cNvCxnSpPr>
            <a:cxnSpLocks/>
          </p:cNvCxnSpPr>
          <p:nvPr/>
        </p:nvCxnSpPr>
        <p:spPr>
          <a:xfrm>
            <a:off x="1619976" y="3924000"/>
            <a:ext cx="471600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CC20A3BC-3B88-94B5-DC89-B96A13F508DB}"/>
              </a:ext>
            </a:extLst>
          </p:cNvPr>
          <p:cNvCxnSpPr>
            <a:cxnSpLocks/>
          </p:cNvCxnSpPr>
          <p:nvPr/>
        </p:nvCxnSpPr>
        <p:spPr>
          <a:xfrm>
            <a:off x="1619976" y="5642742"/>
            <a:ext cx="471600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7" name="Freeform: Shape 966">
            <a:extLst>
              <a:ext uri="{FF2B5EF4-FFF2-40B4-BE49-F238E27FC236}">
                <a16:creationId xmlns:a16="http://schemas.microsoft.com/office/drawing/2014/main" id="{7CEE3446-A206-C7C5-EB73-F898A52C8225}"/>
              </a:ext>
            </a:extLst>
          </p:cNvPr>
          <p:cNvSpPr/>
          <p:nvPr/>
        </p:nvSpPr>
        <p:spPr>
          <a:xfrm>
            <a:off x="45918124" y="30595928"/>
            <a:ext cx="2861852" cy="1803359"/>
          </a:xfrm>
          <a:custGeom>
            <a:avLst/>
            <a:gdLst>
              <a:gd name="connsiteX0" fmla="*/ 14764 w 3944562"/>
              <a:gd name="connsiteY0" fmla="*/ 162782 h 2486025"/>
              <a:gd name="connsiteX1" fmla="*/ 3941731 w 3944562"/>
              <a:gd name="connsiteY1" fmla="*/ 0 h 2486025"/>
              <a:gd name="connsiteX2" fmla="*/ 3941731 w 3944562"/>
              <a:gd name="connsiteY2" fmla="*/ 2486025 h 2486025"/>
              <a:gd name="connsiteX3" fmla="*/ 0 w 3944562"/>
              <a:gd name="connsiteY3" fmla="*/ 2486025 h 2486025"/>
              <a:gd name="connsiteX4" fmla="*/ 14764 w 3944562"/>
              <a:gd name="connsiteY4" fmla="*/ 162782 h 2486025"/>
              <a:gd name="connsiteX5" fmla="*/ 14764 w 3944562"/>
              <a:gd name="connsiteY5" fmla="*/ 162782 h 2486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4562" h="2486025">
                <a:moveTo>
                  <a:pt x="14764" y="162782"/>
                </a:moveTo>
                <a:lnTo>
                  <a:pt x="3941731" y="0"/>
                </a:lnTo>
                <a:cubicBezTo>
                  <a:pt x="3951541" y="823722"/>
                  <a:pt x="3931920" y="1662303"/>
                  <a:pt x="3941731" y="2486025"/>
                </a:cubicBezTo>
                <a:lnTo>
                  <a:pt x="0" y="2486025"/>
                </a:lnTo>
                <a:cubicBezTo>
                  <a:pt x="4953" y="1815179"/>
                  <a:pt x="9811" y="833628"/>
                  <a:pt x="14764" y="162782"/>
                </a:cubicBezTo>
                <a:lnTo>
                  <a:pt x="14764" y="162782"/>
                </a:lnTo>
                <a:close/>
              </a:path>
            </a:pathLst>
          </a:custGeom>
          <a:solidFill>
            <a:srgbClr val="EB322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045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B3C8E5-05AF-DF9C-2B16-684A7162C92A}"/>
              </a:ext>
            </a:extLst>
          </p:cNvPr>
          <p:cNvSpPr txBox="1"/>
          <p:nvPr/>
        </p:nvSpPr>
        <p:spPr>
          <a:xfrm>
            <a:off x="1836000" y="7236000"/>
            <a:ext cx="14840914" cy="42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US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Previous studies have demonstrated a durable response to gene therapy for people with hemophilia B, with data presented over 5 and 8 years</a:t>
            </a:r>
            <a:r>
              <a:rPr lang="en-US" sz="2000" spc="100" baseline="300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1,2 </a:t>
            </a:r>
          </a:p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US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AMT-060 and etranacogene dezaparvovec (formerly AMT-061) are investigational gene therapies for hemophilia B</a:t>
            </a:r>
            <a:r>
              <a:rPr lang="en-US" sz="2000" spc="100" baseline="300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3–5</a:t>
            </a:r>
          </a:p>
          <a:p>
            <a:pPr marL="819150" lvl="1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US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AMT-060: Precursor to etranacogene dezaparvovec; comprises an adeno-associated virus serotype 5 (AAV5) vector containing a transgene expressing wild-type factor IX (FIX)</a:t>
            </a:r>
          </a:p>
          <a:p>
            <a:pPr marL="819150" lvl="1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US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Etranacogene dezaparvovec: Differs from AMT-060 by only one amino acid – transgene encodes the highly active Padua variant of FIX</a:t>
            </a:r>
          </a:p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US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Etranacogene dezaparvovec aims to provide sustained FIX activity and hemostatic protection after a single infusion, to alleviate bleed risk and eliminate the need for continuous prophylaxis</a:t>
            </a:r>
            <a:r>
              <a:rPr lang="en-US" sz="2000" spc="100" baseline="300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4,5</a:t>
            </a:r>
            <a:endParaRPr lang="en-US" sz="2000" spc="100" dirty="0">
              <a:solidFill>
                <a:srgbClr val="292929"/>
              </a:solidFill>
              <a:latin typeface="Montserrat" panose="00000500000000000000" pitchFamily="50" charset="0"/>
              <a:cs typeface="Montserrat Regular"/>
            </a:endParaRPr>
          </a:p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US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Durability of response is expected to be similar for AMT-060 and etranacogene dezaparvovec due to the high similarity of the gene therapies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D64D7A-5C64-A00F-D2C1-2692F9D88CAD}"/>
              </a:ext>
            </a:extLst>
          </p:cNvPr>
          <p:cNvSpPr txBox="1"/>
          <p:nvPr/>
        </p:nvSpPr>
        <p:spPr>
          <a:xfrm>
            <a:off x="1836000" y="6660000"/>
            <a:ext cx="1484091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3200" b="1" dirty="0">
                <a:latin typeface="Montserrat" panose="00000500000000000000" pitchFamily="2" charset="0"/>
              </a:rPr>
              <a:t>Introduction</a:t>
            </a:r>
            <a:endParaRPr lang="en-GB" sz="3600" b="1" dirty="0">
              <a:solidFill>
                <a:srgbClr val="E62B2C"/>
              </a:solidFill>
              <a:latin typeface="Montserrat" panose="00000500000000000000" pitchFamily="2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95C12FC-988C-0874-5D03-47B701FAED82}"/>
              </a:ext>
            </a:extLst>
          </p:cNvPr>
          <p:cNvGrpSpPr/>
          <p:nvPr/>
        </p:nvGrpSpPr>
        <p:grpSpPr>
          <a:xfrm>
            <a:off x="1836000" y="11520000"/>
            <a:ext cx="14840914" cy="1644840"/>
            <a:chOff x="1836000" y="11820586"/>
            <a:chExt cx="14840914" cy="164484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48485CC-899B-2196-67A7-F9466CB2E47D}"/>
                </a:ext>
              </a:extLst>
            </p:cNvPr>
            <p:cNvSpPr txBox="1"/>
            <p:nvPr/>
          </p:nvSpPr>
          <p:spPr>
            <a:xfrm>
              <a:off x="1836000" y="12404108"/>
              <a:ext cx="14840914" cy="10613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361950" indent="-361950">
                <a:buClr>
                  <a:prstClr val="black"/>
                </a:buClr>
                <a:buSzPct val="110000"/>
                <a:buFont typeface="Arial"/>
                <a:buChar char="•"/>
                <a:defRPr/>
              </a:pPr>
              <a:r>
                <a:rPr lang="en-GB" sz="2000" spc="100" dirty="0">
                  <a:solidFill>
                    <a:srgbClr val="292929"/>
                  </a:solidFill>
                  <a:latin typeface="Montserrat" panose="00000500000000000000" pitchFamily="50" charset="0"/>
                  <a:cs typeface="Montserrat Regular"/>
                </a:rPr>
                <a:t>To assess the observed durability of AMT-060 and etranacogene dezaparvovec in people with severe or moderately severe hemophilia B, defined by sustained FIX activity levels and hemostatic protection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23A10D3-752B-6500-D712-B123968E023D}"/>
                </a:ext>
              </a:extLst>
            </p:cNvPr>
            <p:cNvSpPr txBox="1"/>
            <p:nvPr/>
          </p:nvSpPr>
          <p:spPr>
            <a:xfrm>
              <a:off x="1836000" y="11820586"/>
              <a:ext cx="14840914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3200" b="1" dirty="0">
                  <a:latin typeface="Montserrat" panose="00000500000000000000" pitchFamily="2" charset="0"/>
                </a:rPr>
                <a:t>Aim</a:t>
              </a:r>
              <a:endParaRPr lang="en-GB" sz="3600" b="1" dirty="0">
                <a:solidFill>
                  <a:srgbClr val="E62B2C"/>
                </a:solidFill>
                <a:latin typeface="Montserrat" panose="00000500000000000000" pitchFamily="2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84C879B-81B0-378A-C6EC-BE66E9715C3D}"/>
              </a:ext>
            </a:extLst>
          </p:cNvPr>
          <p:cNvSpPr txBox="1"/>
          <p:nvPr/>
        </p:nvSpPr>
        <p:spPr>
          <a:xfrm>
            <a:off x="17779518" y="7236000"/>
            <a:ext cx="14840914" cy="18461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Three open-label, multicenter clinical trials are ongoing in adults with severe or moderately severe hemophilia B</a:t>
            </a:r>
          </a:p>
          <a:p>
            <a:pPr marL="819150" lvl="1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Phase 1/2 assessing AMT-060 (5-year follow-up; NCT02396342; </a:t>
            </a:r>
            <a:r>
              <a:rPr lang="en-GB" sz="2000" b="1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Figure 1A</a:t>
            </a: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)</a:t>
            </a:r>
            <a:r>
              <a:rPr lang="en-GB" sz="2000" spc="100" baseline="300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3</a:t>
            </a:r>
          </a:p>
          <a:p>
            <a:pPr marL="819150" lvl="1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Phase 2b assessing etranacogene dezaparvovec (3-year follow-up; NCT03489291; </a:t>
            </a:r>
            <a:r>
              <a:rPr lang="en-GB" sz="2000" b="1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Figure 1B</a:t>
            </a: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)</a:t>
            </a:r>
            <a:r>
              <a:rPr lang="en-GB" sz="2000" spc="100" baseline="300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4</a:t>
            </a:r>
          </a:p>
          <a:p>
            <a:pPr marL="819150" lvl="1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Phase 3 HOPE-B assessing etranacogene dezaparvovec (2-year follow-up; NCT03569891; </a:t>
            </a:r>
            <a:r>
              <a:rPr lang="en-GB" sz="2000" b="1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Figure 1C</a:t>
            </a: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)</a:t>
            </a:r>
            <a:r>
              <a:rPr lang="en-GB" sz="2000" spc="100" baseline="300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5</a:t>
            </a:r>
          </a:p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In the HOPE-B Phase 3 trial, two non-responders were excluded from the full analysis set (N=54) to form the modified intent-to-treat population (n=52)</a:t>
            </a:r>
          </a:p>
          <a:p>
            <a:pPr marL="819150" lvl="1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One had the highest AAV5 neutralizing antibody titer (3212) and one received only a partial dose</a:t>
            </a:r>
          </a:p>
          <a:p>
            <a:pPr marL="819150" lvl="1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There were no uncontaminated FIX activity-level data for the two non-responders</a:t>
            </a:r>
          </a:p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Study designs have been reported previously</a:t>
            </a:r>
            <a:r>
              <a:rPr lang="en-GB" sz="2000" spc="100" baseline="300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3–5</a:t>
            </a:r>
          </a:p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For all three studies, FIX activity levels and bleeding events were evaluated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B79E5B-FB58-27DA-C8C4-4AB8FBF937FA}"/>
              </a:ext>
            </a:extLst>
          </p:cNvPr>
          <p:cNvSpPr txBox="1"/>
          <p:nvPr/>
        </p:nvSpPr>
        <p:spPr>
          <a:xfrm>
            <a:off x="1836000" y="13111311"/>
            <a:ext cx="1484091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3200" b="1" dirty="0">
                <a:latin typeface="Montserrat" panose="00000500000000000000" pitchFamily="2" charset="0"/>
              </a:rPr>
              <a:t>Study designs </a:t>
            </a:r>
            <a:endParaRPr lang="en-GB" sz="3600" b="1" dirty="0">
              <a:solidFill>
                <a:srgbClr val="E62B2C"/>
              </a:solidFill>
              <a:latin typeface="Montserrat" panose="00000500000000000000" pitchFamily="2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C918C0F-06CD-FAFD-2000-CD1157A38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308446"/>
              </p:ext>
            </p:extLst>
          </p:nvPr>
        </p:nvGraphicFramePr>
        <p:xfrm>
          <a:off x="1935034" y="13815582"/>
          <a:ext cx="14741880" cy="535101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741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0400">
                <a:tc>
                  <a:txBody>
                    <a:bodyPr/>
                    <a:lstStyle/>
                    <a:p>
                      <a:pPr marL="0" marR="0" lvl="1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>
                          <a:solidFill>
                            <a:schemeClr val="bg1"/>
                          </a:solidFill>
                          <a:latin typeface="Montserrat" panose="00000500000000000000" pitchFamily="50" charset="0"/>
                          <a:cs typeface="Montserrat Regular"/>
                        </a:rPr>
                        <a:t>Figure 1. Study designs </a:t>
                      </a:r>
                    </a:p>
                  </a:txBody>
                  <a:tcPr marL="190800" marR="337291" marT="60492" marB="60492" anchor="ctr"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262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0613">
                <a:tc>
                  <a:txBody>
                    <a:bodyPr/>
                    <a:lstStyle/>
                    <a:p>
                      <a:pPr marL="54864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2800">
                        <a:solidFill>
                          <a:schemeClr val="tx1"/>
                        </a:solidFill>
                        <a:latin typeface="Montserrat Regular"/>
                        <a:cs typeface="Montserrat Regular"/>
                      </a:endParaRPr>
                    </a:p>
                  </a:txBody>
                  <a:tcPr marL="191311" marR="337291" marT="60492" marB="70730" anchor="ctr"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83EC42D8-C17C-340C-083F-435C33231168}"/>
              </a:ext>
            </a:extLst>
          </p:cNvPr>
          <p:cNvSpPr txBox="1"/>
          <p:nvPr/>
        </p:nvSpPr>
        <p:spPr>
          <a:xfrm>
            <a:off x="1942366" y="25545552"/>
            <a:ext cx="14840914" cy="37917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61950" indent="-361950">
              <a:buClr>
                <a:prstClr val="black"/>
              </a:buClr>
              <a:buSzPct val="110000"/>
              <a:buFont typeface="Arial"/>
              <a:buChar char="•"/>
              <a:defRPr/>
            </a:pPr>
            <a:endParaRPr lang="en-GB" sz="2800" dirty="0">
              <a:solidFill>
                <a:srgbClr val="292929"/>
              </a:solidFill>
              <a:latin typeface="Montserrat" panose="00000500000000000000" pitchFamily="50" charset="0"/>
              <a:cs typeface="Montserrat Regular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BEE06DC-B3BE-E4D1-F053-1FCCD1E745A3}"/>
              </a:ext>
            </a:extLst>
          </p:cNvPr>
          <p:cNvSpPr txBox="1"/>
          <p:nvPr/>
        </p:nvSpPr>
        <p:spPr>
          <a:xfrm>
            <a:off x="17779518" y="12119407"/>
            <a:ext cx="14726613" cy="370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600"/>
              </a:spcAft>
              <a:buClr>
                <a:prstClr val="black"/>
              </a:buClr>
              <a:buSzPct val="110000"/>
              <a:defRPr/>
            </a:pPr>
            <a:r>
              <a:rPr lang="en-GB" sz="2400" b="1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Sustained FIX activity</a:t>
            </a:r>
          </a:p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3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In the Phase 1/2 AMT-060 study, FIX activity levels remained stable in both cohorts over 5 years (</a:t>
            </a:r>
            <a:r>
              <a:rPr lang="en-GB" sz="2000" b="1" spc="3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Figure 2</a:t>
            </a:r>
            <a:r>
              <a:rPr lang="en-GB" sz="2000" spc="3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)</a:t>
            </a:r>
          </a:p>
          <a:p>
            <a:pPr marL="819150" lvl="1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Cohort 1: Mean FIX activity was 4.4% at 52 weeks and 5.2% at 5 years</a:t>
            </a:r>
          </a:p>
          <a:p>
            <a:pPr marL="819150" lvl="1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Cohort 2: Mean FIX activity was 6.9% at 26 weeks and increased to 7.4% at 5 years</a:t>
            </a:r>
          </a:p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Greater FIX activity was achieved with etranacogene dezaparvovec versus AMT-060 (</a:t>
            </a:r>
            <a:r>
              <a:rPr lang="en-GB" sz="2000" b="1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Figure 2; Table 1</a:t>
            </a:r>
            <a:r>
              <a:rPr lang="en-GB" sz="2000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) </a:t>
            </a:r>
          </a:p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In the Phase 2b study of etranacogene dezaparvovec, mean FIX activity increased from 23.4% (n=3) at </a:t>
            </a:r>
            <a:br>
              <a:rPr lang="en-GB" sz="2000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</a:br>
            <a:r>
              <a:rPr lang="en-GB" sz="2000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Week 3 to 36.9% (n=2) at Year 3 (</a:t>
            </a:r>
            <a:r>
              <a:rPr lang="en-GB" sz="2000" b="1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Figure 2</a:t>
            </a:r>
            <a:r>
              <a:rPr lang="en-GB" sz="2000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) </a:t>
            </a:r>
          </a:p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Similarly, in the Phase 3 HOPE-B study, mean FIX activity was sustained from 38.95% (n=51) at Month 6 to 36.66% (n=50) at Year 2 in both the full analysis set and the modified intent-to-treat population </a:t>
            </a:r>
            <a:br>
              <a:rPr lang="en-GB" sz="2000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</a:br>
            <a:r>
              <a:rPr lang="en-GB" sz="2000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(</a:t>
            </a:r>
            <a:r>
              <a:rPr lang="en-GB" sz="2000" b="1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Figure 2; Table 1</a:t>
            </a:r>
            <a:r>
              <a:rPr lang="en-GB" sz="2000" spc="5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1534CE2-7AF6-E9EC-E247-7E940B152895}"/>
              </a:ext>
            </a:extLst>
          </p:cNvPr>
          <p:cNvSpPr txBox="1"/>
          <p:nvPr/>
        </p:nvSpPr>
        <p:spPr>
          <a:xfrm>
            <a:off x="17779518" y="11601561"/>
            <a:ext cx="1484091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3200" b="1" dirty="0">
                <a:latin typeface="Montserrat" panose="00000500000000000000" pitchFamily="2" charset="0"/>
              </a:rPr>
              <a:t>Results</a:t>
            </a:r>
            <a:endParaRPr lang="en-GB" sz="3600" b="1" dirty="0">
              <a:solidFill>
                <a:srgbClr val="E62B2C"/>
              </a:solidFill>
              <a:latin typeface="Montserrat" panose="00000500000000000000" pitchFamily="2" charset="0"/>
            </a:endParaRPr>
          </a:p>
        </p:txBody>
      </p:sp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11274DAD-AE79-35BF-120A-AF06AE1BE1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800910"/>
              </p:ext>
            </p:extLst>
          </p:nvPr>
        </p:nvGraphicFramePr>
        <p:xfrm>
          <a:off x="33631936" y="12645530"/>
          <a:ext cx="14840914" cy="723471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84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75600">
                <a:tc>
                  <a:txBody>
                    <a:bodyPr/>
                    <a:lstStyle/>
                    <a:p>
                      <a:pPr marL="0" marR="0" lvl="1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solidFill>
                            <a:schemeClr val="bg1"/>
                          </a:solidFill>
                          <a:latin typeface="Montserrat" panose="00000500000000000000" pitchFamily="50" charset="0"/>
                          <a:cs typeface="Montserrat Regular"/>
                        </a:rPr>
                        <a:t>Figure 3. Mean ABR over time with (a) AMT-060 or (b) etranacogene </a:t>
                      </a:r>
                      <a:r>
                        <a:rPr lang="en-GB" sz="2800" b="1" dirty="0" err="1">
                          <a:solidFill>
                            <a:schemeClr val="bg1"/>
                          </a:solidFill>
                          <a:latin typeface="Montserrat" panose="00000500000000000000" pitchFamily="50" charset="0"/>
                          <a:cs typeface="Montserrat Regular"/>
                        </a:rPr>
                        <a:t>dezaparvovec</a:t>
                      </a:r>
                      <a:r>
                        <a:rPr lang="en-GB" sz="2800" b="1" baseline="30000" dirty="0" err="1">
                          <a:solidFill>
                            <a:schemeClr val="bg1"/>
                          </a:solidFill>
                          <a:latin typeface="Montserrat" panose="00000500000000000000" pitchFamily="50" charset="0"/>
                          <a:cs typeface="Montserrat Regular"/>
                        </a:rPr>
                        <a:t>a</a:t>
                      </a:r>
                      <a:endParaRPr lang="en-GB" sz="2800" b="1" baseline="30000" dirty="0">
                        <a:solidFill>
                          <a:schemeClr val="bg1"/>
                        </a:solidFill>
                        <a:latin typeface="Montserrat" panose="00000500000000000000" pitchFamily="50" charset="0"/>
                        <a:cs typeface="Montserrat Regular"/>
                      </a:endParaRPr>
                    </a:p>
                  </a:txBody>
                  <a:tcPr marL="190800" marR="337291" marT="60492" marB="60492" anchor="ctr"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262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9112">
                <a:tc>
                  <a:txBody>
                    <a:bodyPr/>
                    <a:lstStyle/>
                    <a:p>
                      <a:pPr marL="54864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  <a:latin typeface="Montserrat Regular"/>
                        <a:cs typeface="Montserrat Regular"/>
                      </a:endParaRPr>
                    </a:p>
                  </a:txBody>
                  <a:tcPr marL="191311" marR="337291" marT="60492" marB="70730" anchor="ctr"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91C3F91B-8368-BCF3-5C09-D3716AAA61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351849"/>
              </p:ext>
            </p:extLst>
          </p:nvPr>
        </p:nvGraphicFramePr>
        <p:xfrm>
          <a:off x="33631936" y="20552751"/>
          <a:ext cx="14840914" cy="505339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84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53393">
                <a:tc>
                  <a:txBody>
                    <a:bodyPr/>
                    <a:lstStyle/>
                    <a:p>
                      <a:pPr marL="0" marR="0" lvl="1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200" b="1" spc="100" dirty="0">
                          <a:solidFill>
                            <a:schemeClr val="bg1"/>
                          </a:solidFill>
                          <a:latin typeface="Montserrat" panose="00000500000000000000" pitchFamily="50" charset="0"/>
                          <a:cs typeface="Montserrat Regular"/>
                        </a:rPr>
                        <a:t>Conclusions</a:t>
                      </a:r>
                    </a:p>
                    <a:p>
                      <a:pPr marL="522288" marR="0" indent="-433388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bg1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2600" b="0" spc="100" dirty="0">
                          <a:solidFill>
                            <a:schemeClr val="bg1"/>
                          </a:solidFill>
                          <a:latin typeface="Montserrat" panose="00000500000000000000" pitchFamily="50" charset="0"/>
                        </a:rPr>
                        <a:t>Gene therapy for </a:t>
                      </a:r>
                      <a:r>
                        <a:rPr lang="en-GB" sz="2600" b="0" spc="100" dirty="0" err="1">
                          <a:solidFill>
                            <a:schemeClr val="bg1"/>
                          </a:solidFill>
                          <a:latin typeface="Montserrat" panose="00000500000000000000" pitchFamily="50" charset="0"/>
                        </a:rPr>
                        <a:t>hemophilia</a:t>
                      </a:r>
                      <a:r>
                        <a:rPr lang="en-GB" sz="2600" b="0" spc="100" dirty="0">
                          <a:solidFill>
                            <a:schemeClr val="bg1"/>
                          </a:solidFill>
                          <a:latin typeface="Montserrat" panose="00000500000000000000" pitchFamily="50" charset="0"/>
                        </a:rPr>
                        <a:t> B appears to have a durable response </a:t>
                      </a:r>
                    </a:p>
                    <a:p>
                      <a:pPr marL="522288" marR="0" indent="-433388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bg1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2600" b="0" spc="100" dirty="0">
                          <a:solidFill>
                            <a:schemeClr val="bg1"/>
                          </a:solidFill>
                          <a:latin typeface="Montserrat" panose="00000500000000000000" pitchFamily="50" charset="0"/>
                        </a:rPr>
                        <a:t>FIX activity levels were sustained throughout the observation period across the Phase 1/2 study of AMT-060 and the Phase 2b and Phase 3 studies of etranacogene dezaparvovec</a:t>
                      </a:r>
                    </a:p>
                    <a:p>
                      <a:pPr marL="522288" marR="0" indent="-433388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bg1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2600" b="0" spc="100" dirty="0">
                          <a:solidFill>
                            <a:schemeClr val="bg1"/>
                          </a:solidFill>
                          <a:latin typeface="Montserrat" panose="00000500000000000000" pitchFamily="50" charset="0"/>
                        </a:rPr>
                        <a:t>Reductions in bleeding events remained stable across the course of the </a:t>
                      </a:r>
                      <a:br>
                        <a:rPr lang="en-GB" sz="2600" b="0" spc="100" dirty="0">
                          <a:solidFill>
                            <a:schemeClr val="bg1"/>
                          </a:solidFill>
                          <a:latin typeface="Montserrat" panose="00000500000000000000" pitchFamily="50" charset="0"/>
                        </a:rPr>
                      </a:br>
                      <a:r>
                        <a:rPr lang="en-GB" sz="2600" b="0" spc="100" dirty="0">
                          <a:solidFill>
                            <a:schemeClr val="bg1"/>
                          </a:solidFill>
                          <a:latin typeface="Montserrat" panose="00000500000000000000" pitchFamily="50" charset="0"/>
                        </a:rPr>
                        <a:t>three studies </a:t>
                      </a:r>
                    </a:p>
                    <a:p>
                      <a:pPr marL="522288" marR="0" indent="-433388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bg1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2600" b="0" spc="100" dirty="0">
                          <a:solidFill>
                            <a:schemeClr val="bg1"/>
                          </a:solidFill>
                          <a:latin typeface="Montserrat" panose="00000500000000000000" pitchFamily="50" charset="0"/>
                        </a:rPr>
                        <a:t>Similar durable responses have been observed in published literature for </a:t>
                      </a:r>
                      <a:br>
                        <a:rPr lang="en-GB" sz="2600" b="0" spc="100" dirty="0">
                          <a:solidFill>
                            <a:schemeClr val="bg1"/>
                          </a:solidFill>
                          <a:latin typeface="Montserrat" panose="00000500000000000000" pitchFamily="50" charset="0"/>
                        </a:rPr>
                      </a:br>
                      <a:r>
                        <a:rPr lang="en-GB" sz="2600" b="0" spc="100" dirty="0" err="1">
                          <a:solidFill>
                            <a:schemeClr val="bg1"/>
                          </a:solidFill>
                          <a:latin typeface="Montserrat" panose="00000500000000000000" pitchFamily="50" charset="0"/>
                        </a:rPr>
                        <a:t>hemophilia</a:t>
                      </a:r>
                      <a:r>
                        <a:rPr lang="en-GB" sz="2600" b="0" spc="100" dirty="0">
                          <a:solidFill>
                            <a:schemeClr val="bg1"/>
                          </a:solidFill>
                          <a:latin typeface="Montserrat" panose="00000500000000000000" pitchFamily="50" charset="0"/>
                        </a:rPr>
                        <a:t> B gene therapies</a:t>
                      </a:r>
                      <a:r>
                        <a:rPr lang="en-GB" sz="2600" b="0" spc="100" baseline="30000" dirty="0">
                          <a:solidFill>
                            <a:schemeClr val="bg1"/>
                          </a:solidFill>
                          <a:latin typeface="Montserrat" panose="00000500000000000000" pitchFamily="50" charset="0"/>
                        </a:rPr>
                        <a:t>1,2</a:t>
                      </a:r>
                    </a:p>
                  </a:txBody>
                  <a:tcPr marL="144000" marR="144000" marT="0" marB="72000" anchor="ctr">
                    <a:lnL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262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Rectangle 1">
            <a:extLst>
              <a:ext uri="{FF2B5EF4-FFF2-40B4-BE49-F238E27FC236}">
                <a16:creationId xmlns:a16="http://schemas.microsoft.com/office/drawing/2014/main" id="{9C844026-7B35-E7E9-8F49-A6E3BF927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1936" y="26289001"/>
            <a:ext cx="14694302" cy="3029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Clr>
                <a:srgbClr val="5692CE"/>
              </a:buClr>
            </a:pPr>
            <a:r>
              <a:rPr lang="en-GB" sz="2400" b="1" spc="100">
                <a:latin typeface="Montserrat" panose="00000500000000000000" pitchFamily="50" charset="0"/>
                <a:cs typeface="Montserrat Bold"/>
              </a:rPr>
              <a:t>Acknowledgments</a:t>
            </a:r>
            <a:r>
              <a:rPr lang="en-GB" b="1" spc="100">
                <a:latin typeface="Montserrat" panose="00000500000000000000" pitchFamily="50" charset="0"/>
                <a:cs typeface="Montserrat Bold"/>
              </a:rPr>
              <a:t> </a:t>
            </a:r>
            <a:endParaRPr lang="en-US" b="1" spc="100">
              <a:latin typeface="Montserrat" panose="00000500000000000000" pitchFamily="50" charset="0"/>
              <a:cs typeface="Montserrat Bold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1600" spc="10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The Phase 2b and Phase 3 HOPE-B studies were sponsored by uniQure Inc. and CSL Behring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1600" spc="10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Editorial assistance was provided by Chrysalis Medical Communications, a part of Nucleus Global, funded by CSL Behring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10000"/>
            </a:pPr>
            <a:endParaRPr lang="en-US" sz="1600" spc="100">
              <a:solidFill>
                <a:srgbClr val="292929"/>
              </a:solidFill>
              <a:latin typeface="Montserrat" panose="00000500000000000000" pitchFamily="50" charset="0"/>
              <a:cs typeface="Montserrat Regular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5692CE"/>
              </a:buClr>
            </a:pPr>
            <a:r>
              <a:rPr lang="en-GB" sz="2400" b="1" spc="100">
                <a:latin typeface="Montserrat" panose="00000500000000000000" pitchFamily="50" charset="0"/>
                <a:cs typeface="Montserrat Regular"/>
              </a:rPr>
              <a:t>References</a:t>
            </a:r>
            <a:endParaRPr lang="en-US" sz="2400" b="1" spc="100">
              <a:latin typeface="Montserrat" panose="00000500000000000000" pitchFamily="50" charset="0"/>
              <a:cs typeface="Montserrat Regular"/>
            </a:endParaRPr>
          </a:p>
          <a:p>
            <a:pPr marL="457200" lvl="2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da-DK" sz="1600" spc="100">
                <a:latin typeface="Montserrat" panose="00000500000000000000" pitchFamily="2" charset="0"/>
              </a:rPr>
              <a:t>Samelson-Jones BJ, et al. Blood 2021; 138(suppl 1):3975. </a:t>
            </a:r>
          </a:p>
          <a:p>
            <a:pPr marL="457200" lvl="2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da-DK" sz="1600" spc="100">
                <a:latin typeface="Montserrat" panose="00000500000000000000" pitchFamily="2" charset="0"/>
              </a:rPr>
              <a:t>Nathwani AC, et al. Blood 2018; 132(suppl 1):491. </a:t>
            </a:r>
          </a:p>
          <a:p>
            <a:pPr marL="457200" lvl="2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da-DK" sz="1600" spc="100">
                <a:latin typeface="Montserrat" panose="00000500000000000000" pitchFamily="2" charset="0"/>
              </a:rPr>
              <a:t>Miesbach W, et al. Blood 2018; 131(9):1022–1031.</a:t>
            </a:r>
          </a:p>
          <a:p>
            <a:pPr marL="457200" lvl="2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da-DK" sz="1600" spc="100">
                <a:latin typeface="Montserrat" panose="00000500000000000000" pitchFamily="2" charset="0"/>
              </a:rPr>
              <a:t>Von Drygalski A, et al. Blood Adv 2019; 3(21):3241–3247.</a:t>
            </a:r>
          </a:p>
          <a:p>
            <a:pPr marL="457200" lvl="2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da-DK" sz="1600" spc="100">
                <a:latin typeface="Montserrat" panose="00000500000000000000" pitchFamily="2" charset="0"/>
              </a:rPr>
              <a:t>Miesbach W, et al. Oral presentation at EAHAD 2022; OR014.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99E1E8B-A8AB-F3C1-A65B-ED9A1309C2DB}"/>
              </a:ext>
            </a:extLst>
          </p:cNvPr>
          <p:cNvSpPr txBox="1"/>
          <p:nvPr/>
        </p:nvSpPr>
        <p:spPr>
          <a:xfrm>
            <a:off x="33631936" y="6961680"/>
            <a:ext cx="14840914" cy="568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600"/>
              </a:spcAft>
              <a:buClr>
                <a:prstClr val="black"/>
              </a:buClr>
              <a:buSzPct val="110000"/>
              <a:defRPr/>
            </a:pPr>
            <a:r>
              <a:rPr lang="en-GB" sz="2400" b="1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Hemostatic protection</a:t>
            </a:r>
          </a:p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In the Phase 1/2 AMT-060 study, mean ABRs in both cohorts decreased at Year 5 versus Year 1 (</a:t>
            </a:r>
            <a:r>
              <a:rPr lang="en-GB" sz="2000" b="1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Figure 3</a:t>
            </a: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)</a:t>
            </a:r>
          </a:p>
          <a:p>
            <a:pPr marL="819150" lvl="1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Cohort 1: Mean ABR was 7.6 at Year 1 and 6.6 at Year 5</a:t>
            </a:r>
          </a:p>
          <a:p>
            <a:pPr marL="819150" lvl="1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Cohort 2: Mean ABR was 1.4 at Year 1 and 0.2 at Year 5</a:t>
            </a:r>
          </a:p>
          <a:p>
            <a:pPr marL="361950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Similar low bleeding rates were observed in the Phase 2b and Phase 3 HOPE-B etranacogene dezaparvovec studies (</a:t>
            </a:r>
            <a:r>
              <a:rPr lang="en-GB" sz="2000" b="1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Figure 3; Table 1</a:t>
            </a: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)</a:t>
            </a:r>
          </a:p>
          <a:p>
            <a:pPr marL="819150" lvl="1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Phase 2b: ABR at 3 years was 0.22 and no bleeding episodes occurred between 2.5–3 years</a:t>
            </a:r>
          </a:p>
          <a:p>
            <a:pPr marL="1276350" lvl="2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One participant experienced two lower leg muscle bleeding episodes (one spontaneous; one traumatic) and received 1700 IU FIX product replacement therapy for each</a:t>
            </a:r>
          </a:p>
          <a:p>
            <a:pPr marL="819150" lvl="1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Phase 3 HOPE-B: ABR (all bleeds) was reduced at Months 7–18 post-dose (1.51) versus baseline (4.18), and maintained at Months 7–24 in the full analysis set (</a:t>
            </a:r>
            <a:r>
              <a:rPr lang="en-GB" sz="2000" b="1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Figure 3; Table 1</a:t>
            </a: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)</a:t>
            </a:r>
          </a:p>
          <a:p>
            <a:pPr marL="1276350" lvl="2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A similar reduction was observed in the modified intent-to-treat population: ABR (all bleeds) reduced from 4.00 at baseline to 0.95 at Months 7–24 </a:t>
            </a:r>
          </a:p>
          <a:p>
            <a:pPr marL="1276350" lvl="2" indent="-361950">
              <a:spcAft>
                <a:spcPts val="600"/>
              </a:spcAft>
              <a:buClr>
                <a:prstClr val="black"/>
              </a:buClr>
              <a:buSzPct val="110000"/>
              <a:buFont typeface="Arial"/>
              <a:buChar char="•"/>
              <a:defRPr/>
            </a:pP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Reductions in ABR for spontaneous, joint and traumatic bleeds were also maintained at</a:t>
            </a:r>
            <a:b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</a:br>
            <a:r>
              <a:rPr lang="en-GB" sz="2000" spc="100" dirty="0">
                <a:solidFill>
                  <a:srgbClr val="292929"/>
                </a:solidFill>
                <a:latin typeface="Montserrat" panose="00000500000000000000" pitchFamily="50" charset="0"/>
                <a:cs typeface="Montserrat Regular"/>
              </a:rPr>
              <a:t>Months 7–24 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F437204-C2D7-162A-A46C-67A796629042}"/>
              </a:ext>
            </a:extLst>
          </p:cNvPr>
          <p:cNvSpPr/>
          <p:nvPr/>
        </p:nvSpPr>
        <p:spPr>
          <a:xfrm>
            <a:off x="2067895" y="15469028"/>
            <a:ext cx="4008017" cy="15574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 defTabSz="3780038">
              <a:defRPr/>
            </a:pPr>
            <a:endParaRPr lang="en-GB" sz="1600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BE28420-3D2E-CAE3-492E-738A5F208408}"/>
              </a:ext>
            </a:extLst>
          </p:cNvPr>
          <p:cNvCxnSpPr>
            <a:cxnSpLocks/>
          </p:cNvCxnSpPr>
          <p:nvPr/>
        </p:nvCxnSpPr>
        <p:spPr>
          <a:xfrm>
            <a:off x="4094113" y="15130352"/>
            <a:ext cx="0" cy="1960816"/>
          </a:xfrm>
          <a:prstGeom prst="line">
            <a:avLst/>
          </a:prstGeom>
          <a:ln w="28575">
            <a:solidFill>
              <a:srgbClr val="FFFF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0D2C1BC-4D98-35DE-46DA-B610AC87451C}"/>
              </a:ext>
            </a:extLst>
          </p:cNvPr>
          <p:cNvSpPr/>
          <p:nvPr/>
        </p:nvSpPr>
        <p:spPr>
          <a:xfrm>
            <a:off x="2109657" y="15951486"/>
            <a:ext cx="1935299" cy="615552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ctr" defTabSz="3780038">
              <a:defRPr/>
            </a:pPr>
            <a:r>
              <a:rPr lang="en-GB" sz="2000" spc="21" dirty="0">
                <a:latin typeface="Montserrat" panose="02000505000000020004" pitchFamily="2" charset="0"/>
                <a:cs typeface="Arial"/>
              </a:rPr>
              <a:t>Retrospective  </a:t>
            </a:r>
            <a:br>
              <a:rPr lang="en-GB" sz="2000" spc="21" dirty="0">
                <a:latin typeface="Montserrat" panose="02000505000000020004" pitchFamily="2" charset="0"/>
                <a:cs typeface="Arial"/>
              </a:rPr>
            </a:br>
            <a:r>
              <a:rPr lang="en-GB" sz="2000" spc="21" dirty="0">
                <a:latin typeface="Montserrat" panose="02000505000000020004" pitchFamily="2" charset="0"/>
                <a:cs typeface="Arial"/>
              </a:rPr>
              <a:t>analysis period</a:t>
            </a:r>
            <a:endParaRPr lang="en-GB" sz="2000" dirty="0">
              <a:latin typeface="Montserrat" panose="02000505000000020004" pitchFamily="2" charset="0"/>
              <a:cs typeface="Arial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55E67F1-7709-5C27-955F-079AA3DB92F7}"/>
              </a:ext>
            </a:extLst>
          </p:cNvPr>
          <p:cNvSpPr txBox="1"/>
          <p:nvPr/>
        </p:nvSpPr>
        <p:spPr>
          <a:xfrm>
            <a:off x="5961612" y="15051523"/>
            <a:ext cx="3221654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3780038">
              <a:defRPr/>
            </a:pPr>
            <a:r>
              <a:rPr lang="en-GB" sz="2000" dirty="0">
                <a:solidFill>
                  <a:srgbClr val="1A1918"/>
                </a:solidFill>
                <a:latin typeface="Montserrat" panose="02000505000000020004" pitchFamily="2" charset="0"/>
              </a:rPr>
              <a:t>AMT-060 infusion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0AEC1BE-D401-F13C-550E-9F55EC4C6B99}"/>
              </a:ext>
            </a:extLst>
          </p:cNvPr>
          <p:cNvSpPr txBox="1"/>
          <p:nvPr/>
        </p:nvSpPr>
        <p:spPr>
          <a:xfrm>
            <a:off x="11337779" y="14918385"/>
            <a:ext cx="2703357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3780038">
              <a:defRPr/>
            </a:pPr>
            <a:r>
              <a:rPr lang="en-GB" sz="2000" dirty="0">
                <a:latin typeface="Montserrat" panose="02000505000000020004" pitchFamily="2" charset="0"/>
              </a:rPr>
              <a:t>Follow-up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A2181A6-0F0C-217C-4C2A-3AF8F810E5D3}"/>
              </a:ext>
            </a:extLst>
          </p:cNvPr>
          <p:cNvSpPr/>
          <p:nvPr/>
        </p:nvSpPr>
        <p:spPr>
          <a:xfrm>
            <a:off x="6143211" y="15469028"/>
            <a:ext cx="2826103" cy="7438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 defTabSz="3780038">
              <a:defRPr/>
            </a:pPr>
            <a:r>
              <a:rPr lang="en-GB" sz="1900" dirty="0">
                <a:solidFill>
                  <a:srgbClr val="1A1918"/>
                </a:solidFill>
                <a:latin typeface="Montserrat" panose="02000505000000020004" pitchFamily="2" charset="0"/>
              </a:rPr>
              <a:t>Cohort 1 (n=5)</a:t>
            </a:r>
            <a:br>
              <a:rPr lang="en-GB" sz="1900" dirty="0">
                <a:solidFill>
                  <a:srgbClr val="1A1918"/>
                </a:solidFill>
                <a:latin typeface="Montserrat" panose="02000505000000020004" pitchFamily="2" charset="0"/>
              </a:rPr>
            </a:br>
            <a:r>
              <a:rPr lang="en-GB" sz="1900" dirty="0">
                <a:solidFill>
                  <a:srgbClr val="1A1918"/>
                </a:solidFill>
                <a:latin typeface="Montserrat" panose="02000505000000020004" pitchFamily="2" charset="0"/>
              </a:rPr>
              <a:t>AAV5-hFIX 5x10</a:t>
            </a:r>
            <a:r>
              <a:rPr lang="en-GB" sz="1900" baseline="30000" dirty="0">
                <a:solidFill>
                  <a:srgbClr val="1A1918"/>
                </a:solidFill>
                <a:latin typeface="Montserrat" panose="02000505000000020004" pitchFamily="2" charset="0"/>
              </a:rPr>
              <a:t>12</a:t>
            </a:r>
            <a:r>
              <a:rPr lang="en-GB" sz="1900" dirty="0">
                <a:solidFill>
                  <a:srgbClr val="1A1918"/>
                </a:solidFill>
                <a:latin typeface="Montserrat" panose="02000505000000020004" pitchFamily="2" charset="0"/>
              </a:rPr>
              <a:t> gc/kg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D2322D8-C9CF-2B5F-F4AB-282963DF1C50}"/>
              </a:ext>
            </a:extLst>
          </p:cNvPr>
          <p:cNvSpPr/>
          <p:nvPr/>
        </p:nvSpPr>
        <p:spPr>
          <a:xfrm>
            <a:off x="6143219" y="16281252"/>
            <a:ext cx="2826200" cy="745200"/>
          </a:xfrm>
          <a:prstGeom prst="rect">
            <a:avLst/>
          </a:prstGeom>
          <a:solidFill>
            <a:srgbClr val="85B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 defTabSz="3780038">
              <a:defRPr/>
            </a:pPr>
            <a:r>
              <a:rPr lang="en-GB" sz="1900" dirty="0">
                <a:solidFill>
                  <a:srgbClr val="FFFFFF"/>
                </a:solidFill>
                <a:latin typeface="Montserrat" panose="02000505000000020004" pitchFamily="2" charset="0"/>
              </a:rPr>
              <a:t>Cohort 2 (n=5)</a:t>
            </a:r>
            <a:br>
              <a:rPr lang="en-GB" sz="1900" dirty="0">
                <a:solidFill>
                  <a:srgbClr val="FFFFFF"/>
                </a:solidFill>
                <a:latin typeface="Montserrat" panose="02000505000000020004" pitchFamily="2" charset="0"/>
              </a:rPr>
            </a:br>
            <a:r>
              <a:rPr lang="en-GB" sz="1900" dirty="0">
                <a:solidFill>
                  <a:srgbClr val="FFFFFF"/>
                </a:solidFill>
                <a:latin typeface="Montserrat" panose="02000505000000020004" pitchFamily="2" charset="0"/>
              </a:rPr>
              <a:t>AAV5-hFIX 2x10</a:t>
            </a:r>
            <a:r>
              <a:rPr lang="en-GB" sz="1900" baseline="30000" dirty="0">
                <a:solidFill>
                  <a:srgbClr val="FFFFFF"/>
                </a:solidFill>
                <a:latin typeface="Montserrat" panose="02000505000000020004" pitchFamily="2" charset="0"/>
              </a:rPr>
              <a:t>13</a:t>
            </a:r>
            <a:r>
              <a:rPr lang="en-GB" sz="1900" dirty="0">
                <a:solidFill>
                  <a:srgbClr val="FFFFFF"/>
                </a:solidFill>
                <a:latin typeface="Montserrat" panose="02000505000000020004" pitchFamily="2" charset="0"/>
              </a:rPr>
              <a:t> gc/kg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F085B32-9F76-5345-A8CF-8A8218BC9FF2}"/>
              </a:ext>
            </a:extLst>
          </p:cNvPr>
          <p:cNvCxnSpPr>
            <a:cxnSpLocks/>
          </p:cNvCxnSpPr>
          <p:nvPr/>
        </p:nvCxnSpPr>
        <p:spPr>
          <a:xfrm>
            <a:off x="8973593" y="15350299"/>
            <a:ext cx="7395448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: Single Corner Snipped 72">
            <a:extLst>
              <a:ext uri="{FF2B5EF4-FFF2-40B4-BE49-F238E27FC236}">
                <a16:creationId xmlns:a16="http://schemas.microsoft.com/office/drawing/2014/main" id="{8133E405-0D98-44E4-3BB8-C2A20B3BE7FD}"/>
              </a:ext>
            </a:extLst>
          </p:cNvPr>
          <p:cNvSpPr/>
          <p:nvPr/>
        </p:nvSpPr>
        <p:spPr>
          <a:xfrm>
            <a:off x="2067895" y="17077296"/>
            <a:ext cx="8014809" cy="323458"/>
          </a:xfrm>
          <a:custGeom>
            <a:avLst/>
            <a:gdLst>
              <a:gd name="connsiteX0" fmla="*/ 0 w 3426787"/>
              <a:gd name="connsiteY0" fmla="*/ 0 h 218175"/>
              <a:gd name="connsiteX1" fmla="*/ 3317700 w 3426787"/>
              <a:gd name="connsiteY1" fmla="*/ 0 h 218175"/>
              <a:gd name="connsiteX2" fmla="*/ 3426787 w 3426787"/>
              <a:gd name="connsiteY2" fmla="*/ 109088 h 218175"/>
              <a:gd name="connsiteX3" fmla="*/ 3426787 w 3426787"/>
              <a:gd name="connsiteY3" fmla="*/ 218175 h 218175"/>
              <a:gd name="connsiteX4" fmla="*/ 0 w 3426787"/>
              <a:gd name="connsiteY4" fmla="*/ 218175 h 218175"/>
              <a:gd name="connsiteX5" fmla="*/ 0 w 3426787"/>
              <a:gd name="connsiteY5" fmla="*/ 0 h 218175"/>
              <a:gd name="connsiteX0" fmla="*/ 0 w 3426787"/>
              <a:gd name="connsiteY0" fmla="*/ 0 h 218175"/>
              <a:gd name="connsiteX1" fmla="*/ 3317700 w 3426787"/>
              <a:gd name="connsiteY1" fmla="*/ 0 h 218175"/>
              <a:gd name="connsiteX2" fmla="*/ 3426787 w 3426787"/>
              <a:gd name="connsiteY2" fmla="*/ 218175 h 218175"/>
              <a:gd name="connsiteX3" fmla="*/ 0 w 3426787"/>
              <a:gd name="connsiteY3" fmla="*/ 218175 h 218175"/>
              <a:gd name="connsiteX4" fmla="*/ 0 w 3426787"/>
              <a:gd name="connsiteY4" fmla="*/ 0 h 218175"/>
              <a:gd name="connsiteX0" fmla="*/ 0 w 3426787"/>
              <a:gd name="connsiteY0" fmla="*/ 0 h 218175"/>
              <a:gd name="connsiteX1" fmla="*/ 3209750 w 3426787"/>
              <a:gd name="connsiteY1" fmla="*/ 0 h 218175"/>
              <a:gd name="connsiteX2" fmla="*/ 3426787 w 3426787"/>
              <a:gd name="connsiteY2" fmla="*/ 218175 h 218175"/>
              <a:gd name="connsiteX3" fmla="*/ 0 w 3426787"/>
              <a:gd name="connsiteY3" fmla="*/ 218175 h 218175"/>
              <a:gd name="connsiteX4" fmla="*/ 0 w 3426787"/>
              <a:gd name="connsiteY4" fmla="*/ 0 h 218175"/>
              <a:gd name="connsiteX0" fmla="*/ 0 w 3369637"/>
              <a:gd name="connsiteY0" fmla="*/ 0 h 218175"/>
              <a:gd name="connsiteX1" fmla="*/ 3209750 w 3369637"/>
              <a:gd name="connsiteY1" fmla="*/ 0 h 218175"/>
              <a:gd name="connsiteX2" fmla="*/ 3369637 w 3369637"/>
              <a:gd name="connsiteY2" fmla="*/ 211825 h 218175"/>
              <a:gd name="connsiteX3" fmla="*/ 0 w 3369637"/>
              <a:gd name="connsiteY3" fmla="*/ 218175 h 218175"/>
              <a:gd name="connsiteX4" fmla="*/ 0 w 3369637"/>
              <a:gd name="connsiteY4" fmla="*/ 0 h 218175"/>
              <a:gd name="connsiteX0" fmla="*/ 0 w 3369637"/>
              <a:gd name="connsiteY0" fmla="*/ 0 h 218175"/>
              <a:gd name="connsiteX1" fmla="*/ 3133550 w 3369637"/>
              <a:gd name="connsiteY1" fmla="*/ 0 h 218175"/>
              <a:gd name="connsiteX2" fmla="*/ 3369637 w 3369637"/>
              <a:gd name="connsiteY2" fmla="*/ 211825 h 218175"/>
              <a:gd name="connsiteX3" fmla="*/ 0 w 3369637"/>
              <a:gd name="connsiteY3" fmla="*/ 218175 h 218175"/>
              <a:gd name="connsiteX4" fmla="*/ 0 w 3369637"/>
              <a:gd name="connsiteY4" fmla="*/ 0 h 218175"/>
              <a:gd name="connsiteX0" fmla="*/ 0 w 3369637"/>
              <a:gd name="connsiteY0" fmla="*/ 0 h 218175"/>
              <a:gd name="connsiteX1" fmla="*/ 3178000 w 3369637"/>
              <a:gd name="connsiteY1" fmla="*/ 0 h 218175"/>
              <a:gd name="connsiteX2" fmla="*/ 3369637 w 3369637"/>
              <a:gd name="connsiteY2" fmla="*/ 211825 h 218175"/>
              <a:gd name="connsiteX3" fmla="*/ 0 w 3369637"/>
              <a:gd name="connsiteY3" fmla="*/ 218175 h 218175"/>
              <a:gd name="connsiteX4" fmla="*/ 0 w 3369637"/>
              <a:gd name="connsiteY4" fmla="*/ 0 h 218175"/>
              <a:gd name="connsiteX0" fmla="*/ 0 w 3369637"/>
              <a:gd name="connsiteY0" fmla="*/ 0 h 218175"/>
              <a:gd name="connsiteX1" fmla="*/ 3178000 w 3369637"/>
              <a:gd name="connsiteY1" fmla="*/ 0 h 218175"/>
              <a:gd name="connsiteX2" fmla="*/ 3369637 w 3369637"/>
              <a:gd name="connsiteY2" fmla="*/ 218175 h 218175"/>
              <a:gd name="connsiteX3" fmla="*/ 0 w 3369637"/>
              <a:gd name="connsiteY3" fmla="*/ 218175 h 218175"/>
              <a:gd name="connsiteX4" fmla="*/ 0 w 3369637"/>
              <a:gd name="connsiteY4" fmla="*/ 0 h 218175"/>
              <a:gd name="connsiteX0" fmla="*/ 0 w 3395037"/>
              <a:gd name="connsiteY0" fmla="*/ 0 h 224525"/>
              <a:gd name="connsiteX1" fmla="*/ 3178000 w 3395037"/>
              <a:gd name="connsiteY1" fmla="*/ 0 h 224525"/>
              <a:gd name="connsiteX2" fmla="*/ 3395037 w 3395037"/>
              <a:gd name="connsiteY2" fmla="*/ 224525 h 224525"/>
              <a:gd name="connsiteX3" fmla="*/ 0 w 3395037"/>
              <a:gd name="connsiteY3" fmla="*/ 218175 h 224525"/>
              <a:gd name="connsiteX4" fmla="*/ 0 w 3395037"/>
              <a:gd name="connsiteY4" fmla="*/ 0 h 224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5037" h="224525">
                <a:moveTo>
                  <a:pt x="0" y="0"/>
                </a:moveTo>
                <a:lnTo>
                  <a:pt x="3178000" y="0"/>
                </a:lnTo>
                <a:lnTo>
                  <a:pt x="3395037" y="224525"/>
                </a:lnTo>
                <a:lnTo>
                  <a:pt x="0" y="218175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 defTabSz="3780038">
              <a:defRPr/>
            </a:pPr>
            <a:r>
              <a:rPr lang="en-GB" sz="2000" b="1" dirty="0">
                <a:solidFill>
                  <a:srgbClr val="FFFFFF"/>
                </a:solidFill>
                <a:latin typeface="Montserrat" panose="02000505000000020004" pitchFamily="2" charset="0"/>
              </a:rPr>
              <a:t>Prophylactic FIX tapering</a:t>
            </a:r>
            <a:r>
              <a:rPr lang="en-GB" sz="2000" b="1" baseline="30000" dirty="0">
                <a:solidFill>
                  <a:srgbClr val="FFFFFF"/>
                </a:solidFill>
                <a:latin typeface="Montserrat" panose="02000505000000020004" pitchFamily="2" charset="0"/>
              </a:rPr>
              <a:t>a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D061BAFB-3F88-02D1-7C0B-8AA3D285FBB4}"/>
              </a:ext>
            </a:extLst>
          </p:cNvPr>
          <p:cNvCxnSpPr>
            <a:cxnSpLocks/>
          </p:cNvCxnSpPr>
          <p:nvPr/>
        </p:nvCxnSpPr>
        <p:spPr>
          <a:xfrm>
            <a:off x="2067895" y="18124454"/>
            <a:ext cx="9269883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CED5485C-6A9C-B7A4-0937-9513F19A5DEB}"/>
              </a:ext>
            </a:extLst>
          </p:cNvPr>
          <p:cNvCxnSpPr>
            <a:cxnSpLocks/>
          </p:cNvCxnSpPr>
          <p:nvPr/>
        </p:nvCxnSpPr>
        <p:spPr>
          <a:xfrm>
            <a:off x="11512049" y="18124454"/>
            <a:ext cx="485699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6CE71E30-3F4F-3DF1-AF51-83EF4839AD47}"/>
              </a:ext>
            </a:extLst>
          </p:cNvPr>
          <p:cNvCxnSpPr>
            <a:cxnSpLocks/>
          </p:cNvCxnSpPr>
          <p:nvPr/>
        </p:nvCxnSpPr>
        <p:spPr>
          <a:xfrm>
            <a:off x="2090915" y="17484994"/>
            <a:ext cx="0" cy="22945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DEC45BC-E94F-35A6-C64C-9F47BCFAE907}"/>
              </a:ext>
            </a:extLst>
          </p:cNvPr>
          <p:cNvCxnSpPr>
            <a:cxnSpLocks/>
          </p:cNvCxnSpPr>
          <p:nvPr/>
        </p:nvCxnSpPr>
        <p:spPr>
          <a:xfrm>
            <a:off x="4137088" y="17484994"/>
            <a:ext cx="0" cy="22945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81B5FDF-7376-1116-423B-29D74B9DF356}"/>
              </a:ext>
            </a:extLst>
          </p:cNvPr>
          <p:cNvCxnSpPr>
            <a:cxnSpLocks/>
          </p:cNvCxnSpPr>
          <p:nvPr/>
        </p:nvCxnSpPr>
        <p:spPr>
          <a:xfrm>
            <a:off x="6126338" y="17484994"/>
            <a:ext cx="0" cy="22945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B95D2497-7464-1783-97FF-91484618C7EF}"/>
              </a:ext>
            </a:extLst>
          </p:cNvPr>
          <p:cNvCxnSpPr>
            <a:cxnSpLocks/>
          </p:cNvCxnSpPr>
          <p:nvPr/>
        </p:nvCxnSpPr>
        <p:spPr>
          <a:xfrm>
            <a:off x="9038286" y="17484994"/>
            <a:ext cx="0" cy="22945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39917FB-0BC1-B910-B2E2-9044C1A80A03}"/>
              </a:ext>
            </a:extLst>
          </p:cNvPr>
          <p:cNvCxnSpPr>
            <a:cxnSpLocks/>
          </p:cNvCxnSpPr>
          <p:nvPr/>
        </p:nvCxnSpPr>
        <p:spPr>
          <a:xfrm>
            <a:off x="10187841" y="17484994"/>
            <a:ext cx="0" cy="22945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D1A13BA-AA55-F3A1-D0D1-44028B119ADB}"/>
              </a:ext>
            </a:extLst>
          </p:cNvPr>
          <p:cNvCxnSpPr>
            <a:cxnSpLocks/>
          </p:cNvCxnSpPr>
          <p:nvPr/>
        </p:nvCxnSpPr>
        <p:spPr>
          <a:xfrm>
            <a:off x="11432893" y="17484994"/>
            <a:ext cx="0" cy="22945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037218F-376D-EA4A-F82B-257E6581E7A0}"/>
              </a:ext>
            </a:extLst>
          </p:cNvPr>
          <p:cNvCxnSpPr>
            <a:cxnSpLocks/>
          </p:cNvCxnSpPr>
          <p:nvPr/>
        </p:nvCxnSpPr>
        <p:spPr>
          <a:xfrm>
            <a:off x="14128070" y="17484994"/>
            <a:ext cx="0" cy="22945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88A41A2A-6210-F03B-645A-788E6C5592C0}"/>
              </a:ext>
            </a:extLst>
          </p:cNvPr>
          <p:cNvCxnSpPr>
            <a:cxnSpLocks/>
          </p:cNvCxnSpPr>
          <p:nvPr/>
        </p:nvCxnSpPr>
        <p:spPr>
          <a:xfrm>
            <a:off x="16325223" y="17484994"/>
            <a:ext cx="0" cy="22945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ACF86FF5-2A70-1EBC-D01B-93CCE08C8D1C}"/>
              </a:ext>
            </a:extLst>
          </p:cNvPr>
          <p:cNvSpPr txBox="1"/>
          <p:nvPr/>
        </p:nvSpPr>
        <p:spPr>
          <a:xfrm>
            <a:off x="2109657" y="18200283"/>
            <a:ext cx="922812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3780038">
              <a:defRPr/>
            </a:pPr>
            <a:r>
              <a:rPr lang="en-GB" sz="2000" dirty="0">
                <a:solidFill>
                  <a:srgbClr val="1A1918"/>
                </a:solidFill>
                <a:latin typeface="Montserrat" panose="02000505000000020004" pitchFamily="2" charset="0"/>
              </a:rPr>
              <a:t>Weeks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12F6F1-2178-13C9-1D06-2CDEB827487F}"/>
              </a:ext>
            </a:extLst>
          </p:cNvPr>
          <p:cNvSpPr txBox="1"/>
          <p:nvPr/>
        </p:nvSpPr>
        <p:spPr>
          <a:xfrm>
            <a:off x="12423548" y="18159556"/>
            <a:ext cx="2703357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3780038">
              <a:defRPr/>
            </a:pPr>
            <a:r>
              <a:rPr lang="en-GB" sz="1600" dirty="0">
                <a:latin typeface="Montserrat" panose="02000505000000020004" pitchFamily="2" charset="0"/>
              </a:rPr>
              <a:t>Years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C0E9488-5D1C-7FAC-178A-93DE36E78674}"/>
              </a:ext>
            </a:extLst>
          </p:cNvPr>
          <p:cNvSpPr txBox="1"/>
          <p:nvPr/>
        </p:nvSpPr>
        <p:spPr>
          <a:xfrm>
            <a:off x="1971676" y="17689247"/>
            <a:ext cx="604831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chemeClr val="tx2"/>
                </a:solidFill>
                <a:latin typeface="Montserrat" panose="02000505000000020004" pitchFamily="2" charset="0"/>
              </a:rPr>
              <a:t>-58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6C50BF3-5F74-3F6B-BD3C-F8C03853FF33}"/>
              </a:ext>
            </a:extLst>
          </p:cNvPr>
          <p:cNvSpPr txBox="1"/>
          <p:nvPr/>
        </p:nvSpPr>
        <p:spPr>
          <a:xfrm>
            <a:off x="3829351" y="17689247"/>
            <a:ext cx="604831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chemeClr val="tx2"/>
                </a:solidFill>
                <a:latin typeface="Montserrat" panose="02000505000000020004" pitchFamily="2" charset="0"/>
              </a:rPr>
              <a:t>-6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DBFDFC81-EDE5-E50B-8FE4-D81BB84EA7E9}"/>
              </a:ext>
            </a:extLst>
          </p:cNvPr>
          <p:cNvSpPr txBox="1"/>
          <p:nvPr/>
        </p:nvSpPr>
        <p:spPr>
          <a:xfrm>
            <a:off x="5809189" y="17689247"/>
            <a:ext cx="604831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chemeClr val="tx2"/>
                </a:solidFill>
                <a:latin typeface="Montserrat" panose="02000505000000020004" pitchFamily="2" charset="0"/>
              </a:rPr>
              <a:t>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3A70B2AF-7D74-FF61-2E49-FD111F30D73C}"/>
              </a:ext>
            </a:extLst>
          </p:cNvPr>
          <p:cNvSpPr txBox="1"/>
          <p:nvPr/>
        </p:nvSpPr>
        <p:spPr>
          <a:xfrm>
            <a:off x="8737717" y="17689247"/>
            <a:ext cx="604831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chemeClr val="tx2"/>
                </a:solidFill>
                <a:latin typeface="Montserrat" panose="02000505000000020004" pitchFamily="2" charset="0"/>
              </a:rPr>
              <a:t>1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F54B5E6-7CC0-2365-2760-AAAD14BB22D4}"/>
              </a:ext>
            </a:extLst>
          </p:cNvPr>
          <p:cNvSpPr txBox="1"/>
          <p:nvPr/>
        </p:nvSpPr>
        <p:spPr>
          <a:xfrm>
            <a:off x="9878040" y="17689247"/>
            <a:ext cx="604831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chemeClr val="tx2"/>
                </a:solidFill>
                <a:latin typeface="Montserrat" panose="02000505000000020004" pitchFamily="2" charset="0"/>
              </a:rPr>
              <a:t>12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E22D5C3-762F-5CA2-DAB2-EEFC94CDCC04}"/>
              </a:ext>
            </a:extLst>
          </p:cNvPr>
          <p:cNvSpPr txBox="1"/>
          <p:nvPr/>
        </p:nvSpPr>
        <p:spPr>
          <a:xfrm>
            <a:off x="11116845" y="17689247"/>
            <a:ext cx="604831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chemeClr val="tx2"/>
                </a:solidFill>
                <a:latin typeface="Montserrat" panose="02000505000000020004" pitchFamily="2" charset="0"/>
              </a:rPr>
              <a:t>26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755D449-EA66-1DFA-247B-B5D7EDF2B722}"/>
              </a:ext>
            </a:extLst>
          </p:cNvPr>
          <p:cNvSpPr txBox="1"/>
          <p:nvPr/>
        </p:nvSpPr>
        <p:spPr>
          <a:xfrm>
            <a:off x="13826527" y="17689247"/>
            <a:ext cx="604831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chemeClr val="tx2"/>
                </a:solidFill>
                <a:latin typeface="Montserrat" panose="02000505000000020004" pitchFamily="2" charset="0"/>
              </a:rPr>
              <a:t>3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42CB709E-8185-13E0-69D7-77EE73E8D52C}"/>
              </a:ext>
            </a:extLst>
          </p:cNvPr>
          <p:cNvCxnSpPr>
            <a:cxnSpLocks/>
          </p:cNvCxnSpPr>
          <p:nvPr/>
        </p:nvCxnSpPr>
        <p:spPr>
          <a:xfrm>
            <a:off x="2063133" y="17509980"/>
            <a:ext cx="14286530" cy="7573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31159E75-8E54-0D4B-A8F7-9E87E5C9633B}"/>
              </a:ext>
            </a:extLst>
          </p:cNvPr>
          <p:cNvSpPr txBox="1"/>
          <p:nvPr/>
        </p:nvSpPr>
        <p:spPr>
          <a:xfrm>
            <a:off x="16023661" y="17689247"/>
            <a:ext cx="604831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chemeClr val="tx2"/>
                </a:solidFill>
                <a:latin typeface="Montserrat" panose="02000505000000020004" pitchFamily="2" charset="0"/>
              </a:rPr>
              <a:t>5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D59E5B01-7F8C-7098-D22C-312B8740C82A}"/>
              </a:ext>
            </a:extLst>
          </p:cNvPr>
          <p:cNvSpPr/>
          <p:nvPr/>
        </p:nvSpPr>
        <p:spPr>
          <a:xfrm>
            <a:off x="4154445" y="15797595"/>
            <a:ext cx="1916727" cy="923330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ctr" defTabSz="3780038">
              <a:defRPr/>
            </a:pPr>
            <a:r>
              <a:rPr lang="en-GB" sz="2000" spc="21" dirty="0">
                <a:latin typeface="Montserrat" panose="02000505000000020004" pitchFamily="2" charset="0"/>
                <a:cs typeface="Arial"/>
              </a:rPr>
              <a:t>Screening  </a:t>
            </a:r>
            <a:br>
              <a:rPr lang="en-GB" sz="2000" spc="21" dirty="0">
                <a:latin typeface="Montserrat" panose="02000505000000020004" pitchFamily="2" charset="0"/>
                <a:cs typeface="Arial"/>
              </a:rPr>
            </a:br>
            <a:r>
              <a:rPr lang="en-GB" sz="2000" spc="21" dirty="0">
                <a:latin typeface="Montserrat" panose="02000505000000020004" pitchFamily="2" charset="0"/>
                <a:cs typeface="Arial"/>
              </a:rPr>
              <a:t>(6 weeks prior to dosing)</a:t>
            </a:r>
          </a:p>
        </p:txBody>
      </p:sp>
      <p:sp>
        <p:nvSpPr>
          <p:cNvPr id="121" name="Text Placeholder 6">
            <a:extLst>
              <a:ext uri="{FF2B5EF4-FFF2-40B4-BE49-F238E27FC236}">
                <a16:creationId xmlns:a16="http://schemas.microsoft.com/office/drawing/2014/main" id="{AA812A12-F1FF-C6A8-BD84-A52B129131D3}"/>
              </a:ext>
            </a:extLst>
          </p:cNvPr>
          <p:cNvSpPr txBox="1"/>
          <p:nvPr/>
        </p:nvSpPr>
        <p:spPr bwMode="auto">
          <a:xfrm>
            <a:off x="2021357" y="18644165"/>
            <a:ext cx="11521039" cy="398864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171450" indent="-171450" algn="l" defTabSz="685800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1600" baseline="30000" dirty="0">
                <a:latin typeface="Montserrat" panose="00000500000000000000" pitchFamily="2" charset="0"/>
              </a:rPr>
              <a:t>a</a:t>
            </a:r>
            <a:r>
              <a:rPr lang="en-GB" sz="1600" dirty="0">
                <a:latin typeface="Montserrat" panose="00000500000000000000" pitchFamily="2" charset="0"/>
              </a:rPr>
              <a:t> Prophylaxis was tapered and discontinued by 12 weeks if FIX activity levels were maintained at ≥2 IU/dL.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1600" dirty="0">
                <a:latin typeface="Montserrat" panose="00000500000000000000" pitchFamily="2" charset="0"/>
              </a:rPr>
              <a:t>AAV5, adeno-associated virus serotype 5; FIX, factor IX; gc/kg, genome copies/kilogram; hFIX, human factor IX. </a:t>
            </a:r>
          </a:p>
        </p:txBody>
      </p:sp>
      <p:sp>
        <p:nvSpPr>
          <p:cNvPr id="122" name="Text Placeholder 6">
            <a:extLst>
              <a:ext uri="{FF2B5EF4-FFF2-40B4-BE49-F238E27FC236}">
                <a16:creationId xmlns:a16="http://schemas.microsoft.com/office/drawing/2014/main" id="{BECAC92A-5D38-9F23-DE20-EFFB05B60C03}"/>
              </a:ext>
            </a:extLst>
          </p:cNvPr>
          <p:cNvSpPr txBox="1"/>
          <p:nvPr/>
        </p:nvSpPr>
        <p:spPr bwMode="auto">
          <a:xfrm>
            <a:off x="2109848" y="14486396"/>
            <a:ext cx="6716357" cy="398864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171450" indent="-171450" algn="l" defTabSz="685800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GB" sz="2000" b="1" dirty="0">
                <a:latin typeface="Montserrat" panose="00000500000000000000" pitchFamily="2" charset="0"/>
              </a:rPr>
              <a:t>Figure 1A. Phase 1/2 AMT-060 (N=10)</a:t>
            </a:r>
            <a:r>
              <a:rPr lang="en-GB" sz="2000" b="1" baseline="30000" dirty="0">
                <a:latin typeface="Montserrat" panose="00000500000000000000" pitchFamily="2" charset="0"/>
              </a:rPr>
              <a:t>3</a:t>
            </a:r>
          </a:p>
        </p:txBody>
      </p:sp>
      <p:graphicFrame>
        <p:nvGraphicFramePr>
          <p:cNvPr id="124" name="Table 123">
            <a:extLst>
              <a:ext uri="{FF2B5EF4-FFF2-40B4-BE49-F238E27FC236}">
                <a16:creationId xmlns:a16="http://schemas.microsoft.com/office/drawing/2014/main" id="{5A7651F7-1B66-6ED8-4F9C-D06A77700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867125"/>
              </p:ext>
            </p:extLst>
          </p:nvPr>
        </p:nvGraphicFramePr>
        <p:xfrm>
          <a:off x="1935034" y="19363923"/>
          <a:ext cx="14741880" cy="492614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741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6144">
                <a:tc>
                  <a:txBody>
                    <a:bodyPr/>
                    <a:lstStyle/>
                    <a:p>
                      <a:pPr marL="54864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2800">
                        <a:solidFill>
                          <a:schemeClr val="tx1"/>
                        </a:solidFill>
                        <a:latin typeface="Montserrat Regular"/>
                        <a:cs typeface="Montserrat Regular"/>
                      </a:endParaRPr>
                    </a:p>
                  </a:txBody>
                  <a:tcPr marL="191311" marR="337291" marT="60492" marB="70730" anchor="ctr"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6" name="Text Placeholder 6">
            <a:extLst>
              <a:ext uri="{FF2B5EF4-FFF2-40B4-BE49-F238E27FC236}">
                <a16:creationId xmlns:a16="http://schemas.microsoft.com/office/drawing/2014/main" id="{DC778BBA-D32F-379E-C89C-651100F9E0AE}"/>
              </a:ext>
            </a:extLst>
          </p:cNvPr>
          <p:cNvSpPr txBox="1"/>
          <p:nvPr/>
        </p:nvSpPr>
        <p:spPr bwMode="auto">
          <a:xfrm>
            <a:off x="2109848" y="19433918"/>
            <a:ext cx="5350992" cy="387493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171450" indent="-171450" algn="l" defTabSz="685800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GB" sz="2000" b="1" dirty="0">
                <a:latin typeface="Montserrat" panose="00000500000000000000" pitchFamily="2" charset="0"/>
              </a:rPr>
              <a:t>Figure 1B. Phase 2b (N=3)</a:t>
            </a:r>
            <a:r>
              <a:rPr lang="en-GB" sz="2000" b="1" baseline="30000" dirty="0">
                <a:latin typeface="Montserrat" panose="00000500000000000000" pitchFamily="2" charset="0"/>
              </a:rPr>
              <a:t>4</a:t>
            </a:r>
          </a:p>
        </p:txBody>
      </p:sp>
      <p:graphicFrame>
        <p:nvGraphicFramePr>
          <p:cNvPr id="174" name="Table 173">
            <a:extLst>
              <a:ext uri="{FF2B5EF4-FFF2-40B4-BE49-F238E27FC236}">
                <a16:creationId xmlns:a16="http://schemas.microsoft.com/office/drawing/2014/main" id="{1BA4DDE2-3C9E-03A6-D979-10D92E8DF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416970"/>
              </p:ext>
            </p:extLst>
          </p:nvPr>
        </p:nvGraphicFramePr>
        <p:xfrm>
          <a:off x="1927100" y="24476901"/>
          <a:ext cx="14741880" cy="5194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741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94778">
                <a:tc>
                  <a:txBody>
                    <a:bodyPr/>
                    <a:lstStyle/>
                    <a:p>
                      <a:pPr marL="54864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2800">
                        <a:solidFill>
                          <a:schemeClr val="tx1"/>
                        </a:solidFill>
                        <a:latin typeface="Montserrat Regular"/>
                        <a:cs typeface="Montserrat Regular"/>
                      </a:endParaRPr>
                    </a:p>
                  </a:txBody>
                  <a:tcPr marL="191311" marR="337291" marT="60492" marB="70730" anchor="ctr"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5" name="Text Placeholder 6">
            <a:extLst>
              <a:ext uri="{FF2B5EF4-FFF2-40B4-BE49-F238E27FC236}">
                <a16:creationId xmlns:a16="http://schemas.microsoft.com/office/drawing/2014/main" id="{983F4258-E3FA-B90A-D5B8-CB193458D52B}"/>
              </a:ext>
            </a:extLst>
          </p:cNvPr>
          <p:cNvSpPr txBox="1"/>
          <p:nvPr/>
        </p:nvSpPr>
        <p:spPr bwMode="auto">
          <a:xfrm>
            <a:off x="2109848" y="24548798"/>
            <a:ext cx="6833752" cy="34096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171450" indent="-171450" algn="l" defTabSz="685800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GB" sz="2000" b="1" dirty="0">
                <a:latin typeface="Montserrat" panose="00000500000000000000" pitchFamily="2" charset="0"/>
              </a:rPr>
              <a:t>Figure 1C. Phase 3 HOPE-B (N=54)</a:t>
            </a:r>
            <a:r>
              <a:rPr lang="en-GB" sz="2000" b="1" baseline="30000" dirty="0">
                <a:latin typeface="Montserrat" panose="00000500000000000000" pitchFamily="2" charset="0"/>
              </a:rPr>
              <a:t>5</a:t>
            </a:r>
          </a:p>
        </p:txBody>
      </p:sp>
      <p:sp>
        <p:nvSpPr>
          <p:cNvPr id="176" name="Text Placeholder 6">
            <a:extLst>
              <a:ext uri="{FF2B5EF4-FFF2-40B4-BE49-F238E27FC236}">
                <a16:creationId xmlns:a16="http://schemas.microsoft.com/office/drawing/2014/main" id="{B9DA16E7-8554-CF9F-C6B4-911A691E8B96}"/>
              </a:ext>
            </a:extLst>
          </p:cNvPr>
          <p:cNvSpPr txBox="1"/>
          <p:nvPr/>
        </p:nvSpPr>
        <p:spPr bwMode="auto">
          <a:xfrm>
            <a:off x="2021357" y="29280669"/>
            <a:ext cx="14354975" cy="21761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171450" indent="-171450" algn="l" defTabSz="685800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n-GB" sz="1600" baseline="30000" dirty="0">
                <a:latin typeface="Montserrat" panose="00000500000000000000" pitchFamily="2" charset="0"/>
              </a:rPr>
              <a:t>a</a:t>
            </a:r>
            <a:r>
              <a:rPr lang="en-GB" sz="1600" dirty="0">
                <a:latin typeface="Montserrat" panose="00000500000000000000" pitchFamily="2" charset="0"/>
              </a:rPr>
              <a:t> At least quarterly contact (±2 weeks) between site staff and subjects to monitor occurrence of adverse events. Last subject visit planned Q1 2025. FIX, factor IX; gc/kg, genome copies/kilogram; SOC, standard of care. </a:t>
            </a: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4C74BAC7-594F-49AB-5D08-99BAF4A53449}"/>
              </a:ext>
            </a:extLst>
          </p:cNvPr>
          <p:cNvSpPr/>
          <p:nvPr/>
        </p:nvSpPr>
        <p:spPr bwMode="auto">
          <a:xfrm>
            <a:off x="2672034" y="25930696"/>
            <a:ext cx="2315970" cy="1206576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tx1"/>
                </a:solidFill>
                <a:latin typeface="Montserrat" panose="02000505000000020004" pitchFamily="2" charset="0"/>
                <a:cs typeface="Arial"/>
              </a:rPr>
              <a:t>SOC continuous </a:t>
            </a:r>
            <a:br>
              <a:rPr lang="en-GB" sz="2000" spc="103" dirty="0">
                <a:solidFill>
                  <a:schemeClr val="tx1"/>
                </a:solidFill>
                <a:latin typeface="Montserrat" panose="02000505000000020004" pitchFamily="2" charset="0"/>
                <a:cs typeface="Arial"/>
              </a:rPr>
            </a:br>
            <a:r>
              <a:rPr lang="en-GB" sz="2000" spc="103" dirty="0">
                <a:solidFill>
                  <a:schemeClr val="tx1"/>
                </a:solidFill>
                <a:latin typeface="Montserrat" panose="02000505000000020004" pitchFamily="2" charset="0"/>
                <a:cs typeface="Arial"/>
              </a:rPr>
              <a:t>FIX prophylaxis</a:t>
            </a:r>
            <a:endParaRPr lang="en-GB" sz="2000" spc="103" dirty="0">
              <a:solidFill>
                <a:schemeClr val="tx1"/>
              </a:solidFill>
              <a:latin typeface="Montserrat" panose="02000505000000020004" pitchFamily="2" charset="0"/>
              <a:ea typeface="Arial"/>
              <a:cs typeface="Arial"/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24B58641-544D-3565-04D3-59E4236D8775}"/>
              </a:ext>
            </a:extLst>
          </p:cNvPr>
          <p:cNvSpPr/>
          <p:nvPr/>
        </p:nvSpPr>
        <p:spPr bwMode="auto">
          <a:xfrm>
            <a:off x="5046736" y="25930696"/>
            <a:ext cx="2420186" cy="1206576"/>
          </a:xfrm>
          <a:prstGeom prst="rect">
            <a:avLst/>
          </a:prstGeom>
          <a:solidFill>
            <a:srgbClr val="85B5F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bg1"/>
                </a:solidFill>
                <a:latin typeface="Montserrat" panose="02000505000000020004" pitchFamily="2" charset="0"/>
                <a:ea typeface="Arial"/>
                <a:cs typeface="Arial"/>
              </a:rPr>
              <a:t>2x10</a:t>
            </a:r>
            <a:r>
              <a:rPr lang="en-GB" sz="2000" spc="103" baseline="30000" dirty="0">
                <a:solidFill>
                  <a:schemeClr val="bg1"/>
                </a:solidFill>
                <a:latin typeface="Montserrat" panose="02000505000000020004" pitchFamily="2" charset="0"/>
                <a:ea typeface="Arial"/>
                <a:cs typeface="Arial"/>
              </a:rPr>
              <a:t>13</a:t>
            </a:r>
            <a:r>
              <a:rPr lang="en-GB" sz="2000" spc="103" dirty="0">
                <a:solidFill>
                  <a:schemeClr val="bg1"/>
                </a:solidFill>
                <a:latin typeface="Montserrat" panose="02000505000000020004" pitchFamily="2" charset="0"/>
                <a:ea typeface="Arial"/>
                <a:cs typeface="Arial"/>
              </a:rPr>
              <a:t> gc/kg</a:t>
            </a:r>
            <a:endParaRPr sz="2000" dirty="0">
              <a:solidFill>
                <a:schemeClr val="bg1"/>
              </a:solidFill>
              <a:latin typeface="Montserrat" panose="02000505000000020004" pitchFamily="2" charset="0"/>
            </a:endParaRPr>
          </a:p>
        </p:txBody>
      </p:sp>
      <p:sp>
        <p:nvSpPr>
          <p:cNvPr id="182" name="TextBox 161">
            <a:extLst>
              <a:ext uri="{FF2B5EF4-FFF2-40B4-BE49-F238E27FC236}">
                <a16:creationId xmlns:a16="http://schemas.microsoft.com/office/drawing/2014/main" id="{689D8DEF-9588-9E03-4E56-2EF9977D7511}"/>
              </a:ext>
            </a:extLst>
          </p:cNvPr>
          <p:cNvSpPr txBox="1"/>
          <p:nvPr/>
        </p:nvSpPr>
        <p:spPr bwMode="auto">
          <a:xfrm>
            <a:off x="5065365" y="24990653"/>
            <a:ext cx="2382929" cy="92333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2000" dirty="0">
                <a:latin typeface="Montserrat" panose="02000505000000020004" pitchFamily="2" charset="0"/>
              </a:rPr>
              <a:t>Etranacogene dezaparvovec infusion </a:t>
            </a:r>
            <a:endParaRPr sz="2000" dirty="0">
              <a:latin typeface="Montserrat" panose="02000505000000020004" pitchFamily="2" charset="0"/>
            </a:endParaRPr>
          </a:p>
        </p:txBody>
      </p:sp>
      <p:sp>
        <p:nvSpPr>
          <p:cNvPr id="183" name="TextBox 162">
            <a:extLst>
              <a:ext uri="{FF2B5EF4-FFF2-40B4-BE49-F238E27FC236}">
                <a16:creationId xmlns:a16="http://schemas.microsoft.com/office/drawing/2014/main" id="{A43883FF-5CC6-F735-1578-D3199FB1466A}"/>
              </a:ext>
            </a:extLst>
          </p:cNvPr>
          <p:cNvSpPr txBox="1"/>
          <p:nvPr/>
        </p:nvSpPr>
        <p:spPr bwMode="auto">
          <a:xfrm>
            <a:off x="7515232" y="25354588"/>
            <a:ext cx="8943365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2000" dirty="0">
                <a:latin typeface="Montserrat" panose="02000505000000020004" pitchFamily="2" charset="0"/>
              </a:rPr>
              <a:t>Follow-up</a:t>
            </a:r>
            <a:r>
              <a:rPr lang="en-GB" sz="2000" baseline="30000" dirty="0">
                <a:latin typeface="Montserrat" panose="02000505000000020004" pitchFamily="2" charset="0"/>
              </a:rPr>
              <a:t>a</a:t>
            </a:r>
            <a:r>
              <a:rPr lang="en-GB" sz="2000" dirty="0">
                <a:latin typeface="Montserrat" panose="02000505000000020004" pitchFamily="2" charset="0"/>
              </a:rPr>
              <a:t> </a:t>
            </a:r>
            <a:endParaRPr sz="2000" dirty="0">
              <a:latin typeface="Montserrat" panose="02000505000000020004" pitchFamily="2" charset="0"/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0E4BD7E5-4649-46E4-08C6-E3669A60240B}"/>
              </a:ext>
            </a:extLst>
          </p:cNvPr>
          <p:cNvSpPr/>
          <p:nvPr/>
        </p:nvSpPr>
        <p:spPr bwMode="auto">
          <a:xfrm>
            <a:off x="2115879" y="25930696"/>
            <a:ext cx="486861" cy="1206576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endParaRPr lang="en-GB" sz="1400" spc="103" dirty="0">
              <a:solidFill>
                <a:schemeClr val="bg1"/>
              </a:solidFill>
              <a:latin typeface="Montserrat" panose="02000505000000020004" pitchFamily="2" charset="0"/>
              <a:ea typeface="Arial"/>
              <a:cs typeface="Arial"/>
            </a:endParaRPr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E3E0E512-CDB9-915F-A0CE-50368ECA77AE}"/>
              </a:ext>
            </a:extLst>
          </p:cNvPr>
          <p:cNvSpPr/>
          <p:nvPr/>
        </p:nvSpPr>
        <p:spPr bwMode="auto">
          <a:xfrm>
            <a:off x="7518775" y="25930696"/>
            <a:ext cx="1454817" cy="1206576"/>
          </a:xfrm>
          <a:prstGeom prst="rect">
            <a:avLst/>
          </a:prstGeom>
          <a:solidFill>
            <a:srgbClr val="FD6B8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bg1"/>
                </a:solidFill>
                <a:latin typeface="Montserrat" panose="02000505000000020004" pitchFamily="2" charset="0"/>
                <a:ea typeface="Arial"/>
                <a:cs typeface="Arial"/>
              </a:rPr>
              <a:t>Weekly</a:t>
            </a:r>
            <a:endParaRPr sz="2000" dirty="0">
              <a:latin typeface="Montserrat" panose="02000505000000020004" pitchFamily="2" charset="0"/>
            </a:endParaRPr>
          </a:p>
        </p:txBody>
      </p:sp>
      <p:sp>
        <p:nvSpPr>
          <p:cNvPr id="1025" name="Rectangle 1024">
            <a:extLst>
              <a:ext uri="{FF2B5EF4-FFF2-40B4-BE49-F238E27FC236}">
                <a16:creationId xmlns:a16="http://schemas.microsoft.com/office/drawing/2014/main" id="{5FEE4E2E-703C-47CB-75E7-3B777A88083A}"/>
              </a:ext>
            </a:extLst>
          </p:cNvPr>
          <p:cNvSpPr/>
          <p:nvPr/>
        </p:nvSpPr>
        <p:spPr bwMode="auto">
          <a:xfrm>
            <a:off x="9038287" y="25930696"/>
            <a:ext cx="3115670" cy="1206576"/>
          </a:xfrm>
          <a:prstGeom prst="rect">
            <a:avLst/>
          </a:prstGeom>
          <a:solidFill>
            <a:srgbClr val="FD6B8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bg1"/>
                </a:solidFill>
                <a:latin typeface="Montserrat" panose="02000505000000020004" pitchFamily="2" charset="0"/>
                <a:ea typeface="Arial"/>
                <a:cs typeface="Arial"/>
              </a:rPr>
              <a:t>Monthly</a:t>
            </a:r>
            <a:endParaRPr sz="2000" dirty="0">
              <a:latin typeface="Montserrat" panose="02000505000000020004" pitchFamily="2" charset="0"/>
            </a:endParaRPr>
          </a:p>
        </p:txBody>
      </p:sp>
      <p:sp>
        <p:nvSpPr>
          <p:cNvPr id="1026" name="Rectangle 1025">
            <a:extLst>
              <a:ext uri="{FF2B5EF4-FFF2-40B4-BE49-F238E27FC236}">
                <a16:creationId xmlns:a16="http://schemas.microsoft.com/office/drawing/2014/main" id="{3CDD571C-0962-D0DE-7BEE-AE39FDAED5D0}"/>
              </a:ext>
            </a:extLst>
          </p:cNvPr>
          <p:cNvSpPr/>
          <p:nvPr/>
        </p:nvSpPr>
        <p:spPr bwMode="auto">
          <a:xfrm>
            <a:off x="12213245" y="25930696"/>
            <a:ext cx="4245353" cy="1206576"/>
          </a:xfrm>
          <a:prstGeom prst="rect">
            <a:avLst/>
          </a:prstGeom>
          <a:solidFill>
            <a:srgbClr val="FD6B8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bg1"/>
                </a:solidFill>
                <a:latin typeface="Montserrat" panose="02000505000000020004" pitchFamily="2" charset="0"/>
                <a:ea typeface="Arial"/>
                <a:cs typeface="Arial"/>
              </a:rPr>
              <a:t>Twice yearly</a:t>
            </a:r>
            <a:endParaRPr sz="2000" dirty="0">
              <a:latin typeface="Montserrat" panose="02000505000000020004" pitchFamily="2" charset="0"/>
            </a:endParaRPr>
          </a:p>
        </p:txBody>
      </p:sp>
      <p:sp>
        <p:nvSpPr>
          <p:cNvPr id="1031" name="TextBox 162">
            <a:extLst>
              <a:ext uri="{FF2B5EF4-FFF2-40B4-BE49-F238E27FC236}">
                <a16:creationId xmlns:a16="http://schemas.microsoft.com/office/drawing/2014/main" id="{6EFBA23B-031B-AD5D-D5C1-B893A4A04BAC}"/>
              </a:ext>
            </a:extLst>
          </p:cNvPr>
          <p:cNvSpPr txBox="1"/>
          <p:nvPr/>
        </p:nvSpPr>
        <p:spPr bwMode="auto">
          <a:xfrm>
            <a:off x="2736963" y="25125492"/>
            <a:ext cx="2198000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2000" dirty="0">
                <a:latin typeface="Montserrat" panose="02000505000000020004" pitchFamily="2" charset="0"/>
              </a:rPr>
              <a:t>≥6-month </a:t>
            </a:r>
            <a:br>
              <a:rPr lang="en-GB" sz="2000" dirty="0">
                <a:latin typeface="Montserrat" panose="02000505000000020004" pitchFamily="2" charset="0"/>
              </a:rPr>
            </a:br>
            <a:r>
              <a:rPr lang="en-GB" sz="2000" dirty="0">
                <a:latin typeface="Montserrat" panose="02000505000000020004" pitchFamily="2" charset="0"/>
              </a:rPr>
              <a:t>lead-in period</a:t>
            </a:r>
            <a:endParaRPr sz="2000" dirty="0">
              <a:latin typeface="Montserrat" panose="02000505000000020004" pitchFamily="2" charset="0"/>
            </a:endParaRPr>
          </a:p>
        </p:txBody>
      </p:sp>
      <p:sp>
        <p:nvSpPr>
          <p:cNvPr id="1033" name="TextBox 162">
            <a:extLst>
              <a:ext uri="{FF2B5EF4-FFF2-40B4-BE49-F238E27FC236}">
                <a16:creationId xmlns:a16="http://schemas.microsoft.com/office/drawing/2014/main" id="{077E9819-E4D7-D559-34BC-873044BD6D90}"/>
              </a:ext>
            </a:extLst>
          </p:cNvPr>
          <p:cNvSpPr txBox="1"/>
          <p:nvPr/>
        </p:nvSpPr>
        <p:spPr bwMode="auto">
          <a:xfrm rot="16200000">
            <a:off x="1689106" y="26394534"/>
            <a:ext cx="1360186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dirty="0">
                <a:latin typeface="Montserrat" panose="02000505000000020004" pitchFamily="2" charset="0"/>
              </a:rPr>
              <a:t>Screening</a:t>
            </a:r>
            <a:endParaRPr dirty="0">
              <a:latin typeface="Montserrat" panose="02000505000000020004" pitchFamily="2" charset="0"/>
            </a:endParaRPr>
          </a:p>
        </p:txBody>
      </p:sp>
      <p:sp>
        <p:nvSpPr>
          <p:cNvPr id="1034" name="TextBox 1033">
            <a:extLst>
              <a:ext uri="{FF2B5EF4-FFF2-40B4-BE49-F238E27FC236}">
                <a16:creationId xmlns:a16="http://schemas.microsoft.com/office/drawing/2014/main" id="{15C99E3C-AF2A-4C4A-A7B4-FDDF0EC72E65}"/>
              </a:ext>
            </a:extLst>
          </p:cNvPr>
          <p:cNvSpPr txBox="1"/>
          <p:nvPr/>
        </p:nvSpPr>
        <p:spPr bwMode="auto">
          <a:xfrm>
            <a:off x="4682291" y="27188935"/>
            <a:ext cx="3086853" cy="615553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 defTabSz="5039803">
              <a:buClr>
                <a:srgbClr val="000841"/>
              </a:buClr>
              <a:defRPr/>
            </a:pPr>
            <a:r>
              <a:rPr lang="en-NZ" sz="2000" b="1" dirty="0">
                <a:solidFill>
                  <a:schemeClr val="tx2"/>
                </a:solidFill>
                <a:latin typeface="Montserrat" panose="02000505000000020004" pitchFamily="2" charset="0"/>
                <a:cs typeface="Arial"/>
              </a:rPr>
              <a:t>No prophylactic </a:t>
            </a:r>
            <a:endParaRPr sz="2000" dirty="0">
              <a:latin typeface="Montserrat" panose="02000505000000020004" pitchFamily="2" charset="0"/>
            </a:endParaRPr>
          </a:p>
          <a:p>
            <a:pPr algn="ctr" defTabSz="5039803">
              <a:buClr>
                <a:srgbClr val="000841"/>
              </a:buClr>
              <a:defRPr/>
            </a:pPr>
            <a:r>
              <a:rPr lang="en-NZ" sz="2000" b="1" dirty="0">
                <a:solidFill>
                  <a:schemeClr val="tx2"/>
                </a:solidFill>
                <a:latin typeface="Montserrat" panose="02000505000000020004" pitchFamily="2" charset="0"/>
                <a:cs typeface="Arial"/>
              </a:rPr>
              <a:t>immunosuppression</a:t>
            </a:r>
            <a:endParaRPr sz="2000" dirty="0">
              <a:latin typeface="Montserrat" panose="02000505000000020004" pitchFamily="2" charset="0"/>
            </a:endParaRPr>
          </a:p>
        </p:txBody>
      </p:sp>
      <p:sp>
        <p:nvSpPr>
          <p:cNvPr id="1039" name="Arrow: Left-Right 1038">
            <a:extLst>
              <a:ext uri="{FF2B5EF4-FFF2-40B4-BE49-F238E27FC236}">
                <a16:creationId xmlns:a16="http://schemas.microsoft.com/office/drawing/2014/main" id="{0F326BC3-3590-D854-CB58-6D234F3C4A38}"/>
              </a:ext>
            </a:extLst>
          </p:cNvPr>
          <p:cNvSpPr/>
          <p:nvPr/>
        </p:nvSpPr>
        <p:spPr bwMode="auto">
          <a:xfrm>
            <a:off x="10657700" y="27169286"/>
            <a:ext cx="3060000" cy="388153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D6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>
              <a:defRPr/>
            </a:pPr>
            <a:endParaRPr lang="en-GB" sz="1400" dirty="0">
              <a:latin typeface="Montserrat" panose="02000505000000020004" pitchFamily="2" charset="0"/>
            </a:endParaRPr>
          </a:p>
        </p:txBody>
      </p:sp>
      <p:graphicFrame>
        <p:nvGraphicFramePr>
          <p:cNvPr id="1051" name="Table 12">
            <a:extLst>
              <a:ext uri="{FF2B5EF4-FFF2-40B4-BE49-F238E27FC236}">
                <a16:creationId xmlns:a16="http://schemas.microsoft.com/office/drawing/2014/main" id="{88D7CFE3-6EF1-2C68-60DF-9EC007080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685516"/>
              </p:ext>
            </p:extLst>
          </p:nvPr>
        </p:nvGraphicFramePr>
        <p:xfrm>
          <a:off x="17764252" y="22706594"/>
          <a:ext cx="14741878" cy="6973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8491">
                  <a:extLst>
                    <a:ext uri="{9D8B030D-6E8A-4147-A177-3AD203B41FA5}">
                      <a16:colId xmlns:a16="http://schemas.microsoft.com/office/drawing/2014/main" val="3252118784"/>
                    </a:ext>
                  </a:extLst>
                </a:gridCol>
                <a:gridCol w="2219955">
                  <a:extLst>
                    <a:ext uri="{9D8B030D-6E8A-4147-A177-3AD203B41FA5}">
                      <a16:colId xmlns:a16="http://schemas.microsoft.com/office/drawing/2014/main" val="151878963"/>
                    </a:ext>
                  </a:extLst>
                </a:gridCol>
                <a:gridCol w="2358358">
                  <a:extLst>
                    <a:ext uri="{9D8B030D-6E8A-4147-A177-3AD203B41FA5}">
                      <a16:colId xmlns:a16="http://schemas.microsoft.com/office/drawing/2014/main" val="1784614619"/>
                    </a:ext>
                  </a:extLst>
                </a:gridCol>
                <a:gridCol w="2358358">
                  <a:extLst>
                    <a:ext uri="{9D8B030D-6E8A-4147-A177-3AD203B41FA5}">
                      <a16:colId xmlns:a16="http://schemas.microsoft.com/office/drawing/2014/main" val="373620307"/>
                    </a:ext>
                  </a:extLst>
                </a:gridCol>
                <a:gridCol w="2358358">
                  <a:extLst>
                    <a:ext uri="{9D8B030D-6E8A-4147-A177-3AD203B41FA5}">
                      <a16:colId xmlns:a16="http://schemas.microsoft.com/office/drawing/2014/main" val="2851449803"/>
                    </a:ext>
                  </a:extLst>
                </a:gridCol>
                <a:gridCol w="2358358">
                  <a:extLst>
                    <a:ext uri="{9D8B030D-6E8A-4147-A177-3AD203B41FA5}">
                      <a16:colId xmlns:a16="http://schemas.microsoft.com/office/drawing/2014/main" val="3324613987"/>
                    </a:ext>
                  </a:extLst>
                </a:gridCol>
              </a:tblGrid>
              <a:tr h="975600">
                <a:tc gridSpan="6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2800" b="1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Table 1. Mean uncontaminated FIX activity levels and ABR after etranacogene dezaparvovec in the Phase 3 HOPE-B trial </a:t>
                      </a:r>
                    </a:p>
                  </a:txBody>
                  <a:tcPr marL="190800" marR="39072" marT="19537" marB="19537" anchor="ctr">
                    <a:lnL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2B2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108000" anchor="ctr">
                    <a:lnL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2B2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GB" sz="1600" b="1" baseline="30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2B2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GB" sz="1600" b="1" baseline="30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2B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06227"/>
                  </a:ext>
                </a:extLst>
              </a:tr>
              <a:tr h="29345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Montserrat" panose="02000505000000020004" pitchFamily="2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Montserrat" panose="02000505000000020004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600" baseline="30000" dirty="0">
                        <a:solidFill>
                          <a:schemeClr val="tx1"/>
                        </a:solidFill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DFD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D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2B2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2B2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2B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040919"/>
                  </a:ext>
                </a:extLst>
              </a:tr>
              <a:tr h="277718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2B2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Lead-in </a:t>
                      </a:r>
                      <a:r>
                        <a:rPr lang="en-GB" sz="1600" b="1" baseline="0" dirty="0" err="1">
                          <a:solidFill>
                            <a:schemeClr val="tx1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period</a:t>
                      </a:r>
                      <a:r>
                        <a:rPr lang="en-GB" sz="1600" b="1" baseline="30000" dirty="0" err="1">
                          <a:solidFill>
                            <a:schemeClr val="tx1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en-GB" sz="1600" baseline="30000" dirty="0">
                        <a:solidFill>
                          <a:schemeClr val="tx1"/>
                        </a:solidFill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D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914216"/>
                  </a:ext>
                </a:extLst>
              </a:tr>
              <a:tr h="367451">
                <a:tc gridSpan="6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Phase 3, full analysis set 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435797"/>
                  </a:ext>
                </a:extLst>
              </a:tr>
              <a:tr h="8253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Mean FIX </a:t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activity level (%)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1.19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38.95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41.48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36.90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36.66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927633"/>
                  </a:ext>
                </a:extLst>
              </a:tr>
              <a:tr h="9819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Mean ABR </a:t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(all bleeds)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4.18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0–12 months</a:t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n=54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1.33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7–18 months</a:t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n=54 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1.51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7–24 months</a:t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n=54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1.51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20300"/>
                  </a:ext>
                </a:extLst>
              </a:tr>
              <a:tr h="367451">
                <a:tc gridSpan="6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Phase 3, modified intent-to-treat</a:t>
                      </a:r>
                      <a:r>
                        <a:rPr lang="en-GB" sz="1600" b="1" baseline="30000" dirty="0"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1" baseline="0" dirty="0"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population</a:t>
                      </a:r>
                      <a:r>
                        <a:rPr lang="en-GB" sz="1600" b="1" baseline="30000" dirty="0"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613972"/>
                  </a:ext>
                </a:extLst>
              </a:tr>
              <a:tr h="8253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Mean FIX </a:t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activity level (%)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</a:t>
                      </a:r>
                      <a:r>
                        <a:rPr lang="en-GB" sz="1600" dirty="0"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1.19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38.95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41.48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36.90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36.66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040341"/>
                  </a:ext>
                </a:extLst>
              </a:tr>
              <a:tr h="8866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Mean ABR </a:t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(all bleeds)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</a:t>
                      </a:r>
                      <a:r>
                        <a:rPr lang="en-GB" sz="1600" dirty="0"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4.00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0–12 months</a:t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n=52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1.10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7–18 months</a:t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n=52 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1.01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7–24 months</a:t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n=52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Montserrat" panose="02000505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0.95</a:t>
                      </a:r>
                      <a:endParaRPr lang="en-GB" sz="1600" dirty="0">
                        <a:effectLst/>
                        <a:latin typeface="Montserrat" panose="02000505000000020004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914842"/>
                  </a:ext>
                </a:extLst>
              </a:tr>
              <a:tr h="1172379">
                <a:tc gridSpan="6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sz="1600" baseline="300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 </a:t>
                      </a:r>
                      <a:endParaRPr lang="en-GB" sz="1600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36000" marR="21978" marT="0" marB="0" anchor="ctr">
                    <a:lnL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26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defRPr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2D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defRPr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2D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2D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731530"/>
                  </a:ext>
                </a:extLst>
              </a:tr>
            </a:tbl>
          </a:graphicData>
        </a:graphic>
      </p:graphicFrame>
      <p:sp>
        <p:nvSpPr>
          <p:cNvPr id="1052" name="Text Placeholder 6">
            <a:extLst>
              <a:ext uri="{FF2B5EF4-FFF2-40B4-BE49-F238E27FC236}">
                <a16:creationId xmlns:a16="http://schemas.microsoft.com/office/drawing/2014/main" id="{CDE20503-0796-DFAB-D84F-EA20E5C2DD7C}"/>
              </a:ext>
            </a:extLst>
          </p:cNvPr>
          <p:cNvSpPr txBox="1"/>
          <p:nvPr/>
        </p:nvSpPr>
        <p:spPr bwMode="auto">
          <a:xfrm>
            <a:off x="33738532" y="19237266"/>
            <a:ext cx="14571818" cy="553998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171450" indent="-171450" algn="l" defTabSz="685800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spc="-20" baseline="30000" dirty="0">
                <a:solidFill>
                  <a:prstClr val="black"/>
                </a:solidFill>
                <a:latin typeface="Montserrat" panose="02000505000000020004" pitchFamily="2" charset="0"/>
              </a:rPr>
              <a:t>a </a:t>
            </a:r>
            <a:r>
              <a:rPr lang="en-GB" sz="1600" spc="-20" dirty="0">
                <a:solidFill>
                  <a:prstClr val="black"/>
                </a:solidFill>
                <a:latin typeface="Montserrat" panose="02000505000000020004" pitchFamily="2" charset="0"/>
              </a:rPr>
              <a:t>Phase 1/2 AMT-060 and Phase 2b had no lead-in period; Phase 3 HOPE-B had a ≥6-month lead-in period where participants received prophylaxis.</a:t>
            </a:r>
            <a:br>
              <a:rPr lang="en-GB" sz="1600" spc="-20" dirty="0">
                <a:solidFill>
                  <a:prstClr val="black"/>
                </a:solidFill>
                <a:latin typeface="Montserrat" panose="02000505000000020004" pitchFamily="2" charset="0"/>
              </a:rPr>
            </a:br>
            <a:r>
              <a:rPr lang="en-GB" sz="1600" spc="-20" dirty="0">
                <a:solidFill>
                  <a:prstClr val="black"/>
                </a:solidFill>
                <a:latin typeface="Montserrat" panose="02000505000000020004" pitchFamily="2" charset="0"/>
              </a:rPr>
              <a:t>ABR calculated for </a:t>
            </a:r>
            <a:r>
              <a:rPr lang="en-GB" sz="1600" spc="-20" baseline="30000" dirty="0">
                <a:solidFill>
                  <a:prstClr val="black"/>
                </a:solidFill>
                <a:latin typeface="Montserrat" panose="02000505000000020004" pitchFamily="2" charset="0"/>
              </a:rPr>
              <a:t>b </a:t>
            </a:r>
            <a:r>
              <a:rPr lang="en-GB" sz="1600" spc="-20" dirty="0">
                <a:solidFill>
                  <a:prstClr val="black"/>
                </a:solidFill>
                <a:latin typeface="Montserrat" panose="02000505000000020004" pitchFamily="2" charset="0"/>
              </a:rPr>
              <a:t>0–12 months; </a:t>
            </a:r>
            <a:r>
              <a:rPr lang="en-GB" sz="1600" spc="-20" baseline="30000" dirty="0">
                <a:solidFill>
                  <a:prstClr val="black"/>
                </a:solidFill>
                <a:latin typeface="Montserrat" panose="02000505000000020004" pitchFamily="2" charset="0"/>
              </a:rPr>
              <a:t>c </a:t>
            </a:r>
            <a:r>
              <a:rPr lang="en-GB" sz="1600" spc="-20" dirty="0">
                <a:solidFill>
                  <a:prstClr val="black"/>
                </a:solidFill>
                <a:latin typeface="Montserrat" panose="02000505000000020004" pitchFamily="2" charset="0"/>
              </a:rPr>
              <a:t>7–18 months; </a:t>
            </a:r>
            <a:r>
              <a:rPr lang="en-GB" sz="1600" spc="-20" baseline="30000" dirty="0">
                <a:solidFill>
                  <a:prstClr val="black"/>
                </a:solidFill>
                <a:latin typeface="Montserrat" panose="02000505000000020004" pitchFamily="2" charset="0"/>
              </a:rPr>
              <a:t>d </a:t>
            </a:r>
            <a:r>
              <a:rPr lang="en-GB" sz="1600" spc="-20" dirty="0">
                <a:solidFill>
                  <a:prstClr val="black"/>
                </a:solidFill>
                <a:latin typeface="Montserrat" panose="02000505000000020004" pitchFamily="2" charset="0"/>
              </a:rPr>
              <a:t>7–24 months. </a:t>
            </a:r>
            <a:r>
              <a:rPr lang="en-GB" sz="1600" spc="-20" baseline="30000" dirty="0">
                <a:solidFill>
                  <a:prstClr val="black"/>
                </a:solidFill>
                <a:latin typeface="Montserrat" panose="02000505000000020004" pitchFamily="2" charset="0"/>
              </a:rPr>
              <a:t>e </a:t>
            </a:r>
            <a:r>
              <a:rPr lang="en-GB" sz="1600" spc="-20" dirty="0">
                <a:solidFill>
                  <a:prstClr val="black"/>
                </a:solidFill>
                <a:latin typeface="Montserrat" panose="02000505000000020004" pitchFamily="2" charset="0"/>
              </a:rPr>
              <a:t>ABR not calculated for previous years. ABR, annualized bleeding rate. </a:t>
            </a:r>
          </a:p>
        </p:txBody>
      </p:sp>
      <p:graphicFrame>
        <p:nvGraphicFramePr>
          <p:cNvPr id="1059" name="Chart 1058">
            <a:extLst>
              <a:ext uri="{FF2B5EF4-FFF2-40B4-BE49-F238E27FC236}">
                <a16:creationId xmlns:a16="http://schemas.microsoft.com/office/drawing/2014/main" id="{0A7BD2B8-3DDA-69E2-9E14-C340E160E5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4997537"/>
              </p:ext>
            </p:extLst>
          </p:nvPr>
        </p:nvGraphicFramePr>
        <p:xfrm>
          <a:off x="40973643" y="14334207"/>
          <a:ext cx="7803934" cy="54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8" name="TextBox 127">
            <a:extLst>
              <a:ext uri="{FF2B5EF4-FFF2-40B4-BE49-F238E27FC236}">
                <a16:creationId xmlns:a16="http://schemas.microsoft.com/office/drawing/2014/main" id="{40A3424E-82D7-24D1-0CA5-659051E21189}"/>
              </a:ext>
            </a:extLst>
          </p:cNvPr>
          <p:cNvSpPr txBox="1"/>
          <p:nvPr/>
        </p:nvSpPr>
        <p:spPr>
          <a:xfrm>
            <a:off x="6299712" y="20540471"/>
            <a:ext cx="2719843" cy="9798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lnSpc>
                <a:spcPts val="4961"/>
              </a:lnSpc>
              <a:defRPr/>
            </a:pPr>
            <a:r>
              <a:rPr lang="en-GB" sz="1600" dirty="0">
                <a:solidFill>
                  <a:srgbClr val="FFFFFF"/>
                </a:solidFill>
                <a:latin typeface="Montserrat" panose="02000505000000020004" pitchFamily="2" charset="0"/>
              </a:rPr>
              <a:t>Cohort 1 (n=5)</a:t>
            </a:r>
          </a:p>
          <a:p>
            <a:pPr algn="ctr" defTabSz="3780038">
              <a:lnSpc>
                <a:spcPts val="4961"/>
              </a:lnSpc>
              <a:defRPr/>
            </a:pPr>
            <a:r>
              <a:rPr lang="en-GB" sz="1600" dirty="0">
                <a:solidFill>
                  <a:srgbClr val="FFFFFF"/>
                </a:solidFill>
                <a:latin typeface="Montserrat" panose="02000505000000020004" pitchFamily="2" charset="0"/>
              </a:rPr>
              <a:t>AAV5-hFIX</a:t>
            </a:r>
          </a:p>
          <a:p>
            <a:pPr algn="ctr" defTabSz="3780038">
              <a:lnSpc>
                <a:spcPts val="4961"/>
              </a:lnSpc>
              <a:defRPr/>
            </a:pPr>
            <a:r>
              <a:rPr lang="en-GB" sz="1600" dirty="0">
                <a:solidFill>
                  <a:srgbClr val="FFFFFF"/>
                </a:solidFill>
                <a:latin typeface="Montserrat" panose="02000505000000020004" pitchFamily="2" charset="0"/>
              </a:rPr>
              <a:t>5x10</a:t>
            </a:r>
            <a:r>
              <a:rPr lang="en-GB" sz="1600" baseline="30000" dirty="0">
                <a:solidFill>
                  <a:srgbClr val="FFFFFF"/>
                </a:solidFill>
                <a:latin typeface="Montserrat" panose="02000505000000020004" pitchFamily="2" charset="0"/>
              </a:rPr>
              <a:t>12</a:t>
            </a:r>
            <a:r>
              <a:rPr lang="en-GB" sz="1600" dirty="0">
                <a:solidFill>
                  <a:srgbClr val="FFFFFF"/>
                </a:solidFill>
                <a:latin typeface="Montserrat" panose="02000505000000020004" pitchFamily="2" charset="0"/>
              </a:rPr>
              <a:t> gc/kg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46EAF0F-C8AF-3A62-1F3C-EF51C7A5EB49}"/>
              </a:ext>
            </a:extLst>
          </p:cNvPr>
          <p:cNvSpPr/>
          <p:nvPr/>
        </p:nvSpPr>
        <p:spPr>
          <a:xfrm>
            <a:off x="2115879" y="20794968"/>
            <a:ext cx="2872124" cy="106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 defTabSz="3780038">
              <a:defRPr/>
            </a:pPr>
            <a:r>
              <a:rPr lang="en-GB" sz="2000" spc="103" dirty="0">
                <a:solidFill>
                  <a:schemeClr val="tx1"/>
                </a:solidFill>
                <a:latin typeface="Montserrat" panose="02000505000000020004" pitchFamily="2" charset="0"/>
                <a:cs typeface="Arial"/>
              </a:rPr>
              <a:t>Screening  </a:t>
            </a:r>
            <a:br>
              <a:rPr lang="en-GB" sz="2000" spc="103" dirty="0">
                <a:solidFill>
                  <a:schemeClr val="tx1"/>
                </a:solidFill>
                <a:latin typeface="Montserrat" panose="02000505000000020004" pitchFamily="2" charset="0"/>
                <a:cs typeface="Arial"/>
              </a:rPr>
            </a:br>
            <a:r>
              <a:rPr lang="en-GB" sz="2000" spc="103" dirty="0">
                <a:solidFill>
                  <a:schemeClr val="tx1"/>
                </a:solidFill>
                <a:latin typeface="Montserrat" panose="02000505000000020004" pitchFamily="2" charset="0"/>
                <a:cs typeface="Arial"/>
              </a:rPr>
              <a:t>6</a:t>
            </a:r>
            <a:r>
              <a:rPr lang="en-GB" sz="2000" spc="124" dirty="0">
                <a:solidFill>
                  <a:schemeClr val="tx1"/>
                </a:solidFill>
                <a:latin typeface="Montserrat" panose="02000505000000020004" pitchFamily="2" charset="0"/>
                <a:cs typeface="Arial"/>
              </a:rPr>
              <a:t> </a:t>
            </a:r>
            <a:r>
              <a:rPr lang="en-GB" sz="2000" spc="103" dirty="0">
                <a:solidFill>
                  <a:schemeClr val="tx1"/>
                </a:solidFill>
                <a:latin typeface="Montserrat" panose="02000505000000020004" pitchFamily="2" charset="0"/>
                <a:cs typeface="Arial"/>
              </a:rPr>
              <a:t>weeks</a:t>
            </a:r>
            <a:endParaRPr lang="en-GB" sz="2000" dirty="0">
              <a:solidFill>
                <a:schemeClr val="tx1"/>
              </a:solidFill>
              <a:latin typeface="Montserrat" panose="02000505000000020004" pitchFamily="2" charset="0"/>
              <a:cs typeface="Arial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2091EEA5-732E-EE71-4B86-F650B1514115}"/>
              </a:ext>
            </a:extLst>
          </p:cNvPr>
          <p:cNvSpPr/>
          <p:nvPr/>
        </p:nvSpPr>
        <p:spPr>
          <a:xfrm>
            <a:off x="5052317" y="20794968"/>
            <a:ext cx="2424419" cy="1062000"/>
          </a:xfrm>
          <a:prstGeom prst="rect">
            <a:avLst/>
          </a:prstGeom>
          <a:solidFill>
            <a:srgbClr val="85B5F4"/>
          </a:solidFill>
          <a:ln>
            <a:solidFill>
              <a:srgbClr val="85B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 defTabSz="3780038">
              <a:defRPr/>
            </a:pPr>
            <a:r>
              <a:rPr lang="en-GB" sz="2000" spc="103" dirty="0">
                <a:solidFill>
                  <a:srgbClr val="FFFFFF"/>
                </a:solidFill>
                <a:latin typeface="Montserrat" panose="02000505000000020004" pitchFamily="2" charset="0"/>
                <a:cs typeface="Arial"/>
              </a:rPr>
              <a:t>2x10</a:t>
            </a:r>
            <a:r>
              <a:rPr lang="en-GB" sz="2000" spc="103" baseline="30000" dirty="0">
                <a:solidFill>
                  <a:srgbClr val="FFFFFF"/>
                </a:solidFill>
                <a:latin typeface="Montserrat" panose="02000505000000020004" pitchFamily="2" charset="0"/>
                <a:cs typeface="Arial"/>
              </a:rPr>
              <a:t>13</a:t>
            </a:r>
            <a:r>
              <a:rPr lang="en-GB" sz="2000" spc="103" dirty="0">
                <a:solidFill>
                  <a:srgbClr val="FFFFFF"/>
                </a:solidFill>
                <a:latin typeface="Montserrat" panose="02000505000000020004" pitchFamily="2" charset="0"/>
                <a:cs typeface="Arial"/>
              </a:rPr>
              <a:t> gc/kg</a:t>
            </a:r>
            <a:endParaRPr lang="en-GB" sz="2000" dirty="0">
              <a:solidFill>
                <a:srgbClr val="E2DFDA"/>
              </a:solidFill>
              <a:latin typeface="Montserrat" panose="02000505000000020004" pitchFamily="2" charset="0"/>
            </a:endParaRP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924F1B55-6908-DEF0-2BC8-5C5831D7DE44}"/>
              </a:ext>
            </a:extLst>
          </p:cNvPr>
          <p:cNvCxnSpPr>
            <a:cxnSpLocks/>
          </p:cNvCxnSpPr>
          <p:nvPr/>
        </p:nvCxnSpPr>
        <p:spPr>
          <a:xfrm>
            <a:off x="12187354" y="20730949"/>
            <a:ext cx="0" cy="1234748"/>
          </a:xfrm>
          <a:prstGeom prst="line">
            <a:avLst/>
          </a:prstGeom>
          <a:ln w="2857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9A7344B2-D354-C099-6677-F2A1901AB379}"/>
              </a:ext>
            </a:extLst>
          </p:cNvPr>
          <p:cNvCxnSpPr>
            <a:cxnSpLocks/>
          </p:cNvCxnSpPr>
          <p:nvPr/>
        </p:nvCxnSpPr>
        <p:spPr>
          <a:xfrm>
            <a:off x="10470798" y="20730949"/>
            <a:ext cx="0" cy="1234748"/>
          </a:xfrm>
          <a:prstGeom prst="line">
            <a:avLst/>
          </a:prstGeom>
          <a:ln w="2857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DBF3737B-22EE-0823-A836-72A0B7875881}"/>
              </a:ext>
            </a:extLst>
          </p:cNvPr>
          <p:cNvCxnSpPr>
            <a:cxnSpLocks/>
          </p:cNvCxnSpPr>
          <p:nvPr/>
        </p:nvCxnSpPr>
        <p:spPr>
          <a:xfrm>
            <a:off x="8964495" y="20730949"/>
            <a:ext cx="0" cy="1234748"/>
          </a:xfrm>
          <a:prstGeom prst="line">
            <a:avLst/>
          </a:prstGeom>
          <a:ln w="2857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7B5560D2-6B7A-659C-D48A-ACCB386915DE}"/>
              </a:ext>
            </a:extLst>
          </p:cNvPr>
          <p:cNvSpPr txBox="1"/>
          <p:nvPr/>
        </p:nvSpPr>
        <p:spPr>
          <a:xfrm>
            <a:off x="7518776" y="20255881"/>
            <a:ext cx="8862204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000" dirty="0">
                <a:latin typeface="Montserrat" panose="02000505000000020004" pitchFamily="2" charset="0"/>
              </a:rPr>
              <a:t>Follow-up</a:t>
            </a: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44ED5FCC-64C8-2FAB-CAA6-4CCF296533C4}"/>
              </a:ext>
            </a:extLst>
          </p:cNvPr>
          <p:cNvCxnSpPr>
            <a:cxnSpLocks/>
          </p:cNvCxnSpPr>
          <p:nvPr/>
        </p:nvCxnSpPr>
        <p:spPr>
          <a:xfrm>
            <a:off x="7518778" y="20687186"/>
            <a:ext cx="8933216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: Single Corner Snipped 72">
            <a:extLst>
              <a:ext uri="{FF2B5EF4-FFF2-40B4-BE49-F238E27FC236}">
                <a16:creationId xmlns:a16="http://schemas.microsoft.com/office/drawing/2014/main" id="{04BEFD5B-7CD2-7512-E5D3-2D9AEFFBF6FB}"/>
              </a:ext>
            </a:extLst>
          </p:cNvPr>
          <p:cNvSpPr/>
          <p:nvPr/>
        </p:nvSpPr>
        <p:spPr>
          <a:xfrm>
            <a:off x="2090841" y="22837721"/>
            <a:ext cx="2980569" cy="3956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 defTabSz="3780038">
              <a:defRPr/>
            </a:pPr>
            <a:r>
              <a:rPr lang="en-GB" sz="2000" b="1" dirty="0">
                <a:solidFill>
                  <a:srgbClr val="FFFFFF"/>
                </a:solidFill>
                <a:latin typeface="Montserrat" panose="02000505000000020004" pitchFamily="2" charset="0"/>
              </a:rPr>
              <a:t>Prior FIX Tx regimen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E0135D80-3959-200C-217F-E2CD8547D4FF}"/>
              </a:ext>
            </a:extLst>
          </p:cNvPr>
          <p:cNvCxnSpPr>
            <a:cxnSpLocks/>
          </p:cNvCxnSpPr>
          <p:nvPr/>
        </p:nvCxnSpPr>
        <p:spPr>
          <a:xfrm>
            <a:off x="2093390" y="22183612"/>
            <a:ext cx="14358604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28988C9-7818-A38E-5438-901D63BCC83C}"/>
              </a:ext>
            </a:extLst>
          </p:cNvPr>
          <p:cNvCxnSpPr>
            <a:cxnSpLocks/>
          </p:cNvCxnSpPr>
          <p:nvPr/>
        </p:nvCxnSpPr>
        <p:spPr>
          <a:xfrm>
            <a:off x="2131409" y="23346023"/>
            <a:ext cx="10022953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BA37EC62-D4AE-5D3A-8BE0-A9E0778A7FE5}"/>
              </a:ext>
            </a:extLst>
          </p:cNvPr>
          <p:cNvCxnSpPr>
            <a:cxnSpLocks/>
          </p:cNvCxnSpPr>
          <p:nvPr/>
        </p:nvCxnSpPr>
        <p:spPr>
          <a:xfrm>
            <a:off x="12230158" y="23346023"/>
            <a:ext cx="4212000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360F282E-F709-66DD-A0A4-AF8CCF6DD0FF}"/>
              </a:ext>
            </a:extLst>
          </p:cNvPr>
          <p:cNvCxnSpPr>
            <a:cxnSpLocks/>
          </p:cNvCxnSpPr>
          <p:nvPr/>
        </p:nvCxnSpPr>
        <p:spPr>
          <a:xfrm>
            <a:off x="2122924" y="22171237"/>
            <a:ext cx="0" cy="2160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>
            <a:extLst>
              <a:ext uri="{FF2B5EF4-FFF2-40B4-BE49-F238E27FC236}">
                <a16:creationId xmlns:a16="http://schemas.microsoft.com/office/drawing/2014/main" id="{23E0B1B6-6B3B-E44A-0DC4-E608B5995310}"/>
              </a:ext>
            </a:extLst>
          </p:cNvPr>
          <p:cNvSpPr txBox="1"/>
          <p:nvPr/>
        </p:nvSpPr>
        <p:spPr>
          <a:xfrm>
            <a:off x="6388875" y="23384330"/>
            <a:ext cx="173571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000" dirty="0">
                <a:solidFill>
                  <a:srgbClr val="1A1918"/>
                </a:solidFill>
                <a:latin typeface="Montserrat" panose="02000505000000020004" pitchFamily="2" charset="0"/>
              </a:rPr>
              <a:t>Weeks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257C06CD-760C-C7AD-FE5F-E4AAF800C6C8}"/>
              </a:ext>
            </a:extLst>
          </p:cNvPr>
          <p:cNvSpPr txBox="1"/>
          <p:nvPr/>
        </p:nvSpPr>
        <p:spPr>
          <a:xfrm>
            <a:off x="13609602" y="23384330"/>
            <a:ext cx="173571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000" dirty="0">
                <a:solidFill>
                  <a:srgbClr val="1A1918"/>
                </a:solidFill>
                <a:latin typeface="Montserrat" panose="02000505000000020004" pitchFamily="2" charset="0"/>
              </a:rPr>
              <a:t>Years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807033C6-FAC1-FF30-848C-CE88FCC55185}"/>
              </a:ext>
            </a:extLst>
          </p:cNvPr>
          <p:cNvSpPr txBox="1"/>
          <p:nvPr/>
        </p:nvSpPr>
        <p:spPr>
          <a:xfrm>
            <a:off x="1740381" y="22435846"/>
            <a:ext cx="75099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rgbClr val="1A1918"/>
                </a:solidFill>
                <a:latin typeface="Montserrat" panose="02000505000000020004" pitchFamily="2" charset="0"/>
              </a:rPr>
              <a:t>-6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5825752-541B-FA4E-0EE2-9BBD0A8A7AE8}"/>
              </a:ext>
            </a:extLst>
          </p:cNvPr>
          <p:cNvSpPr txBox="1"/>
          <p:nvPr/>
        </p:nvSpPr>
        <p:spPr>
          <a:xfrm>
            <a:off x="4645601" y="22435846"/>
            <a:ext cx="75099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rgbClr val="1A1918"/>
                </a:solidFill>
                <a:latin typeface="Montserrat" panose="02000505000000020004" pitchFamily="2" charset="0"/>
              </a:rPr>
              <a:t>0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EBBFC4-3F28-4B1B-97B5-8400DCFFD226}"/>
              </a:ext>
            </a:extLst>
          </p:cNvPr>
          <p:cNvSpPr txBox="1"/>
          <p:nvPr/>
        </p:nvSpPr>
        <p:spPr>
          <a:xfrm>
            <a:off x="7111717" y="22435846"/>
            <a:ext cx="75099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rgbClr val="1A1918"/>
                </a:solidFill>
                <a:latin typeface="Montserrat" panose="02000505000000020004" pitchFamily="2" charset="0"/>
              </a:rPr>
              <a:t>1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204BD60E-2EE8-ABD9-A1B2-4B24F6F7E04A}"/>
              </a:ext>
            </a:extLst>
          </p:cNvPr>
          <p:cNvSpPr txBox="1"/>
          <p:nvPr/>
        </p:nvSpPr>
        <p:spPr>
          <a:xfrm>
            <a:off x="8597800" y="22435846"/>
            <a:ext cx="75099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rgbClr val="1A1918"/>
                </a:solidFill>
                <a:latin typeface="Montserrat" panose="02000505000000020004" pitchFamily="2" charset="0"/>
              </a:rPr>
              <a:t>12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95FC4569-9452-6DF0-C18C-E54172B6E2AC}"/>
              </a:ext>
            </a:extLst>
          </p:cNvPr>
          <p:cNvSpPr txBox="1"/>
          <p:nvPr/>
        </p:nvSpPr>
        <p:spPr>
          <a:xfrm>
            <a:off x="11839909" y="22435846"/>
            <a:ext cx="75099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rgbClr val="1A1918"/>
                </a:solidFill>
                <a:latin typeface="Montserrat" panose="02000505000000020004" pitchFamily="2" charset="0"/>
              </a:rPr>
              <a:t>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49E43-FFEE-4BE9-44AE-C246B0D3AA39}"/>
              </a:ext>
            </a:extLst>
          </p:cNvPr>
          <p:cNvCxnSpPr>
            <a:cxnSpLocks/>
          </p:cNvCxnSpPr>
          <p:nvPr/>
        </p:nvCxnSpPr>
        <p:spPr>
          <a:xfrm>
            <a:off x="5009045" y="22171237"/>
            <a:ext cx="0" cy="2160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88C7BD-40F4-78B8-F470-023B74E086BB}"/>
              </a:ext>
            </a:extLst>
          </p:cNvPr>
          <p:cNvCxnSpPr>
            <a:cxnSpLocks/>
          </p:cNvCxnSpPr>
          <p:nvPr/>
        </p:nvCxnSpPr>
        <p:spPr>
          <a:xfrm>
            <a:off x="7484227" y="22171237"/>
            <a:ext cx="0" cy="2160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2BE58A-A3A8-4C28-A15A-BD36F06DB42F}"/>
              </a:ext>
            </a:extLst>
          </p:cNvPr>
          <p:cNvCxnSpPr>
            <a:cxnSpLocks/>
          </p:cNvCxnSpPr>
          <p:nvPr/>
        </p:nvCxnSpPr>
        <p:spPr>
          <a:xfrm>
            <a:off x="8964495" y="22171237"/>
            <a:ext cx="0" cy="2160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B2F220B-8CA2-FC4B-B663-F977B4CD68EF}"/>
              </a:ext>
            </a:extLst>
          </p:cNvPr>
          <p:cNvCxnSpPr>
            <a:cxnSpLocks/>
          </p:cNvCxnSpPr>
          <p:nvPr/>
        </p:nvCxnSpPr>
        <p:spPr>
          <a:xfrm>
            <a:off x="10493866" y="22171237"/>
            <a:ext cx="0" cy="2160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0697BD-9DFD-809E-A936-BC70BDCD99DA}"/>
              </a:ext>
            </a:extLst>
          </p:cNvPr>
          <p:cNvCxnSpPr>
            <a:cxnSpLocks/>
          </p:cNvCxnSpPr>
          <p:nvPr/>
        </p:nvCxnSpPr>
        <p:spPr>
          <a:xfrm>
            <a:off x="12213245" y="22171237"/>
            <a:ext cx="0" cy="2160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4371DBD-DAB7-F240-4A56-D21001BDE1C1}"/>
              </a:ext>
            </a:extLst>
          </p:cNvPr>
          <p:cNvCxnSpPr>
            <a:cxnSpLocks/>
          </p:cNvCxnSpPr>
          <p:nvPr/>
        </p:nvCxnSpPr>
        <p:spPr>
          <a:xfrm>
            <a:off x="16416087" y="22171237"/>
            <a:ext cx="0" cy="2160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4DC38F3-0CC8-C241-BF43-41ECDEDB981D}"/>
              </a:ext>
            </a:extLst>
          </p:cNvPr>
          <p:cNvSpPr txBox="1"/>
          <p:nvPr/>
        </p:nvSpPr>
        <p:spPr>
          <a:xfrm>
            <a:off x="10102987" y="22435846"/>
            <a:ext cx="75099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rgbClr val="1A1918"/>
                </a:solidFill>
                <a:latin typeface="Montserrat" panose="02000505000000020004" pitchFamily="2" charset="0"/>
              </a:rPr>
              <a:t>26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420B06-D818-5E04-4A6D-C8AFD1C64D3B}"/>
              </a:ext>
            </a:extLst>
          </p:cNvPr>
          <p:cNvSpPr txBox="1"/>
          <p:nvPr/>
        </p:nvSpPr>
        <p:spPr>
          <a:xfrm>
            <a:off x="16087307" y="22435846"/>
            <a:ext cx="75099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rgbClr val="1A1918"/>
                </a:solidFill>
                <a:latin typeface="Montserrat" panose="02000505000000020004" pitchFamily="2" charset="0"/>
              </a:rPr>
              <a:t>5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7A60F5F2-1223-832F-38FF-D4AF27F7129E}"/>
              </a:ext>
            </a:extLst>
          </p:cNvPr>
          <p:cNvSpPr txBox="1"/>
          <p:nvPr/>
        </p:nvSpPr>
        <p:spPr bwMode="auto">
          <a:xfrm>
            <a:off x="2021357" y="23778666"/>
            <a:ext cx="9818552" cy="398114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171450" indent="-171450" algn="l" defTabSz="685800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1600" dirty="0">
                <a:latin typeface="Montserrat" panose="00000500000000000000" pitchFamily="2" charset="0"/>
              </a:rPr>
              <a:t>FIX, factor IX; gc/kg, genome copies/kilogram; Tx, treatment.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488B8A-FDA2-69BF-0E77-937C133C294A}"/>
              </a:ext>
            </a:extLst>
          </p:cNvPr>
          <p:cNvSpPr txBox="1"/>
          <p:nvPr/>
        </p:nvSpPr>
        <p:spPr>
          <a:xfrm>
            <a:off x="17779518" y="6660000"/>
            <a:ext cx="1484091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latin typeface="Montserrat" panose="00000500000000000000" pitchFamily="2" charset="0"/>
              </a:rPr>
              <a:t>Methods</a:t>
            </a:r>
            <a:endParaRPr lang="en-US" sz="3600" b="1" dirty="0">
              <a:solidFill>
                <a:srgbClr val="E62B2C"/>
              </a:solidFill>
              <a:latin typeface="Montserrat" panose="00000500000000000000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039148A-9761-1505-1855-55C0374FC2CD}"/>
              </a:ext>
            </a:extLst>
          </p:cNvPr>
          <p:cNvSpPr txBox="1"/>
          <p:nvPr/>
        </p:nvSpPr>
        <p:spPr>
          <a:xfrm>
            <a:off x="33689086" y="13756313"/>
            <a:ext cx="2536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292929"/>
                </a:solidFill>
                <a:latin typeface="Montserrat" panose="00000500000000000000" pitchFamily="2" charset="0"/>
              </a:rPr>
              <a:t>a) AMT-060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C267E9-CBC5-A26B-8140-21A5B9D777EF}"/>
              </a:ext>
            </a:extLst>
          </p:cNvPr>
          <p:cNvSpPr txBox="1"/>
          <p:nvPr/>
        </p:nvSpPr>
        <p:spPr>
          <a:xfrm>
            <a:off x="41156686" y="13756313"/>
            <a:ext cx="4589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292929"/>
                </a:solidFill>
                <a:latin typeface="Montserrat" panose="00000500000000000000" pitchFamily="2" charset="0"/>
              </a:rPr>
              <a:t>b) Etranacogene dezaparvovec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3B4DB2B-3B0D-9D55-1E10-EDE49DD2DE2C}"/>
              </a:ext>
            </a:extLst>
          </p:cNvPr>
          <p:cNvCxnSpPr>
            <a:cxnSpLocks/>
          </p:cNvCxnSpPr>
          <p:nvPr/>
        </p:nvCxnSpPr>
        <p:spPr>
          <a:xfrm>
            <a:off x="2093390" y="27936712"/>
            <a:ext cx="14358604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FCB4628-8987-2226-574A-8A3E66BDCCED}"/>
              </a:ext>
            </a:extLst>
          </p:cNvPr>
          <p:cNvSpPr txBox="1"/>
          <p:nvPr/>
        </p:nvSpPr>
        <p:spPr>
          <a:xfrm>
            <a:off x="4645601" y="28188946"/>
            <a:ext cx="75099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rgbClr val="1A1918"/>
                </a:solidFill>
                <a:latin typeface="Montserrat" panose="02000505000000020004" pitchFamily="2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0563045-0182-D393-7E7B-E985DF042A87}"/>
              </a:ext>
            </a:extLst>
          </p:cNvPr>
          <p:cNvSpPr txBox="1"/>
          <p:nvPr/>
        </p:nvSpPr>
        <p:spPr>
          <a:xfrm>
            <a:off x="7111717" y="28188946"/>
            <a:ext cx="75099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rgbClr val="1A1918"/>
                </a:solidFill>
                <a:latin typeface="Montserrat" panose="02000505000000020004" pitchFamily="2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24ADBF9-70DD-5F9A-E15C-6A2CE3DCC952}"/>
              </a:ext>
            </a:extLst>
          </p:cNvPr>
          <p:cNvSpPr txBox="1"/>
          <p:nvPr/>
        </p:nvSpPr>
        <p:spPr>
          <a:xfrm>
            <a:off x="8597800" y="28188946"/>
            <a:ext cx="75099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rgbClr val="1A1918"/>
                </a:solidFill>
                <a:latin typeface="Montserrat" panose="02000505000000020004" pitchFamily="2" charset="0"/>
              </a:rPr>
              <a:t>12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0C9361-CBA0-D810-6726-2764722ED48C}"/>
              </a:ext>
            </a:extLst>
          </p:cNvPr>
          <p:cNvSpPr txBox="1"/>
          <p:nvPr/>
        </p:nvSpPr>
        <p:spPr>
          <a:xfrm>
            <a:off x="11839909" y="28188946"/>
            <a:ext cx="75099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rgbClr val="1A1918"/>
                </a:solidFill>
                <a:latin typeface="Montserrat" panose="02000505000000020004" pitchFamily="2" charset="0"/>
              </a:rPr>
              <a:t>1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406EF8C-7615-64ED-D0F7-C661F12343A8}"/>
              </a:ext>
            </a:extLst>
          </p:cNvPr>
          <p:cNvCxnSpPr>
            <a:cxnSpLocks/>
          </p:cNvCxnSpPr>
          <p:nvPr/>
        </p:nvCxnSpPr>
        <p:spPr>
          <a:xfrm>
            <a:off x="5009045" y="27924337"/>
            <a:ext cx="0" cy="2160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F2D3FBD-CDFB-46A3-9E94-4660D2ACA0DE}"/>
              </a:ext>
            </a:extLst>
          </p:cNvPr>
          <p:cNvCxnSpPr>
            <a:cxnSpLocks/>
          </p:cNvCxnSpPr>
          <p:nvPr/>
        </p:nvCxnSpPr>
        <p:spPr>
          <a:xfrm>
            <a:off x="7484227" y="27924337"/>
            <a:ext cx="0" cy="2160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A8EFFD4-37E1-56EE-1C89-9D8B25BAEC8E}"/>
              </a:ext>
            </a:extLst>
          </p:cNvPr>
          <p:cNvCxnSpPr>
            <a:cxnSpLocks/>
          </p:cNvCxnSpPr>
          <p:nvPr/>
        </p:nvCxnSpPr>
        <p:spPr>
          <a:xfrm>
            <a:off x="8964495" y="27924337"/>
            <a:ext cx="0" cy="2160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35057ED-32E5-BB84-D481-F535F0CA2CD8}"/>
              </a:ext>
            </a:extLst>
          </p:cNvPr>
          <p:cNvCxnSpPr>
            <a:cxnSpLocks/>
          </p:cNvCxnSpPr>
          <p:nvPr/>
        </p:nvCxnSpPr>
        <p:spPr>
          <a:xfrm>
            <a:off x="10493866" y="27924337"/>
            <a:ext cx="0" cy="2160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43F6E11-C6E2-BB02-A837-9F00AACB872B}"/>
              </a:ext>
            </a:extLst>
          </p:cNvPr>
          <p:cNvCxnSpPr>
            <a:cxnSpLocks/>
          </p:cNvCxnSpPr>
          <p:nvPr/>
        </p:nvCxnSpPr>
        <p:spPr>
          <a:xfrm>
            <a:off x="12213245" y="27924337"/>
            <a:ext cx="0" cy="2160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01D95A8-CFAF-9071-535B-C7B06219266C}"/>
              </a:ext>
            </a:extLst>
          </p:cNvPr>
          <p:cNvCxnSpPr>
            <a:cxnSpLocks/>
          </p:cNvCxnSpPr>
          <p:nvPr/>
        </p:nvCxnSpPr>
        <p:spPr>
          <a:xfrm>
            <a:off x="16416087" y="27924337"/>
            <a:ext cx="0" cy="2160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788C853-D2D5-6DB1-3497-4CFC29AFBF35}"/>
              </a:ext>
            </a:extLst>
          </p:cNvPr>
          <p:cNvSpPr txBox="1"/>
          <p:nvPr/>
        </p:nvSpPr>
        <p:spPr>
          <a:xfrm>
            <a:off x="10102987" y="28188946"/>
            <a:ext cx="75099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rgbClr val="1A1918"/>
                </a:solidFill>
                <a:latin typeface="Montserrat" panose="02000505000000020004" pitchFamily="2" charset="0"/>
              </a:rPr>
              <a:t>26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197666E-BA66-76A6-D169-7106C0F1EC2D}"/>
              </a:ext>
            </a:extLst>
          </p:cNvPr>
          <p:cNvSpPr txBox="1"/>
          <p:nvPr/>
        </p:nvSpPr>
        <p:spPr>
          <a:xfrm>
            <a:off x="16087307" y="28188946"/>
            <a:ext cx="75099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400" dirty="0">
                <a:solidFill>
                  <a:srgbClr val="1A1918"/>
                </a:solidFill>
                <a:latin typeface="Montserrat" panose="02000505000000020004" pitchFamily="2" charset="0"/>
              </a:rPr>
              <a:t>5</a:t>
            </a:r>
          </a:p>
        </p:txBody>
      </p:sp>
      <p:sp>
        <p:nvSpPr>
          <p:cNvPr id="49" name="TextBox 161">
            <a:extLst>
              <a:ext uri="{FF2B5EF4-FFF2-40B4-BE49-F238E27FC236}">
                <a16:creationId xmlns:a16="http://schemas.microsoft.com/office/drawing/2014/main" id="{ED081856-79F5-6A43-0B4B-A1A68D234652}"/>
              </a:ext>
            </a:extLst>
          </p:cNvPr>
          <p:cNvSpPr txBox="1"/>
          <p:nvPr/>
        </p:nvSpPr>
        <p:spPr bwMode="auto">
          <a:xfrm>
            <a:off x="5065365" y="19848173"/>
            <a:ext cx="2382929" cy="92333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2000" dirty="0">
                <a:latin typeface="Montserrat" panose="02000505000000020004" pitchFamily="2" charset="0"/>
              </a:rPr>
              <a:t>Etranacogene dezaparvovec infusion </a:t>
            </a:r>
            <a:endParaRPr sz="2000" dirty="0">
              <a:latin typeface="Montserrat" panose="02000505000000020004" pitchFamily="2" charset="0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AE2881A-361F-7729-3224-5AB8AD83CAA4}"/>
              </a:ext>
            </a:extLst>
          </p:cNvPr>
          <p:cNvCxnSpPr>
            <a:cxnSpLocks/>
          </p:cNvCxnSpPr>
          <p:nvPr/>
        </p:nvCxnSpPr>
        <p:spPr>
          <a:xfrm>
            <a:off x="7518776" y="25807845"/>
            <a:ext cx="8933216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15FB769-EF6C-A916-E25D-86FFB8A9C20F}"/>
              </a:ext>
            </a:extLst>
          </p:cNvPr>
          <p:cNvCxnSpPr>
            <a:cxnSpLocks/>
          </p:cNvCxnSpPr>
          <p:nvPr/>
        </p:nvCxnSpPr>
        <p:spPr>
          <a:xfrm>
            <a:off x="2658427" y="25807845"/>
            <a:ext cx="2340000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9C1E7CE-3CE0-4EC1-81DC-B4180C921B5E}"/>
              </a:ext>
            </a:extLst>
          </p:cNvPr>
          <p:cNvCxnSpPr>
            <a:cxnSpLocks/>
          </p:cNvCxnSpPr>
          <p:nvPr/>
        </p:nvCxnSpPr>
        <p:spPr>
          <a:xfrm>
            <a:off x="2148064" y="28716557"/>
            <a:ext cx="10022953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07D501F-3D39-4A2D-62B9-A66884ED5907}"/>
              </a:ext>
            </a:extLst>
          </p:cNvPr>
          <p:cNvCxnSpPr>
            <a:cxnSpLocks/>
          </p:cNvCxnSpPr>
          <p:nvPr/>
        </p:nvCxnSpPr>
        <p:spPr>
          <a:xfrm>
            <a:off x="12246813" y="28716557"/>
            <a:ext cx="4212000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76ABC80-9CEF-F3C0-BEDF-CB2253500D5D}"/>
              </a:ext>
            </a:extLst>
          </p:cNvPr>
          <p:cNvSpPr txBox="1"/>
          <p:nvPr/>
        </p:nvSpPr>
        <p:spPr>
          <a:xfrm>
            <a:off x="6405530" y="28754864"/>
            <a:ext cx="173571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000" dirty="0">
                <a:solidFill>
                  <a:srgbClr val="1A1918"/>
                </a:solidFill>
                <a:latin typeface="Montserrat" panose="02000505000000020004" pitchFamily="2" charset="0"/>
              </a:rPr>
              <a:t>Weeks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D17CB74-307B-4746-E75A-66CF2920A808}"/>
              </a:ext>
            </a:extLst>
          </p:cNvPr>
          <p:cNvSpPr txBox="1"/>
          <p:nvPr/>
        </p:nvSpPr>
        <p:spPr>
          <a:xfrm>
            <a:off x="13626257" y="28754864"/>
            <a:ext cx="1735717" cy="139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3780038">
              <a:defRPr/>
            </a:pPr>
            <a:r>
              <a:rPr lang="en-GB" sz="2000" dirty="0">
                <a:solidFill>
                  <a:srgbClr val="1A1918"/>
                </a:solidFill>
                <a:latin typeface="Montserrat" panose="02000505000000020004" pitchFamily="2" charset="0"/>
              </a:rPr>
              <a:t>Years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0372621-6277-63E5-2A46-37C20447CBDC}"/>
              </a:ext>
            </a:extLst>
          </p:cNvPr>
          <p:cNvSpPr/>
          <p:nvPr/>
        </p:nvSpPr>
        <p:spPr>
          <a:xfrm>
            <a:off x="8335951" y="27537614"/>
            <a:ext cx="7692903" cy="2699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D6B83"/>
                </a:solidFill>
                <a:latin typeface="Montserrat" panose="00000500000000000000" pitchFamily="2" charset="0"/>
              </a:rPr>
              <a:t>Primary efficacy endpoint (Months 7‒18)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6499E50-1508-FCA9-E0AB-4F711DBE1B78}"/>
              </a:ext>
            </a:extLst>
          </p:cNvPr>
          <p:cNvSpPr/>
          <p:nvPr/>
        </p:nvSpPr>
        <p:spPr bwMode="auto">
          <a:xfrm>
            <a:off x="7541050" y="20794968"/>
            <a:ext cx="1454817" cy="1062000"/>
          </a:xfrm>
          <a:prstGeom prst="rect">
            <a:avLst/>
          </a:prstGeom>
          <a:solidFill>
            <a:srgbClr val="FD6B8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bg1"/>
                </a:solidFill>
                <a:latin typeface="Montserrat" panose="02000505000000020004" pitchFamily="2" charset="0"/>
                <a:ea typeface="Arial"/>
                <a:cs typeface="Arial"/>
              </a:rPr>
              <a:t>Weekly</a:t>
            </a:r>
            <a:endParaRPr sz="2000" dirty="0">
              <a:latin typeface="Montserrat" panose="02000505000000020004" pitchFamily="2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1EE9E99-A11F-1028-8C02-0E10B0C0EF49}"/>
              </a:ext>
            </a:extLst>
          </p:cNvPr>
          <p:cNvSpPr/>
          <p:nvPr/>
        </p:nvSpPr>
        <p:spPr bwMode="auto">
          <a:xfrm>
            <a:off x="10548134" y="20794968"/>
            <a:ext cx="1656000" cy="1062000"/>
          </a:xfrm>
          <a:prstGeom prst="rect">
            <a:avLst/>
          </a:prstGeom>
          <a:solidFill>
            <a:srgbClr val="FD6B8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bg1"/>
                </a:solidFill>
                <a:latin typeface="Montserrat" panose="02000505000000020004" pitchFamily="2" charset="0"/>
                <a:ea typeface="Arial"/>
                <a:cs typeface="Arial"/>
              </a:rPr>
              <a:t>Monthly</a:t>
            </a:r>
            <a:endParaRPr sz="2000" dirty="0">
              <a:latin typeface="Montserrat" panose="02000505000000020004" pitchFamily="2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5627752-DA34-B413-A83D-566CEBFE6450}"/>
              </a:ext>
            </a:extLst>
          </p:cNvPr>
          <p:cNvSpPr/>
          <p:nvPr/>
        </p:nvSpPr>
        <p:spPr bwMode="auto">
          <a:xfrm>
            <a:off x="12252860" y="20794968"/>
            <a:ext cx="4176000" cy="1062000"/>
          </a:xfrm>
          <a:prstGeom prst="rect">
            <a:avLst/>
          </a:prstGeom>
          <a:solidFill>
            <a:srgbClr val="FD6B8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bg1"/>
                </a:solidFill>
                <a:latin typeface="Montserrat" panose="02000505000000020004" pitchFamily="2" charset="0"/>
                <a:ea typeface="Arial"/>
                <a:cs typeface="Arial"/>
              </a:rPr>
              <a:t>Twice yearly</a:t>
            </a:r>
            <a:endParaRPr sz="2000" dirty="0">
              <a:latin typeface="Montserrat" panose="02000505000000020004" pitchFamily="2" charset="0"/>
            </a:endParaRPr>
          </a:p>
        </p:txBody>
      </p:sp>
      <p:sp>
        <p:nvSpPr>
          <p:cNvPr id="960" name="Rectangle 959">
            <a:extLst>
              <a:ext uri="{FF2B5EF4-FFF2-40B4-BE49-F238E27FC236}">
                <a16:creationId xmlns:a16="http://schemas.microsoft.com/office/drawing/2014/main" id="{DACEB587-1ECD-DDA7-C039-2A90F72CE7D0}"/>
              </a:ext>
            </a:extLst>
          </p:cNvPr>
          <p:cNvSpPr/>
          <p:nvPr/>
        </p:nvSpPr>
        <p:spPr bwMode="auto">
          <a:xfrm>
            <a:off x="9044592" y="20794968"/>
            <a:ext cx="1454817" cy="1062000"/>
          </a:xfrm>
          <a:prstGeom prst="rect">
            <a:avLst/>
          </a:prstGeom>
          <a:solidFill>
            <a:srgbClr val="FD6B8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dirty="0">
                <a:solidFill>
                  <a:srgbClr val="FFFFFF"/>
                </a:solidFill>
                <a:latin typeface="Montserrat" panose="02000505000000020004" pitchFamily="2" charset="0"/>
              </a:rPr>
              <a:t>Every 2 weeks</a:t>
            </a:r>
          </a:p>
        </p:txBody>
      </p:sp>
      <p:sp>
        <p:nvSpPr>
          <p:cNvPr id="961" name="Rectangle 960">
            <a:extLst>
              <a:ext uri="{FF2B5EF4-FFF2-40B4-BE49-F238E27FC236}">
                <a16:creationId xmlns:a16="http://schemas.microsoft.com/office/drawing/2014/main" id="{6226D67A-4DF0-5CC9-03DD-73CDF52B53A7}"/>
              </a:ext>
            </a:extLst>
          </p:cNvPr>
          <p:cNvSpPr/>
          <p:nvPr/>
        </p:nvSpPr>
        <p:spPr bwMode="auto">
          <a:xfrm>
            <a:off x="9049016" y="15469028"/>
            <a:ext cx="1152941" cy="720000"/>
          </a:xfrm>
          <a:prstGeom prst="rect">
            <a:avLst/>
          </a:prstGeom>
          <a:solidFill>
            <a:srgbClr val="FFDDE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tx1"/>
                </a:solidFill>
                <a:latin typeface="Montserrat" panose="02000505000000020004" pitchFamily="2" charset="0"/>
                <a:ea typeface="Arial"/>
                <a:cs typeface="Arial"/>
              </a:rPr>
              <a:t>Weekly</a:t>
            </a:r>
            <a:endParaRPr sz="2000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sp>
        <p:nvSpPr>
          <p:cNvPr id="962" name="Rectangle 961">
            <a:extLst>
              <a:ext uri="{FF2B5EF4-FFF2-40B4-BE49-F238E27FC236}">
                <a16:creationId xmlns:a16="http://schemas.microsoft.com/office/drawing/2014/main" id="{E4A731A1-9C7F-B99C-478C-982BC0138C84}"/>
              </a:ext>
            </a:extLst>
          </p:cNvPr>
          <p:cNvSpPr/>
          <p:nvPr/>
        </p:nvSpPr>
        <p:spPr bwMode="auto">
          <a:xfrm>
            <a:off x="11500967" y="15469028"/>
            <a:ext cx="2641891" cy="720000"/>
          </a:xfrm>
          <a:prstGeom prst="rect">
            <a:avLst/>
          </a:prstGeom>
          <a:solidFill>
            <a:srgbClr val="FFDDE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tx1"/>
                </a:solidFill>
                <a:latin typeface="Montserrat" panose="02000505000000020004" pitchFamily="2" charset="0"/>
                <a:ea typeface="Arial"/>
                <a:cs typeface="Arial"/>
              </a:rPr>
              <a:t>Quarterly</a:t>
            </a:r>
            <a:endParaRPr sz="2000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sp>
        <p:nvSpPr>
          <p:cNvPr id="963" name="Rectangle 962">
            <a:extLst>
              <a:ext uri="{FF2B5EF4-FFF2-40B4-BE49-F238E27FC236}">
                <a16:creationId xmlns:a16="http://schemas.microsoft.com/office/drawing/2014/main" id="{7982B104-2229-C979-74FB-993AB7479ADD}"/>
              </a:ext>
            </a:extLst>
          </p:cNvPr>
          <p:cNvSpPr/>
          <p:nvPr/>
        </p:nvSpPr>
        <p:spPr bwMode="auto">
          <a:xfrm>
            <a:off x="14216860" y="15469028"/>
            <a:ext cx="2160000" cy="720000"/>
          </a:xfrm>
          <a:prstGeom prst="rect">
            <a:avLst/>
          </a:prstGeom>
          <a:solidFill>
            <a:srgbClr val="FFDDE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tx1"/>
                </a:solidFill>
                <a:latin typeface="Montserrat" panose="02000505000000020004" pitchFamily="2" charset="0"/>
                <a:ea typeface="Arial"/>
                <a:cs typeface="Arial"/>
              </a:rPr>
              <a:t>Twice yearly</a:t>
            </a:r>
            <a:endParaRPr sz="2000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sp>
        <p:nvSpPr>
          <p:cNvPr id="964" name="Rectangle 963">
            <a:extLst>
              <a:ext uri="{FF2B5EF4-FFF2-40B4-BE49-F238E27FC236}">
                <a16:creationId xmlns:a16="http://schemas.microsoft.com/office/drawing/2014/main" id="{E47C3C42-B6DE-D5EE-745C-BCC391737854}"/>
              </a:ext>
            </a:extLst>
          </p:cNvPr>
          <p:cNvSpPr/>
          <p:nvPr/>
        </p:nvSpPr>
        <p:spPr bwMode="auto">
          <a:xfrm>
            <a:off x="10275958" y="15469028"/>
            <a:ext cx="1151008" cy="720000"/>
          </a:xfrm>
          <a:prstGeom prst="rect">
            <a:avLst/>
          </a:prstGeom>
          <a:solidFill>
            <a:srgbClr val="FFDDE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dirty="0">
                <a:solidFill>
                  <a:schemeClr val="tx1"/>
                </a:solidFill>
                <a:latin typeface="Montserrat" panose="02000505000000020004" pitchFamily="2" charset="0"/>
              </a:rPr>
              <a:t>Every 2 weeks</a:t>
            </a:r>
          </a:p>
        </p:txBody>
      </p:sp>
      <p:sp>
        <p:nvSpPr>
          <p:cNvPr id="965" name="Rectangle 964">
            <a:extLst>
              <a:ext uri="{FF2B5EF4-FFF2-40B4-BE49-F238E27FC236}">
                <a16:creationId xmlns:a16="http://schemas.microsoft.com/office/drawing/2014/main" id="{6FE15DDF-2938-F9B1-0C70-C45EC1E324ED}"/>
              </a:ext>
            </a:extLst>
          </p:cNvPr>
          <p:cNvSpPr/>
          <p:nvPr/>
        </p:nvSpPr>
        <p:spPr bwMode="auto">
          <a:xfrm>
            <a:off x="9049016" y="16306452"/>
            <a:ext cx="1152941" cy="720000"/>
          </a:xfrm>
          <a:prstGeom prst="rect">
            <a:avLst/>
          </a:prstGeom>
          <a:solidFill>
            <a:srgbClr val="FD6B8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bg1"/>
                </a:solidFill>
                <a:latin typeface="Montserrat" panose="02000505000000020004" pitchFamily="2" charset="0"/>
                <a:ea typeface="Arial"/>
                <a:cs typeface="Arial"/>
              </a:rPr>
              <a:t>Twice weekly</a:t>
            </a:r>
            <a:endParaRPr sz="2000" dirty="0">
              <a:latin typeface="Montserrat" panose="02000505000000020004" pitchFamily="2" charset="0"/>
            </a:endParaRPr>
          </a:p>
        </p:txBody>
      </p:sp>
      <p:sp>
        <p:nvSpPr>
          <p:cNvPr id="966" name="Rectangle 965">
            <a:extLst>
              <a:ext uri="{FF2B5EF4-FFF2-40B4-BE49-F238E27FC236}">
                <a16:creationId xmlns:a16="http://schemas.microsoft.com/office/drawing/2014/main" id="{E8CB7049-8013-6C6E-62D0-49A431559D1E}"/>
              </a:ext>
            </a:extLst>
          </p:cNvPr>
          <p:cNvSpPr/>
          <p:nvPr/>
        </p:nvSpPr>
        <p:spPr bwMode="auto">
          <a:xfrm>
            <a:off x="11500967" y="16306452"/>
            <a:ext cx="2641891" cy="720000"/>
          </a:xfrm>
          <a:prstGeom prst="rect">
            <a:avLst/>
          </a:prstGeom>
          <a:solidFill>
            <a:srgbClr val="FD6B8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bg1"/>
                </a:solidFill>
                <a:latin typeface="Montserrat" panose="02000505000000020004" pitchFamily="2" charset="0"/>
                <a:ea typeface="Arial"/>
                <a:cs typeface="Arial"/>
              </a:rPr>
              <a:t>Quarterly</a:t>
            </a:r>
            <a:endParaRPr sz="2000" dirty="0">
              <a:latin typeface="Montserrat" panose="02000505000000020004" pitchFamily="2" charset="0"/>
            </a:endParaRPr>
          </a:p>
        </p:txBody>
      </p:sp>
      <p:sp>
        <p:nvSpPr>
          <p:cNvPr id="970" name="Rectangle 969">
            <a:extLst>
              <a:ext uri="{FF2B5EF4-FFF2-40B4-BE49-F238E27FC236}">
                <a16:creationId xmlns:a16="http://schemas.microsoft.com/office/drawing/2014/main" id="{7FEEFAB0-B723-B112-E5BE-5B545B0173FB}"/>
              </a:ext>
            </a:extLst>
          </p:cNvPr>
          <p:cNvSpPr/>
          <p:nvPr/>
        </p:nvSpPr>
        <p:spPr bwMode="auto">
          <a:xfrm>
            <a:off x="14216860" y="16306452"/>
            <a:ext cx="2160000" cy="720000"/>
          </a:xfrm>
          <a:prstGeom prst="rect">
            <a:avLst/>
          </a:prstGeom>
          <a:solidFill>
            <a:srgbClr val="FD6B8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spc="103" dirty="0">
                <a:solidFill>
                  <a:schemeClr val="bg1"/>
                </a:solidFill>
                <a:latin typeface="Montserrat" panose="02000505000000020004" pitchFamily="2" charset="0"/>
                <a:ea typeface="Arial"/>
                <a:cs typeface="Arial"/>
              </a:rPr>
              <a:t>Twice yearly</a:t>
            </a:r>
            <a:endParaRPr sz="2000" dirty="0">
              <a:latin typeface="Montserrat" panose="02000505000000020004" pitchFamily="2" charset="0"/>
            </a:endParaRPr>
          </a:p>
        </p:txBody>
      </p:sp>
      <p:sp>
        <p:nvSpPr>
          <p:cNvPr id="971" name="Rectangle 970">
            <a:extLst>
              <a:ext uri="{FF2B5EF4-FFF2-40B4-BE49-F238E27FC236}">
                <a16:creationId xmlns:a16="http://schemas.microsoft.com/office/drawing/2014/main" id="{7831651A-35FD-A47C-CE59-08117643D120}"/>
              </a:ext>
            </a:extLst>
          </p:cNvPr>
          <p:cNvSpPr/>
          <p:nvPr/>
        </p:nvSpPr>
        <p:spPr bwMode="auto">
          <a:xfrm>
            <a:off x="10275958" y="16306452"/>
            <a:ext cx="1151008" cy="720000"/>
          </a:xfrm>
          <a:prstGeom prst="rect">
            <a:avLst/>
          </a:prstGeom>
          <a:solidFill>
            <a:srgbClr val="FD6B8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>
            <a:defPPr>
              <a:defRPr lang="en-US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80038">
              <a:defRPr/>
            </a:pPr>
            <a:r>
              <a:rPr lang="en-GB" sz="2000" dirty="0">
                <a:solidFill>
                  <a:srgbClr val="FFFFFF"/>
                </a:solidFill>
                <a:latin typeface="Montserrat" panose="02000505000000020004" pitchFamily="2" charset="0"/>
              </a:rPr>
              <a:t>Every 2 weeks</a:t>
            </a:r>
          </a:p>
        </p:txBody>
      </p:sp>
      <p:graphicFrame>
        <p:nvGraphicFramePr>
          <p:cNvPr id="1058" name="Chart 1057">
            <a:extLst>
              <a:ext uri="{FF2B5EF4-FFF2-40B4-BE49-F238E27FC236}">
                <a16:creationId xmlns:a16="http://schemas.microsoft.com/office/drawing/2014/main" id="{B8762385-05EE-6036-E755-11445F14D9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2106078"/>
              </p:ext>
            </p:extLst>
          </p:nvPr>
        </p:nvGraphicFramePr>
        <p:xfrm>
          <a:off x="33357281" y="14334207"/>
          <a:ext cx="7781460" cy="54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D8B93F4-DDC4-DB42-3CB4-A1EBBAF9CA16}"/>
              </a:ext>
            </a:extLst>
          </p:cNvPr>
          <p:cNvSpPr txBox="1"/>
          <p:nvPr/>
        </p:nvSpPr>
        <p:spPr>
          <a:xfrm>
            <a:off x="45942764" y="30912094"/>
            <a:ext cx="28045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Montserrat" panose="00000500000000000000" pitchFamily="2" charset="0"/>
              </a:rPr>
              <a:t>Abstract 2142 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3B0B3E52-A90E-A586-8447-B9E453DFF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815753"/>
              </p:ext>
            </p:extLst>
          </p:nvPr>
        </p:nvGraphicFramePr>
        <p:xfrm>
          <a:off x="17764252" y="15951486"/>
          <a:ext cx="14741880" cy="645330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741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75600">
                <a:tc>
                  <a:txBody>
                    <a:bodyPr/>
                    <a:lstStyle/>
                    <a:p>
                      <a:pPr marL="0" marR="0" lvl="1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solidFill>
                            <a:schemeClr val="bg1"/>
                          </a:solidFill>
                          <a:latin typeface="Montserrat" panose="00000500000000000000" pitchFamily="50" charset="0"/>
                          <a:cs typeface="Montserrat Regular"/>
                        </a:rPr>
                        <a:t>Figure 2. Mean FIX activity levels over time in the clinical trials of AMT-060 and etranacogene </a:t>
                      </a:r>
                      <a:r>
                        <a:rPr lang="en-GB" sz="2800" b="1" dirty="0" err="1">
                          <a:solidFill>
                            <a:schemeClr val="bg1"/>
                          </a:solidFill>
                          <a:latin typeface="Montserrat" panose="00000500000000000000" pitchFamily="50" charset="0"/>
                          <a:cs typeface="Montserrat Regular"/>
                        </a:rPr>
                        <a:t>dezaparvovec</a:t>
                      </a:r>
                      <a:r>
                        <a:rPr lang="en-GB" sz="2800" b="1" baseline="30000" dirty="0" err="1">
                          <a:solidFill>
                            <a:schemeClr val="bg1"/>
                          </a:solidFill>
                          <a:latin typeface="Montserrat" panose="00000500000000000000" pitchFamily="50" charset="0"/>
                          <a:cs typeface="Montserrat Regular"/>
                        </a:rPr>
                        <a:t>a</a:t>
                      </a:r>
                      <a:endParaRPr lang="en-GB" sz="2800" b="1" baseline="30000" dirty="0">
                        <a:solidFill>
                          <a:schemeClr val="bg1"/>
                        </a:solidFill>
                        <a:latin typeface="Montserrat" panose="00000500000000000000" pitchFamily="50" charset="0"/>
                        <a:cs typeface="Montserrat Regular"/>
                      </a:endParaRPr>
                    </a:p>
                  </a:txBody>
                  <a:tcPr marL="190800" marR="337291" marT="0" marB="0" anchor="ctr"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262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7705">
                <a:tc>
                  <a:txBody>
                    <a:bodyPr/>
                    <a:lstStyle/>
                    <a:p>
                      <a:pPr marL="54864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  <a:latin typeface="Montserrat Regular"/>
                        <a:cs typeface="Montserrat Regular"/>
                      </a:endParaRPr>
                    </a:p>
                  </a:txBody>
                  <a:tcPr marL="191311" marR="337291" marT="0" marB="0" anchor="ctr">
                    <a:lnL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62B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B1F77980-22C5-B970-D36C-1F0ED5E36E4D}"/>
              </a:ext>
            </a:extLst>
          </p:cNvPr>
          <p:cNvSpPr txBox="1"/>
          <p:nvPr/>
        </p:nvSpPr>
        <p:spPr bwMode="auto">
          <a:xfrm>
            <a:off x="17851873" y="21389116"/>
            <a:ext cx="14545827" cy="877304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171450" indent="-171450" algn="l" defTabSz="685800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1600" baseline="30000" dirty="0">
                <a:solidFill>
                  <a:prstClr val="black"/>
                </a:solidFill>
                <a:latin typeface="Montserrat" panose="02000505000000020004" pitchFamily="2" charset="0"/>
              </a:rPr>
              <a:t>a</a:t>
            </a:r>
            <a:r>
              <a:rPr kumimoji="0" lang="en-GB" sz="1600" b="0" i="0" u="none" strike="noStrike" kern="1200" cap="none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 </a:t>
            </a:r>
            <a:r>
              <a:rPr kumimoji="0" lang="en-GB" sz="1600" b="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Phase 1/2 AMT-060 and Phase 2b had no lead-in period; Phase 3 HOPE-B had a ≥ 6 month lead-in period where participants received prophylaxis. For </a:t>
            </a:r>
            <a:r>
              <a:rPr kumimoji="0" lang="en-GB" sz="1600" b="0" i="0" u="none" strike="noStrike" kern="1200" cap="none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Phas</a:t>
            </a:r>
            <a:r>
              <a:rPr lang="en-GB" sz="1600" dirty="0">
                <a:solidFill>
                  <a:prstClr val="black"/>
                </a:solidFill>
                <a:latin typeface="Montserrat" panose="02000505000000020004" pitchFamily="2" charset="0"/>
              </a:rPr>
              <a:t>e 2b, baseline FIX expression was 0–2%, but no washout of infused FIX was required prior to day 1; n=3 for all timepoints except pre-infusion (n=1), 18 months (n=2), and 36 months (n=2). For HOPE-B Phase 3, n=54 at pre-infusion, n=51 at 6 months, and n=50 at 12, 18 and 24 months.</a:t>
            </a:r>
            <a:r>
              <a:rPr kumimoji="0" lang="en-GB" sz="1600" b="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 </a:t>
            </a:r>
            <a:r>
              <a:rPr lang="en-GB" sz="1600" dirty="0">
                <a:solidFill>
                  <a:prstClr val="black"/>
                </a:solidFill>
                <a:latin typeface="Montserrat" panose="02000505000000020004" pitchFamily="2" charset="0"/>
              </a:rPr>
              <a:t>FIX, factor IX. </a:t>
            </a:r>
            <a:endParaRPr kumimoji="0" lang="en-GB" sz="1600" b="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graphicFrame>
        <p:nvGraphicFramePr>
          <p:cNvPr id="30" name="Content Placeholder 5">
            <a:extLst>
              <a:ext uri="{FF2B5EF4-FFF2-40B4-BE49-F238E27FC236}">
                <a16:creationId xmlns:a16="http://schemas.microsoft.com/office/drawing/2014/main" id="{2C608C09-FF48-740F-2F34-AB255B564D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712737"/>
              </p:ext>
            </p:extLst>
          </p:nvPr>
        </p:nvGraphicFramePr>
        <p:xfrm>
          <a:off x="17856551" y="17033837"/>
          <a:ext cx="14536469" cy="4136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2" name="Text Placeholder 6">
            <a:extLst>
              <a:ext uri="{FF2B5EF4-FFF2-40B4-BE49-F238E27FC236}">
                <a16:creationId xmlns:a16="http://schemas.microsoft.com/office/drawing/2014/main" id="{E7F98EA2-DFA8-09B4-BC92-E6F6368B6A6F}"/>
              </a:ext>
            </a:extLst>
          </p:cNvPr>
          <p:cNvSpPr txBox="1"/>
          <p:nvPr/>
        </p:nvSpPr>
        <p:spPr bwMode="auto">
          <a:xfrm>
            <a:off x="17851873" y="28699137"/>
            <a:ext cx="14545827" cy="877304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171450" indent="-171450" algn="l" defTabSz="685800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defRPr/>
            </a:pPr>
            <a:r>
              <a:rPr lang="en-GB" sz="1600" baseline="30000" dirty="0">
                <a:solidFill>
                  <a:schemeClr val="tx1"/>
                </a:solidFill>
                <a:latin typeface="Montserrat" panose="00000500000000000000" pitchFamily="2" charset="0"/>
              </a:rPr>
              <a:t>a</a:t>
            </a:r>
            <a:r>
              <a:rPr lang="en-GB" sz="1600" dirty="0">
                <a:solidFill>
                  <a:schemeClr val="tx1"/>
                </a:solidFill>
                <a:latin typeface="Montserrat" panose="00000500000000000000" pitchFamily="2" charset="0"/>
              </a:rPr>
              <a:t> Phase 3 had a ≥6-month lead-in period, where participants received FIX prophylaxis. </a:t>
            </a:r>
            <a:br>
              <a:rPr lang="en-GB" sz="1600" dirty="0">
                <a:latin typeface="Montserrat" panose="00000500000000000000" pitchFamily="2" charset="0"/>
              </a:rPr>
            </a:br>
            <a:r>
              <a:rPr lang="en-GB" sz="1600" baseline="30000" dirty="0">
                <a:solidFill>
                  <a:schemeClr val="tx1"/>
                </a:solidFill>
                <a:latin typeface="Montserrat" panose="00000500000000000000" pitchFamily="2" charset="0"/>
              </a:rPr>
              <a:t>b</a:t>
            </a:r>
            <a:r>
              <a:rPr lang="en-GB" sz="1600" dirty="0">
                <a:solidFill>
                  <a:schemeClr val="tx1"/>
                </a:solidFill>
                <a:latin typeface="Montserrat" panose="00000500000000000000" pitchFamily="2" charset="0"/>
              </a:rPr>
              <a:t> The modified intent-to-treat population excludes two non-responders (one with the highest AAV5 NAb titer of 3212; one who received only partial dose); there were no uncontaminated FIX activity-level data for the two non-responders. </a:t>
            </a:r>
          </a:p>
          <a:p>
            <a: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defRPr/>
            </a:pPr>
            <a:r>
              <a:rPr lang="en-GB" sz="1600" dirty="0">
                <a:solidFill>
                  <a:schemeClr val="tx1"/>
                </a:solidFill>
                <a:latin typeface="Montserrat" panose="00000500000000000000" pitchFamily="2" charset="0"/>
              </a:rPr>
              <a:t>AAV5, adeno-associated virus 5; ABR, annualized bleeding rate; FIX, factor IX; NAb, neutralizing antibody. </a:t>
            </a:r>
          </a:p>
        </p:txBody>
      </p:sp>
    </p:spTree>
    <p:extLst>
      <p:ext uri="{BB962C8B-B14F-4D97-AF65-F5344CB8AC3E}">
        <p14:creationId xmlns:p14="http://schemas.microsoft.com/office/powerpoint/2010/main" val="3754268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9490F146872E47AC3958D4597C4F97" ma:contentTypeVersion="21" ma:contentTypeDescription="Create a new document." ma:contentTypeScope="" ma:versionID="08f9b1bcb4def97b73301cd757bb3526">
  <xsd:schema xmlns:xsd="http://www.w3.org/2001/XMLSchema" xmlns:xs="http://www.w3.org/2001/XMLSchema" xmlns:p="http://schemas.microsoft.com/office/2006/metadata/properties" xmlns:ns2="317ea4b2-0350-41ed-af02-1596c8cf73e6" xmlns:ns3="24c1c462-0f88-4d4a-83b3-2c586eda963f" targetNamespace="http://schemas.microsoft.com/office/2006/metadata/properties" ma:root="true" ma:fieldsID="f838cc0813c6cc3d3d386d6755084ab3" ns2:_="" ns3:_="">
    <xsd:import namespace="317ea4b2-0350-41ed-af02-1596c8cf73e6"/>
    <xsd:import namespace="24c1c462-0f88-4d4a-83b3-2c586eda96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PRCApproved_x003f_" minOccurs="0"/>
                <xsd:element ref="ns2:On_x002d_label_x002f_off_x002d_label_x003f_" minOccurs="0"/>
                <xsd:element ref="ns2:PRCExempt_x0028_poster_x002f_pub_x0029__x003f_" minOccurs="0"/>
                <xsd:element ref="ns2:Notes" minOccurs="0"/>
                <xsd:element ref="ns2:AddedtoWebsite" minOccurs="0"/>
                <xsd:element ref="ns2:AddedtoStag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ea4b2-0350-41ed-af02-1596c8cf73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32c33a4-8245-4daf-b85d-86e769940a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PRCApproved_x003f_" ma:index="23" nillable="true" ma:displayName="PRC Approved?" ma:format="Dropdown" ma:internalName="PRCApproved_x003f_">
      <xsd:simpleType>
        <xsd:restriction base="dms:Choice">
          <xsd:enumeration value="Yes"/>
          <xsd:enumeration value="No"/>
        </xsd:restriction>
      </xsd:simpleType>
    </xsd:element>
    <xsd:element name="On_x002d_label_x002f_off_x002d_label_x003f_" ma:index="24" nillable="true" ma:displayName="On-label/off-label?" ma:format="Dropdown" ma:internalName="On_x002d_label_x002f_off_x002d_label_x003f_">
      <xsd:simpleType>
        <xsd:restriction base="dms:Choice">
          <xsd:enumeration value="On-label"/>
          <xsd:enumeration value="Off-label"/>
        </xsd:restriction>
      </xsd:simpleType>
    </xsd:element>
    <xsd:element name="PRCExempt_x0028_poster_x002f_pub_x0029__x003f_" ma:index="25" nillable="true" ma:displayName="PRC Exempt (poster/pub)?" ma:default="0" ma:format="Dropdown" ma:internalName="PRCExempt_x0028_poster_x002f_pub_x0029__x003f_">
      <xsd:simpleType>
        <xsd:restriction base="dms:Boolean"/>
      </xsd:simpleType>
    </xsd:element>
    <xsd:element name="Notes" ma:index="26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AddedtoWebsite" ma:index="27" nillable="true" ma:displayName="Added to Website" ma:format="Dropdown" ma:internalName="AddedtoWebsite">
      <xsd:simpleType>
        <xsd:restriction base="dms:Choice">
          <xsd:enumeration value="YES"/>
          <xsd:enumeration value="NO"/>
          <xsd:enumeration value="N/A"/>
        </xsd:restriction>
      </xsd:simpleType>
    </xsd:element>
    <xsd:element name="AddedtoStaging" ma:index="28" nillable="true" ma:displayName="Added to Staging" ma:format="Dropdown" ma:internalName="AddedtoStaging">
      <xsd:simpleType>
        <xsd:restriction base="dms:Choice">
          <xsd:enumeration value="Yes"/>
          <xsd:enumeration value="No"/>
          <xsd:enumeration value="N/A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c1c462-0f88-4d4a-83b3-2c586eda963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3191964-452f-451a-b9f4-6ad0f7876d6f}" ma:internalName="TaxCatchAll" ma:showField="CatchAllData" ma:web="24c1c462-0f88-4d4a-83b3-2c586eda96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4c1c462-0f88-4d4a-83b3-2c586eda963f" xsi:nil="true"/>
    <lcf76f155ced4ddcb4097134ff3c332f xmlns="317ea4b2-0350-41ed-af02-1596c8cf73e6">
      <Terms xmlns="http://schemas.microsoft.com/office/infopath/2007/PartnerControls"/>
    </lcf76f155ced4ddcb4097134ff3c332f>
    <On_x002d_label_x002f_off_x002d_label_x003f_ xmlns="317ea4b2-0350-41ed-af02-1596c8cf73e6">On-label</On_x002d_label_x002f_off_x002d_label_x003f_>
    <PRCExempt_x0028_poster_x002f_pub_x0029__x003f_ xmlns="317ea4b2-0350-41ed-af02-1596c8cf73e6">true</PRCExempt_x0028_poster_x002f_pub_x0029__x003f_>
    <PRCApproved_x003f_ xmlns="317ea4b2-0350-41ed-af02-1596c8cf73e6" xsi:nil="true"/>
    <AddedtoWebsite xmlns="317ea4b2-0350-41ed-af02-1596c8cf73e6" xsi:nil="true"/>
    <Notes xmlns="317ea4b2-0350-41ed-af02-1596c8cf73e6" xsi:nil="true"/>
    <AddedtoStaging xmlns="317ea4b2-0350-41ed-af02-1596c8cf73e6" xsi:nil="true"/>
  </documentManagement>
</p:properties>
</file>

<file path=customXml/itemProps1.xml><?xml version="1.0" encoding="utf-8"?>
<ds:datastoreItem xmlns:ds="http://schemas.openxmlformats.org/officeDocument/2006/customXml" ds:itemID="{F3EB70D4-E3E1-4EBB-8E10-490B81349CEB}"/>
</file>

<file path=customXml/itemProps2.xml><?xml version="1.0" encoding="utf-8"?>
<ds:datastoreItem xmlns:ds="http://schemas.openxmlformats.org/officeDocument/2006/customXml" ds:itemID="{FC9922AB-6AB2-4813-9976-1C0729F4DD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947078-4DFA-4244-8F09-A6F9E17C9A8D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0c386823-5b20-4b52-aede-650dbaf29194"/>
    <ds:schemaRef ds:uri="f7862b2f-f609-4453-92e5-43dc2a5dec3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2967</TotalTime>
  <Words>1839</Words>
  <Application>Microsoft Office PowerPoint</Application>
  <PresentationFormat>Custom</PresentationFormat>
  <Paragraphs>218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Swathi Pinupolu (SYN)</dc:creator>
  <cp:lastModifiedBy>Danielle Lindley (CHR)</cp:lastModifiedBy>
  <cp:revision>35</cp:revision>
  <dcterms:created xsi:type="dcterms:W3CDTF">2022-06-24T10:05:58Z</dcterms:created>
  <dcterms:modified xsi:type="dcterms:W3CDTF">2022-11-14T20:13:02Z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0x0101004D9490F146872E47AC3958D4597C4F97</vt:lpwstr>
  </property>
  <property fmtid="{D5CDD505-2E9C-101B-9397-08002B2CF9AE}" pid="3" name="MediaServiceImageTags">
    <vt:lpwstr/>
  </property>
</Properties>
</file>