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50399950" cy="32399288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pos="15874" userDrawn="1">
          <p15:clr>
            <a:srgbClr val="A4A3A4"/>
          </p15:clr>
        </p15:guide>
        <p15:guide id="4" orient="horz" pos="18891" userDrawn="1">
          <p15:clr>
            <a:srgbClr val="A4A3A4"/>
          </p15:clr>
        </p15:guide>
        <p15:guide id="5" pos="973" userDrawn="1">
          <p15:clr>
            <a:srgbClr val="A4A3A4"/>
          </p15:clr>
        </p15:guide>
        <p15:guide id="6" pos="307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B458B3F-1992-9A0F-4B01-921D643020C9}" name="Danielle Walsh" initials="DW" userId="S::Danielle.Walsh@chrysalismedical.com::045e4589-1ae1-4cac-9b8e-c6f59de14883" providerId="AD"/>
  <p188:author id="{E15E638E-FD78-1868-8A35-F62131879A10}" name="Lucretia Ramnath (CHR)" initials="L(" userId="S::lucretia.ramnath@chrysalismedical.com::4f0dcfbf-709a-4a04-a859-b3642c366bcc" providerId="AD"/>
  <p188:author id="{D6B9E599-D80D-0F4E-3991-C8E72684FC40}" name="Ruby Allen (MTM)" initials="RA(" userId="S::Ruby.Allen@meditechmedia.com::3a834b0d-c92b-4d68-aa01-29635119d5a0" providerId="AD"/>
  <p188:author id="{4959BAD1-DF5C-98CE-B82B-7FC613943252}" name="Danielle Lindley (CHR)" initials="DL(" userId="S::Danielle.Lindley@chrysalismedical.com::28ce4467-4702-4fad-ab01-06bc74a34e4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5F4"/>
    <a:srgbClr val="FD6B83"/>
    <a:srgbClr val="292929"/>
    <a:srgbClr val="8593A4"/>
    <a:srgbClr val="E2DFDA"/>
    <a:srgbClr val="F1EFEA"/>
    <a:srgbClr val="DBDBDB"/>
    <a:srgbClr val="E62B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F6B0F2-FD46-4F4F-BA5E-6F01EF7D089B}" v="1" dt="2022-11-11T13:55:13.302"/>
  </p1510:revLst>
</p1510:revInfo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26" autoAdjust="0"/>
    <p:restoredTop sz="95098" autoAdjust="0"/>
  </p:normalViewPr>
  <p:slideViewPr>
    <p:cSldViewPr snapToGrid="0">
      <p:cViewPr varScale="1">
        <p:scale>
          <a:sx n="14" d="100"/>
          <a:sy n="14" d="100"/>
        </p:scale>
        <p:origin x="1204" y="64"/>
      </p:cViewPr>
      <p:guideLst>
        <p:guide orient="horz" pos="4058"/>
        <p:guide pos="15874"/>
        <p:guide orient="horz" pos="18891"/>
        <p:guide pos="973"/>
        <p:guide pos="307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6" d="100"/>
          <a:sy n="106" d="100"/>
        </p:scale>
        <p:origin x="2598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131121118986945E-2"/>
          <c:y val="0.14798086387917356"/>
          <c:w val="0.88849101419485887"/>
          <c:h val="0.72271282930178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Lead-in period</c:v>
                </c:pt>
              </c:strCache>
            </c:strRef>
          </c:tx>
          <c:spPr>
            <a:solidFill>
              <a:srgbClr val="85B5F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2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ABR (all bleeds)</c:v>
                </c:pt>
                <c:pt idx="1">
                  <c:v>Treated bleeds</c:v>
                </c:pt>
                <c:pt idx="2">
                  <c:v>ASBR</c:v>
                </c:pt>
                <c:pt idx="3">
                  <c:v>AJBR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4.18</c:v>
                </c:pt>
                <c:pt idx="1">
                  <c:v>3.64</c:v>
                </c:pt>
                <c:pt idx="2">
                  <c:v>1.52</c:v>
                </c:pt>
                <c:pt idx="3">
                  <c:v>2.35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22-4298-8D12-503D28F7FE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Months 7–24</c:v>
                </c:pt>
              </c:strCache>
            </c:strRef>
          </c:tx>
          <c:spPr>
            <a:solidFill>
              <a:srgbClr val="FD6B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2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ABR (all bleeds)</c:v>
                </c:pt>
                <c:pt idx="1">
                  <c:v>Treated bleeds</c:v>
                </c:pt>
                <c:pt idx="2">
                  <c:v>ASBR</c:v>
                </c:pt>
                <c:pt idx="3">
                  <c:v>AJBR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1.51</c:v>
                </c:pt>
                <c:pt idx="1">
                  <c:v>0.99</c:v>
                </c:pt>
                <c:pt idx="2">
                  <c:v>0.38</c:v>
                </c:pt>
                <c:pt idx="3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22-4298-8D12-503D28F7F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58502080"/>
        <c:axId val="677620744"/>
      </c:barChart>
      <c:catAx>
        <c:axId val="55850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de-DE"/>
          </a:p>
        </c:txPr>
        <c:crossAx val="677620744"/>
        <c:crosses val="autoZero"/>
        <c:auto val="1"/>
        <c:lblAlgn val="ctr"/>
        <c:lblOffset val="100"/>
        <c:noMultiLvlLbl val="0"/>
      </c:catAx>
      <c:valAx>
        <c:axId val="677620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r>
                  <a:rPr lang="en-GB" b="1" dirty="0">
                    <a:solidFill>
                      <a:schemeClr val="tx2"/>
                    </a:solidFill>
                  </a:rPr>
                  <a:t>ABR</a:t>
                </a:r>
              </a:p>
            </c:rich>
          </c:tx>
          <c:layout>
            <c:manualLayout>
              <c:xMode val="edge"/>
              <c:yMode val="edge"/>
              <c:x val="5.8621559134086295E-4"/>
              <c:y val="0.46762140437882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2"/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de-DE"/>
          </a:p>
        </c:txPr>
        <c:crossAx val="558502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181238731228546"/>
          <c:y val="5.2037705952404902E-2"/>
          <c:w val="0.41818761268771448"/>
          <c:h val="7.07127786224914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Montserrat" panose="00000500000000000000" pitchFamily="2" charset="0"/>
        </a:defRPr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94241693674805"/>
          <c:y val="5.0811285375185616E-2"/>
          <c:w val="0.78798444573144066"/>
          <c:h val="0.808159405273370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Lead-in Period</c:v>
                </c:pt>
              </c:strCache>
            </c:strRef>
          </c:tx>
          <c:spPr>
            <a:solidFill>
              <a:srgbClr val="85B5F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5B5F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E8-41BB-8768-D9210B1DB13B}"/>
              </c:ext>
            </c:extLst>
          </c:dPt>
          <c:dLbls>
            <c:delete val="1"/>
          </c:dLbls>
          <c:errBars>
            <c:errBarType val="both"/>
            <c:errValType val="cust"/>
            <c:noEndCap val="0"/>
            <c:plus>
              <c:numRef>
                <c:f>Sheet1!$B$3:$E$3</c:f>
                <c:numCache>
                  <c:formatCode>General</c:formatCode>
                  <c:ptCount val="4"/>
                  <c:pt idx="0">
                    <c:v>149013</c:v>
                  </c:pt>
                  <c:pt idx="1">
                    <c:v>37093</c:v>
                  </c:pt>
                  <c:pt idx="2">
                    <c:v>29721</c:v>
                  </c:pt>
                  <c:pt idx="3">
                    <c:v>28770</c:v>
                  </c:pt>
                </c:numCache>
              </c:numRef>
            </c:plus>
            <c:minus>
              <c:numRef>
                <c:f>Sheet1!$B$3:$E$3</c:f>
                <c:numCache>
                  <c:formatCode>General</c:formatCode>
                  <c:ptCount val="4"/>
                  <c:pt idx="0">
                    <c:v>149013</c:v>
                  </c:pt>
                  <c:pt idx="1">
                    <c:v>37093</c:v>
                  </c:pt>
                  <c:pt idx="2">
                    <c:v>29721</c:v>
                  </c:pt>
                  <c:pt idx="3">
                    <c:v>28770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#,##0</c:formatCode>
                <c:ptCount val="1"/>
                <c:pt idx="0">
                  <c:v>257339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E8-41BB-8768-D9210B1DB1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Month 0-6</c:v>
                </c:pt>
              </c:strCache>
            </c:strRef>
          </c:tx>
          <c:spPr>
            <a:solidFill>
              <a:srgbClr val="FD6B83"/>
            </a:solidFill>
            <a:ln>
              <a:noFill/>
            </a:ln>
            <a:effectLst/>
          </c:spPr>
          <c:invertIfNegative val="0"/>
          <c:dLbls>
            <c:delete val="1"/>
          </c:dLbls>
          <c:errBars>
            <c:errBarType val="both"/>
            <c:errValType val="cust"/>
            <c:noEndCap val="0"/>
            <c:plus>
              <c:numRef>
                <c:f>Sheet1!$C$3</c:f>
                <c:numCache>
                  <c:formatCode>General</c:formatCode>
                  <c:ptCount val="1"/>
                  <c:pt idx="0">
                    <c:v>37093</c:v>
                  </c:pt>
                </c:numCache>
              </c:numRef>
            </c:plus>
            <c:minus>
              <c:numRef>
                <c:f>Sheet1!$C$3</c:f>
                <c:numCache>
                  <c:formatCode>General</c:formatCode>
                  <c:ptCount val="1"/>
                  <c:pt idx="0">
                    <c:v>37093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#,##0</c:formatCode>
                <c:ptCount val="1"/>
                <c:pt idx="0">
                  <c:v>12913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E8-41BB-8768-D9210B1DB1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Month 7-12</c:v>
                </c:pt>
              </c:strCache>
            </c:strRef>
          </c:tx>
          <c:spPr>
            <a:solidFill>
              <a:srgbClr val="FD6B83"/>
            </a:solidFill>
            <a:ln>
              <a:noFill/>
            </a:ln>
            <a:effectLst/>
          </c:spPr>
          <c:invertIfNegative val="0"/>
          <c:dLbls>
            <c:delete val="1"/>
          </c:dLbls>
          <c:errBars>
            <c:errBarType val="both"/>
            <c:errValType val="cust"/>
            <c:noEndCap val="0"/>
            <c:plus>
              <c:numRef>
                <c:f>Sheet1!$D$3</c:f>
                <c:numCache>
                  <c:formatCode>General</c:formatCode>
                  <c:ptCount val="1"/>
                  <c:pt idx="0">
                    <c:v>29721</c:v>
                  </c:pt>
                </c:numCache>
              </c:numRef>
            </c:plus>
            <c:minus>
              <c:numRef>
                <c:f>Sheet1!$D$3</c:f>
                <c:numCache>
                  <c:formatCode>General</c:formatCode>
                  <c:ptCount val="1"/>
                  <c:pt idx="0">
                    <c:v>29721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#,##0</c:formatCode>
                <c:ptCount val="1"/>
                <c:pt idx="0">
                  <c:v>8399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E8-41BB-8768-D9210B1DB13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Month 13-18</c:v>
                </c:pt>
              </c:strCache>
            </c:strRef>
          </c:tx>
          <c:spPr>
            <a:solidFill>
              <a:srgbClr val="FD6B83"/>
            </a:solidFill>
            <a:ln>
              <a:noFill/>
            </a:ln>
            <a:effectLst/>
          </c:spPr>
          <c:invertIfNegative val="0"/>
          <c:dLbls>
            <c:delete val="1"/>
          </c:dLbls>
          <c:errBars>
            <c:errBarType val="both"/>
            <c:errValType val="cust"/>
            <c:noEndCap val="0"/>
            <c:plus>
              <c:numRef>
                <c:f>Sheet1!$E$3</c:f>
                <c:numCache>
                  <c:formatCode>General</c:formatCode>
                  <c:ptCount val="1"/>
                  <c:pt idx="0">
                    <c:v>28770</c:v>
                  </c:pt>
                </c:numCache>
              </c:numRef>
            </c:plus>
            <c:minus>
              <c:numRef>
                <c:f>Sheet1!$E$3</c:f>
                <c:numCache>
                  <c:formatCode>General</c:formatCode>
                  <c:ptCount val="1"/>
                  <c:pt idx="0">
                    <c:v>28770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#,##0</c:formatCode>
                <c:ptCount val="1"/>
                <c:pt idx="0">
                  <c:v>8487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2E8-41BB-8768-D9210B1DB13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Month 19-24</c:v>
                </c:pt>
              </c:strCache>
            </c:strRef>
          </c:tx>
          <c:spPr>
            <a:solidFill>
              <a:srgbClr val="FD6B8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7.54478282652402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E8-41BB-8768-D9210B1DB1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Sheet1!$F$3</c:f>
                <c:numCache>
                  <c:formatCode>General</c:formatCode>
                  <c:ptCount val="1"/>
                  <c:pt idx="0">
                    <c:v>29140</c:v>
                  </c:pt>
                </c:numCache>
              </c:numRef>
            </c:plus>
            <c:minus>
              <c:numRef>
                <c:f>Sheet1!$F$3</c:f>
                <c:numCache>
                  <c:formatCode>General</c:formatCode>
                  <c:ptCount val="1"/>
                  <c:pt idx="0">
                    <c:v>29140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9751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2E8-41BB-8768-D9210B1DB1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79829768"/>
        <c:axId val="1079835344"/>
      </c:barChart>
      <c:catAx>
        <c:axId val="1079829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rgbClr val="44546A"/>
          </a:solidFill>
          <a:ln w="19050" cap="flat" cmpd="sng" algn="ctr">
            <a:solidFill>
              <a:srgbClr val="44546A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de-DE"/>
          </a:p>
        </c:txPr>
        <c:crossAx val="1079835344"/>
        <c:crosses val="autoZero"/>
        <c:auto val="1"/>
        <c:lblAlgn val="ctr"/>
        <c:lblOffset val="100"/>
        <c:noMultiLvlLbl val="0"/>
      </c:catAx>
      <c:valAx>
        <c:axId val="107983534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800" b="1" i="0" u="none" strike="noStrike" kern="1200" baseline="0">
                    <a:solidFill>
                      <a:schemeClr val="tx2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r>
                  <a:rPr lang="en-GB" b="1" dirty="0">
                    <a:solidFill>
                      <a:schemeClr val="tx2"/>
                    </a:solidFill>
                  </a:rPr>
                  <a:t>FIX consumption for 54 participants (IU/year/participant)</a:t>
                </a:r>
                <a:endParaRPr lang="en-US" b="1" dirty="0">
                  <a:solidFill>
                    <a:schemeClr val="tx2"/>
                  </a:solidFill>
                </a:endParaRPr>
              </a:p>
            </c:rich>
          </c:tx>
          <c:layout>
            <c:manualLayout>
              <c:xMode val="edge"/>
              <c:yMode val="edge"/>
              <c:x val="1.4017243250138934E-2"/>
              <c:y val="6.55672282735955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800" b="1" i="0" u="none" strike="noStrike" kern="1200" baseline="0">
                  <a:solidFill>
                    <a:schemeClr val="tx2"/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19050" cap="sq">
            <a:solidFill>
              <a:srgbClr val="44546A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de-DE"/>
          </a:p>
        </c:txPr>
        <c:crossAx val="107982976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Montserrat" panose="00000500000000000000" pitchFamily="2" charset="0"/>
        </a:defRPr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0.29892</cdr:x>
      <cdr:y>0.03921</cdr:y>
    </cdr:from>
    <cdr:to>
      <cdr:x>0.44015</cdr:x>
      <cdr:y>0.11999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569C816-19E6-49EC-8553-61C7124AA3C8}"/>
            </a:ext>
          </a:extLst>
        </cdr:cNvPr>
        <cdr:cNvSpPr txBox="1"/>
      </cdr:nvSpPr>
      <cdr:spPr>
        <a:xfrm xmlns:a="http://schemas.openxmlformats.org/drawingml/2006/main">
          <a:off x="3261705" y="218014"/>
          <a:ext cx="1541050" cy="449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2000" dirty="0">
              <a:solidFill>
                <a:schemeClr val="tx1"/>
              </a:solidFill>
              <a:latin typeface="Montserrat" panose="00000500000000000000" pitchFamily="2" charset="0"/>
              <a:cs typeface="Calibri" panose="020F0502020204030204" pitchFamily="34" charset="0"/>
            </a:rPr>
            <a:t>257,339</a:t>
          </a:r>
        </a:p>
      </cdr:txBody>
    </cdr:sp>
  </cdr:relSizeAnchor>
  <cdr:relSizeAnchor xmlns:cdr="http://schemas.openxmlformats.org/drawingml/2006/chartDrawing">
    <cdr:from>
      <cdr:x>0.39649</cdr:x>
      <cdr:y>0.68489</cdr:y>
    </cdr:from>
    <cdr:to>
      <cdr:x>0.53772</cdr:x>
      <cdr:y>0.76568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C67E8705-5D59-407D-9B79-82E438438439}"/>
            </a:ext>
          </a:extLst>
        </cdr:cNvPr>
        <cdr:cNvSpPr txBox="1"/>
      </cdr:nvSpPr>
      <cdr:spPr>
        <a:xfrm xmlns:a="http://schemas.openxmlformats.org/drawingml/2006/main">
          <a:off x="4326353" y="3808215"/>
          <a:ext cx="1541050" cy="449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2000" dirty="0">
              <a:solidFill>
                <a:schemeClr val="tx1"/>
              </a:solidFill>
              <a:latin typeface="Montserrat" panose="00000500000000000000" pitchFamily="2" charset="0"/>
              <a:cs typeface="Calibri" panose="020F0502020204030204" pitchFamily="34" charset="0"/>
            </a:rPr>
            <a:t>12,913</a:t>
          </a:r>
          <a:endParaRPr lang="en-GB" sz="2000" dirty="0">
            <a:solidFill>
              <a:schemeClr val="tx1"/>
            </a:solidFill>
            <a:latin typeface="Montserrat" panose="00000500000000000000" pitchFamily="2" charset="0"/>
          </a:endParaRPr>
        </a:p>
      </cdr:txBody>
    </cdr:sp>
  </cdr:relSizeAnchor>
  <cdr:relSizeAnchor xmlns:cdr="http://schemas.openxmlformats.org/drawingml/2006/chartDrawing">
    <cdr:from>
      <cdr:x>0.65079</cdr:x>
      <cdr:y>0.68066</cdr:y>
    </cdr:from>
    <cdr:to>
      <cdr:x>0.76283</cdr:x>
      <cdr:y>0.765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4A893F52-6303-AD52-5CFC-C77CD37B137F}"/>
            </a:ext>
          </a:extLst>
        </cdr:cNvPr>
        <cdr:cNvSpPr txBox="1"/>
      </cdr:nvSpPr>
      <cdr:spPr bwMode="auto">
        <a:xfrm xmlns:a="http://schemas.openxmlformats.org/drawingml/2006/main">
          <a:off x="7101158" y="3784685"/>
          <a:ext cx="1222539" cy="4689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en-GB" sz="2000" dirty="0">
              <a:solidFill>
                <a:schemeClr val="tx1"/>
              </a:solidFill>
              <a:latin typeface="Montserrat" panose="00000500000000000000" pitchFamily="2" charset="0"/>
            </a:rPr>
            <a:t>8,487</a:t>
          </a:r>
          <a:endParaRPr sz="2400" dirty="0">
            <a:solidFill>
              <a:schemeClr val="tx1"/>
            </a:solidFill>
            <a:latin typeface="Montserrat" panose="00000500000000000000" pitchFamily="2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43E6DFB-10BE-DFBE-31CF-59AA7FE67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411E91-EE1D-F3A6-FFC0-82DAD12EEF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B26C4-043B-4604-BF4A-B78DB0DE46A5}" type="datetimeFigureOut">
              <a:rPr lang="en-GB" smtClean="0"/>
              <a:t>08/12/2022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3F541-0D57-77B7-E3C2-8376DF9B1A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820F21-E6F3-0185-37F9-7B210ECCD4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E6907-6224-4B6C-8F0B-2DAA3987B3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146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95065-DB6F-411E-BAE2-29FE2D8DCAF1}" type="datetimeFigureOut">
              <a:rPr lang="en-GB" smtClean="0"/>
              <a:t>08/12/2022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71775" y="857250"/>
            <a:ext cx="36004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4FD4E-0F21-45CB-8A14-46CA650F65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882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043450" rtl="0" eaLnBrk="1" latinLnBrk="0" hangingPunct="1">
      <a:defRPr sz="6625" kern="1200">
        <a:solidFill>
          <a:schemeClr val="tx1"/>
        </a:solidFill>
        <a:latin typeface="+mn-lt"/>
        <a:ea typeface="+mn-ea"/>
        <a:cs typeface="+mn-cs"/>
      </a:defRPr>
    </a:lvl1pPr>
    <a:lvl2pPr marL="2521727" algn="l" defTabSz="5043450" rtl="0" eaLnBrk="1" latinLnBrk="0" hangingPunct="1">
      <a:defRPr sz="6625" kern="1200">
        <a:solidFill>
          <a:schemeClr val="tx1"/>
        </a:solidFill>
        <a:latin typeface="+mn-lt"/>
        <a:ea typeface="+mn-ea"/>
        <a:cs typeface="+mn-cs"/>
      </a:defRPr>
    </a:lvl2pPr>
    <a:lvl3pPr marL="5043450" algn="l" defTabSz="5043450" rtl="0" eaLnBrk="1" latinLnBrk="0" hangingPunct="1">
      <a:defRPr sz="6625" kern="1200">
        <a:solidFill>
          <a:schemeClr val="tx1"/>
        </a:solidFill>
        <a:latin typeface="+mn-lt"/>
        <a:ea typeface="+mn-ea"/>
        <a:cs typeface="+mn-cs"/>
      </a:defRPr>
    </a:lvl3pPr>
    <a:lvl4pPr marL="7565174" algn="l" defTabSz="5043450" rtl="0" eaLnBrk="1" latinLnBrk="0" hangingPunct="1">
      <a:defRPr sz="6625" kern="1200">
        <a:solidFill>
          <a:schemeClr val="tx1"/>
        </a:solidFill>
        <a:latin typeface="+mn-lt"/>
        <a:ea typeface="+mn-ea"/>
        <a:cs typeface="+mn-cs"/>
      </a:defRPr>
    </a:lvl4pPr>
    <a:lvl5pPr marL="10086897" algn="l" defTabSz="5043450" rtl="0" eaLnBrk="1" latinLnBrk="0" hangingPunct="1">
      <a:defRPr sz="6625" kern="1200">
        <a:solidFill>
          <a:schemeClr val="tx1"/>
        </a:solidFill>
        <a:latin typeface="+mn-lt"/>
        <a:ea typeface="+mn-ea"/>
        <a:cs typeface="+mn-cs"/>
      </a:defRPr>
    </a:lvl5pPr>
    <a:lvl6pPr marL="12608624" algn="l" defTabSz="5043450" rtl="0" eaLnBrk="1" latinLnBrk="0" hangingPunct="1">
      <a:defRPr sz="6625" kern="1200">
        <a:solidFill>
          <a:schemeClr val="tx1"/>
        </a:solidFill>
        <a:latin typeface="+mn-lt"/>
        <a:ea typeface="+mn-ea"/>
        <a:cs typeface="+mn-cs"/>
      </a:defRPr>
    </a:lvl6pPr>
    <a:lvl7pPr marL="15130347" algn="l" defTabSz="5043450" rtl="0" eaLnBrk="1" latinLnBrk="0" hangingPunct="1">
      <a:defRPr sz="6625" kern="1200">
        <a:solidFill>
          <a:schemeClr val="tx1"/>
        </a:solidFill>
        <a:latin typeface="+mn-lt"/>
        <a:ea typeface="+mn-ea"/>
        <a:cs typeface="+mn-cs"/>
      </a:defRPr>
    </a:lvl7pPr>
    <a:lvl8pPr marL="17652074" algn="l" defTabSz="5043450" rtl="0" eaLnBrk="1" latinLnBrk="0" hangingPunct="1">
      <a:defRPr sz="6625" kern="1200">
        <a:solidFill>
          <a:schemeClr val="tx1"/>
        </a:solidFill>
        <a:latin typeface="+mn-lt"/>
        <a:ea typeface="+mn-ea"/>
        <a:cs typeface="+mn-cs"/>
      </a:defRPr>
    </a:lvl8pPr>
    <a:lvl9pPr marL="20173801" algn="l" defTabSz="5043450" rtl="0" eaLnBrk="1" latinLnBrk="0" hangingPunct="1">
      <a:defRPr sz="662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71775" y="857250"/>
            <a:ext cx="360045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4FD4E-0F21-45CB-8A14-46CA650F655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3267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1E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863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4997" y="1724964"/>
            <a:ext cx="43469957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4997" y="8624810"/>
            <a:ext cx="43469957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4996" y="30029342"/>
            <a:ext cx="11339989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017ED-989E-4C8F-9A21-4085BFF30004}" type="datetimeFigureOut">
              <a:rPr lang="en-GB" smtClean="0"/>
              <a:t>08/12/2022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4984" y="30029342"/>
            <a:ext cx="1700998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4965" y="30029342"/>
            <a:ext cx="11339989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693EF-B266-4D71-8C06-58EC3ED98D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990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defTabSz="3780038" rtl="0" eaLnBrk="1" latinLnBrk="0" hangingPunct="1">
        <a:lnSpc>
          <a:spcPct val="90000"/>
        </a:lnSpc>
        <a:spcBef>
          <a:spcPct val="0"/>
        </a:spcBef>
        <a:buNone/>
        <a:defRPr sz="181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10" indent="-945010" algn="l" defTabSz="3780038" rtl="0" eaLnBrk="1" latinLnBrk="0" hangingPunct="1">
        <a:lnSpc>
          <a:spcPct val="90000"/>
        </a:lnSpc>
        <a:spcBef>
          <a:spcPts val="4134"/>
        </a:spcBef>
        <a:buFont typeface="Arial" panose="020B0604020202020204" pitchFamily="34" charset="0"/>
        <a:buChar char="•"/>
        <a:defRPr sz="11575" kern="1200">
          <a:solidFill>
            <a:schemeClr val="tx1"/>
          </a:solidFill>
          <a:latin typeface="+mn-lt"/>
          <a:ea typeface="+mn-ea"/>
          <a:cs typeface="+mn-cs"/>
        </a:defRPr>
      </a:lvl1pPr>
      <a:lvl2pPr marL="2835029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2pPr>
      <a:lvl3pPr marL="4725048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8268" kern="1200">
          <a:solidFill>
            <a:schemeClr val="tx1"/>
          </a:solidFill>
          <a:latin typeface="+mn-lt"/>
          <a:ea typeface="+mn-ea"/>
          <a:cs typeface="+mn-cs"/>
        </a:defRPr>
      </a:lvl3pPr>
      <a:lvl4pPr marL="6615067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4pPr>
      <a:lvl5pPr marL="8505086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5pPr>
      <a:lvl6pPr marL="10395105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6pPr>
      <a:lvl7pPr marL="12285124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7pPr>
      <a:lvl8pPr marL="14175143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8pPr>
      <a:lvl9pPr marL="16065162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1pPr>
      <a:lvl2pPr marL="1890019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2pPr>
      <a:lvl3pPr marL="3780038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3pPr>
      <a:lvl4pPr marL="5670057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4pPr>
      <a:lvl5pPr marL="7560076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5pPr>
      <a:lvl6pPr marL="9450095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6pPr>
      <a:lvl7pPr marL="11340114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7pPr>
      <a:lvl8pPr marL="13230134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8pPr>
      <a:lvl9pPr marL="15120153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clinicaltrials.gov/ct2/show/NCT0356989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AB92177-2284-86FA-1380-D8B61CD2C218}"/>
              </a:ext>
            </a:extLst>
          </p:cNvPr>
          <p:cNvSpPr/>
          <p:nvPr/>
        </p:nvSpPr>
        <p:spPr>
          <a:xfrm>
            <a:off x="1619976" y="6516000"/>
            <a:ext cx="11521180" cy="23475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61" dirty="0">
              <a:latin typeface="Montserrat" panose="00000500000000000000" pitchFamily="2" charset="0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1BCB7D3-C17B-60A4-6BF8-E988AE67FEA3}"/>
              </a:ext>
            </a:extLst>
          </p:cNvPr>
          <p:cNvSpPr/>
          <p:nvPr/>
        </p:nvSpPr>
        <p:spPr>
          <a:xfrm>
            <a:off x="37258796" y="6516000"/>
            <a:ext cx="11521180" cy="23475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61" dirty="0">
              <a:latin typeface="Montserrat" panose="00000500000000000000" pitchFamily="2" charset="0"/>
            </a:endParaRPr>
          </a:p>
        </p:txBody>
      </p:sp>
      <p:sp>
        <p:nvSpPr>
          <p:cNvPr id="988" name="Rectangle 987">
            <a:extLst>
              <a:ext uri="{FF2B5EF4-FFF2-40B4-BE49-F238E27FC236}">
                <a16:creationId xmlns:a16="http://schemas.microsoft.com/office/drawing/2014/main" id="{3EAE6347-3BA2-A04A-54D5-97C71C8FB0E4}"/>
              </a:ext>
            </a:extLst>
          </p:cNvPr>
          <p:cNvSpPr/>
          <p:nvPr/>
        </p:nvSpPr>
        <p:spPr>
          <a:xfrm>
            <a:off x="25379189" y="6516000"/>
            <a:ext cx="11521180" cy="23475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61" dirty="0">
              <a:latin typeface="Montserrat" panose="00000500000000000000" pitchFamily="2" charset="0"/>
            </a:endParaRPr>
          </a:p>
        </p:txBody>
      </p:sp>
      <p:sp>
        <p:nvSpPr>
          <p:cNvPr id="989" name="Rectangle 988">
            <a:extLst>
              <a:ext uri="{FF2B5EF4-FFF2-40B4-BE49-F238E27FC236}">
                <a16:creationId xmlns:a16="http://schemas.microsoft.com/office/drawing/2014/main" id="{547D7CEB-DD54-C797-7B48-FEF39A10361B}"/>
              </a:ext>
            </a:extLst>
          </p:cNvPr>
          <p:cNvSpPr/>
          <p:nvPr/>
        </p:nvSpPr>
        <p:spPr>
          <a:xfrm>
            <a:off x="13499583" y="6516000"/>
            <a:ext cx="11521180" cy="23475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61" dirty="0">
              <a:latin typeface="Montserrat" panose="00000500000000000000" pitchFamily="2" charset="0"/>
            </a:endParaRPr>
          </a:p>
        </p:txBody>
      </p:sp>
      <p:graphicFrame>
        <p:nvGraphicFramePr>
          <p:cNvPr id="127" name="Table 126">
            <a:extLst>
              <a:ext uri="{FF2B5EF4-FFF2-40B4-BE49-F238E27FC236}">
                <a16:creationId xmlns:a16="http://schemas.microsoft.com/office/drawing/2014/main" id="{0BEB12E3-D1C5-5B63-6B05-6FC36A513F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964524"/>
              </p:ext>
            </p:extLst>
          </p:nvPr>
        </p:nvGraphicFramePr>
        <p:xfrm>
          <a:off x="1963179" y="11422572"/>
          <a:ext cx="10988966" cy="56262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0988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0549">
                <a:tc>
                  <a:txBody>
                    <a:bodyPr/>
                    <a:lstStyle/>
                    <a:p>
                      <a:pPr marL="0" marR="0" lvl="1" indent="0" algn="l" defTabSz="914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>
                          <a:solidFill>
                            <a:schemeClr val="bg1"/>
                          </a:solidFill>
                          <a:latin typeface="Montserrat" panose="00000500000000000000" pitchFamily="50" charset="0"/>
                          <a:cs typeface="Montserrat Regular"/>
                        </a:rPr>
                        <a:t>Figure 1. Etranacogene dezaparvovec</a:t>
                      </a:r>
                    </a:p>
                  </a:txBody>
                  <a:tcPr marL="191311" marR="337291" marT="60492" marB="60492" anchor="ctr">
                    <a:lnL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26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5691">
                <a:tc>
                  <a:txBody>
                    <a:bodyPr/>
                    <a:lstStyle/>
                    <a:p>
                      <a:pPr marL="54864" marR="0" indent="0" algn="l" defTabSz="914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  <a:latin typeface="Montserrat Regular"/>
                        <a:cs typeface="Montserrat Regular"/>
                      </a:endParaRPr>
                    </a:p>
                  </a:txBody>
                  <a:tcPr marL="191311" marR="337291" marT="60492" marB="70730" anchor="ctr">
                    <a:lnL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8" name="TextBox 147">
            <a:extLst>
              <a:ext uri="{FF2B5EF4-FFF2-40B4-BE49-F238E27FC236}">
                <a16:creationId xmlns:a16="http://schemas.microsoft.com/office/drawing/2014/main" id="{D3985940-179A-825D-E8B9-997BCB76E499}"/>
              </a:ext>
            </a:extLst>
          </p:cNvPr>
          <p:cNvSpPr txBox="1"/>
          <p:nvPr/>
        </p:nvSpPr>
        <p:spPr>
          <a:xfrm>
            <a:off x="1836000" y="7524000"/>
            <a:ext cx="11088000" cy="35394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1950" indent="-361950">
              <a:spcAft>
                <a:spcPts val="600"/>
              </a:spcAft>
              <a:buClr>
                <a:prstClr val="black"/>
              </a:buClr>
              <a:buSzPct val="110000"/>
              <a:buFont typeface="Arial"/>
              <a:buChar char="•"/>
              <a:defRPr/>
            </a:pP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Etranacogene dezaparvovec (formerly AMT-061), an investigational gene therapy for hemophilia B, is an adeno-associated virus serotype 5 (AAV5) vector, containing a codon-optimized, highly active factor IX (FIX) Padua R338L transgene under the control of a liver-specific promoter (</a:t>
            </a:r>
            <a:r>
              <a:rPr lang="en-GB" sz="2000" b="1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Figure 1</a:t>
            </a: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)​</a:t>
            </a:r>
          </a:p>
          <a:p>
            <a:pPr marL="361950" indent="-361950">
              <a:spcAft>
                <a:spcPts val="600"/>
              </a:spcAft>
              <a:buClr>
                <a:prstClr val="black"/>
              </a:buClr>
              <a:buSzPct val="110000"/>
              <a:buFont typeface="Arial"/>
              <a:buChar char="•"/>
              <a:defRPr/>
            </a:pP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The Phase 3 HOPE-B clinical trial (NCT03569891) of etranacogene dezaparvovec met its primary efficacy endpoint, providing hemostatic protection superior to standard of care FIX prophylaxis over 52 weeks of follow-up after stable FIX Padua expression (defined as Months 7–18)</a:t>
            </a:r>
            <a:r>
              <a:rPr lang="en-GB" sz="2000" spc="100" baseline="300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1,2</a:t>
            </a:r>
          </a:p>
          <a:p>
            <a:pPr marL="361950" indent="-361950">
              <a:spcAft>
                <a:spcPts val="600"/>
              </a:spcAft>
              <a:buClr>
                <a:prstClr val="black"/>
              </a:buClr>
              <a:buSzPct val="110000"/>
              <a:buFont typeface="Arial"/>
              <a:buChar char="•"/>
              <a:defRPr/>
            </a:pP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However, the potential for liver-directed AAV to sustain long-term clotting factor expression remains unknown, with most human experience derived from early phase clinical trials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116EB797-B554-ED37-5DC5-668DC7C0052F}"/>
              </a:ext>
            </a:extLst>
          </p:cNvPr>
          <p:cNvSpPr txBox="1"/>
          <p:nvPr/>
        </p:nvSpPr>
        <p:spPr>
          <a:xfrm>
            <a:off x="1836000" y="6768000"/>
            <a:ext cx="11088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b="1" dirty="0">
                <a:latin typeface="Montserrat" panose="00000500000000000000" pitchFamily="2" charset="0"/>
              </a:rPr>
              <a:t>Introduction</a:t>
            </a:r>
            <a:endParaRPr lang="en-GB" sz="3200" b="1" baseline="30000" dirty="0">
              <a:solidFill>
                <a:srgbClr val="E62B2C"/>
              </a:solidFill>
              <a:latin typeface="Montserrat" panose="00000500000000000000" pitchFamily="2" charset="0"/>
            </a:endParaRPr>
          </a:p>
        </p:txBody>
      </p:sp>
      <p:sp>
        <p:nvSpPr>
          <p:cNvPr id="150" name="Rectangle 1">
            <a:extLst>
              <a:ext uri="{FF2B5EF4-FFF2-40B4-BE49-F238E27FC236}">
                <a16:creationId xmlns:a16="http://schemas.microsoft.com/office/drawing/2014/main" id="{7E04232A-BD43-0605-7B93-E09324C9A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976" y="4155110"/>
            <a:ext cx="47160000" cy="155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575181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800" dirty="0">
                <a:latin typeface="Montserrat" panose="00000500000000000000" pitchFamily="2" charset="0"/>
                <a:cs typeface="Arial" panose="020B0604020202020204" pitchFamily="34" charset="0"/>
              </a:rPr>
              <a:t>Steven W. Pipe</a:t>
            </a:r>
            <a:r>
              <a:rPr lang="en-GB" sz="2800" baseline="30000" dirty="0">
                <a:latin typeface="Montserrat" panose="00000500000000000000" pitchFamily="2" charset="0"/>
                <a:cs typeface="Arial" panose="020B0604020202020204" pitchFamily="34" charset="0"/>
              </a:rPr>
              <a:t>1</a:t>
            </a:r>
            <a:r>
              <a:rPr lang="en-GB" sz="2800" dirty="0">
                <a:latin typeface="Montserrat" panose="00000500000000000000" pitchFamily="2" charset="0"/>
                <a:cs typeface="Arial" panose="020B0604020202020204" pitchFamily="34" charset="0"/>
              </a:rPr>
              <a:t>, Frank W.G. Leebeek</a:t>
            </a:r>
            <a:r>
              <a:rPr lang="en-GB" sz="2800" baseline="30000" dirty="0">
                <a:latin typeface="Montserrat" panose="00000500000000000000" pitchFamily="2" charset="0"/>
                <a:cs typeface="Arial" panose="020B0604020202020204" pitchFamily="34" charset="0"/>
              </a:rPr>
              <a:t>2</a:t>
            </a:r>
            <a:r>
              <a:rPr lang="en-GB" sz="2800" dirty="0">
                <a:latin typeface="Montserrat" panose="00000500000000000000" pitchFamily="2" charset="0"/>
                <a:cs typeface="Arial" panose="020B0604020202020204" pitchFamily="34" charset="0"/>
              </a:rPr>
              <a:t>, Michael Recht</a:t>
            </a:r>
            <a:r>
              <a:rPr lang="en-GB" sz="2800" baseline="30000" dirty="0">
                <a:latin typeface="Montserrat" panose="00000500000000000000" pitchFamily="2" charset="0"/>
                <a:cs typeface="Arial" panose="020B0604020202020204" pitchFamily="34" charset="0"/>
              </a:rPr>
              <a:t>3</a:t>
            </a:r>
            <a:r>
              <a:rPr lang="en-GB" sz="2800" dirty="0">
                <a:latin typeface="Montserrat" panose="00000500000000000000" pitchFamily="2" charset="0"/>
                <a:cs typeface="Arial" panose="020B0604020202020204" pitchFamily="34" charset="0"/>
              </a:rPr>
              <a:t>, Nigel S. Key</a:t>
            </a:r>
            <a:r>
              <a:rPr lang="en-GB" sz="2800" baseline="30000" dirty="0">
                <a:latin typeface="Montserrat" panose="00000500000000000000" pitchFamily="2" charset="0"/>
                <a:cs typeface="Arial" panose="020B0604020202020204" pitchFamily="34" charset="0"/>
              </a:rPr>
              <a:t>4</a:t>
            </a:r>
            <a:r>
              <a:rPr lang="en-GB" sz="2800" dirty="0">
                <a:latin typeface="Montserrat" panose="00000500000000000000" pitchFamily="2" charset="0"/>
                <a:cs typeface="Arial" panose="020B0604020202020204" pitchFamily="34" charset="0"/>
              </a:rPr>
              <a:t>, Susan Lattimore</a:t>
            </a:r>
            <a:r>
              <a:rPr lang="en-GB" sz="2800" baseline="30000" dirty="0">
                <a:latin typeface="Montserrat" panose="00000500000000000000" pitchFamily="2" charset="0"/>
                <a:cs typeface="Arial" panose="020B0604020202020204" pitchFamily="34" charset="0"/>
              </a:rPr>
              <a:t>5</a:t>
            </a:r>
            <a:r>
              <a:rPr lang="en-GB" sz="2800" dirty="0">
                <a:latin typeface="Montserrat" panose="00000500000000000000" pitchFamily="2" charset="0"/>
                <a:cs typeface="Arial" panose="020B0604020202020204" pitchFamily="34" charset="0"/>
              </a:rPr>
              <a:t>, Giancarlo Castaman</a:t>
            </a:r>
            <a:r>
              <a:rPr lang="en-GB" sz="2800" baseline="30000" dirty="0">
                <a:latin typeface="Montserrat" panose="00000500000000000000" pitchFamily="2" charset="0"/>
                <a:cs typeface="Arial" panose="020B0604020202020204" pitchFamily="34" charset="0"/>
              </a:rPr>
              <a:t>6</a:t>
            </a:r>
            <a:r>
              <a:rPr lang="en-GB" sz="2800" dirty="0">
                <a:latin typeface="Montserrat" panose="00000500000000000000" pitchFamily="2" charset="0"/>
                <a:cs typeface="Arial" panose="020B0604020202020204" pitchFamily="34" charset="0"/>
              </a:rPr>
              <a:t>, Michiel Coppens</a:t>
            </a:r>
            <a:r>
              <a:rPr lang="en-GB" sz="2800" baseline="30000" dirty="0">
                <a:latin typeface="Montserrat" panose="00000500000000000000" pitchFamily="2" charset="0"/>
                <a:cs typeface="Arial" panose="020B0604020202020204" pitchFamily="34" charset="0"/>
              </a:rPr>
              <a:t>7</a:t>
            </a:r>
            <a:r>
              <a:rPr lang="en-GB" sz="2800" dirty="0">
                <a:latin typeface="Montserrat" panose="00000500000000000000" pitchFamily="2" charset="0"/>
                <a:cs typeface="Arial" panose="020B0604020202020204" pitchFamily="34" charset="0"/>
              </a:rPr>
              <a:t>, David Cooper</a:t>
            </a:r>
            <a:r>
              <a:rPr lang="en-GB" sz="2800" baseline="30000" dirty="0">
                <a:latin typeface="Montserrat" panose="00000500000000000000" pitchFamily="2" charset="0"/>
                <a:cs typeface="Arial" panose="020B0604020202020204" pitchFamily="34" charset="0"/>
              </a:rPr>
              <a:t>8</a:t>
            </a:r>
            <a:r>
              <a:rPr lang="en-GB" sz="2800" dirty="0">
                <a:latin typeface="Montserrat" panose="00000500000000000000" pitchFamily="2" charset="0"/>
                <a:cs typeface="Arial" panose="020B0604020202020204" pitchFamily="34" charset="0"/>
              </a:rPr>
              <a:t>, Robert Gut</a:t>
            </a:r>
            <a:r>
              <a:rPr lang="en-GB" sz="2800" baseline="30000" dirty="0">
                <a:latin typeface="Montserrat" panose="00000500000000000000" pitchFamily="2" charset="0"/>
                <a:cs typeface="Arial" panose="020B0604020202020204" pitchFamily="34" charset="0"/>
              </a:rPr>
              <a:t>8</a:t>
            </a:r>
            <a:r>
              <a:rPr lang="en-GB" sz="2800" dirty="0">
                <a:latin typeface="Montserrat" panose="00000500000000000000" pitchFamily="2" charset="0"/>
                <a:cs typeface="Arial" panose="020B0604020202020204" pitchFamily="34" charset="0"/>
              </a:rPr>
              <a:t>, Sergio Slawka</a:t>
            </a:r>
            <a:r>
              <a:rPr lang="en-GB" sz="2800" baseline="30000" dirty="0">
                <a:latin typeface="Montserrat" panose="00000500000000000000" pitchFamily="2" charset="0"/>
                <a:cs typeface="Arial" panose="020B0604020202020204" pitchFamily="34" charset="0"/>
              </a:rPr>
              <a:t>8</a:t>
            </a:r>
            <a:r>
              <a:rPr lang="en-GB" sz="2800" dirty="0">
                <a:latin typeface="Montserrat" panose="00000500000000000000" pitchFamily="2" charset="0"/>
                <a:cs typeface="Arial" panose="020B0604020202020204" pitchFamily="34" charset="0"/>
              </a:rPr>
              <a:t>, Stephanie Verweij</a:t>
            </a:r>
            <a:r>
              <a:rPr lang="en-GB" sz="2800" baseline="30000" dirty="0">
                <a:latin typeface="Montserrat" panose="00000500000000000000" pitchFamily="2" charset="0"/>
                <a:cs typeface="Arial" panose="020B0604020202020204" pitchFamily="34" charset="0"/>
              </a:rPr>
              <a:t>8</a:t>
            </a:r>
            <a:r>
              <a:rPr lang="en-GB" sz="2800" dirty="0">
                <a:latin typeface="Montserrat" panose="00000500000000000000" pitchFamily="2" charset="0"/>
                <a:cs typeface="Arial" panose="020B0604020202020204" pitchFamily="34" charset="0"/>
              </a:rPr>
              <a:t>, </a:t>
            </a:r>
            <a:br>
              <a:rPr lang="en-GB" sz="2800" dirty="0">
                <a:latin typeface="Montserrat" panose="00000500000000000000" pitchFamily="2" charset="0"/>
                <a:cs typeface="Arial" panose="020B0604020202020204" pitchFamily="34" charset="0"/>
              </a:rPr>
            </a:br>
            <a:r>
              <a:rPr lang="en-GB" sz="2800" dirty="0">
                <a:latin typeface="Montserrat" panose="00000500000000000000" pitchFamily="2" charset="0"/>
                <a:cs typeface="Arial" panose="020B0604020202020204" pitchFamily="34" charset="0"/>
              </a:rPr>
              <a:t>Ricardo Dolmetsch</a:t>
            </a:r>
            <a:r>
              <a:rPr lang="en-GB" sz="2800" baseline="30000" dirty="0">
                <a:latin typeface="Montserrat" panose="00000500000000000000" pitchFamily="2" charset="0"/>
                <a:cs typeface="Arial" panose="020B0604020202020204" pitchFamily="34" charset="0"/>
              </a:rPr>
              <a:t>8</a:t>
            </a:r>
            <a:r>
              <a:rPr lang="en-GB" sz="2800" dirty="0">
                <a:latin typeface="Montserrat" panose="00000500000000000000" pitchFamily="2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Montserrat" panose="00000500000000000000" pitchFamily="2" charset="0"/>
                <a:cs typeface="Arial" panose="020B0604020202020204" pitchFamily="34" charset="0"/>
              </a:rPr>
              <a:t>Yanyan</a:t>
            </a:r>
            <a:r>
              <a:rPr lang="en-GB" sz="2800" dirty="0">
                <a:latin typeface="Montserrat" panose="00000500000000000000" pitchFamily="2" charset="0"/>
                <a:cs typeface="Arial" panose="020B0604020202020204" pitchFamily="34" charset="0"/>
              </a:rPr>
              <a:t> Li</a:t>
            </a:r>
            <a:r>
              <a:rPr lang="en-GB" sz="2800" baseline="30000" dirty="0">
                <a:latin typeface="Montserrat" panose="00000500000000000000" pitchFamily="2" charset="0"/>
                <a:cs typeface="Arial" panose="020B0604020202020204" pitchFamily="34" charset="0"/>
              </a:rPr>
              <a:t>9</a:t>
            </a:r>
            <a:r>
              <a:rPr lang="en-GB" sz="2800" dirty="0">
                <a:latin typeface="Montserrat" panose="00000500000000000000" pitchFamily="2" charset="0"/>
                <a:cs typeface="Arial" panose="020B0604020202020204" pitchFamily="34" charset="0"/>
              </a:rPr>
              <a:t>, Paul E. Monahan</a:t>
            </a:r>
            <a:r>
              <a:rPr lang="en-GB" sz="2800" baseline="30000" dirty="0">
                <a:latin typeface="Montserrat" panose="00000500000000000000" pitchFamily="2" charset="0"/>
                <a:cs typeface="Arial" panose="020B0604020202020204" pitchFamily="34" charset="0"/>
              </a:rPr>
              <a:t>9</a:t>
            </a:r>
            <a:r>
              <a:rPr lang="en-GB" sz="2800" dirty="0">
                <a:latin typeface="Montserrat" panose="00000500000000000000" pitchFamily="2" charset="0"/>
                <a:cs typeface="Arial" panose="020B0604020202020204" pitchFamily="34" charset="0"/>
              </a:rPr>
              <a:t>, Wolfgang Miesbach</a:t>
            </a:r>
            <a:r>
              <a:rPr lang="en-GB" sz="2800" baseline="30000" dirty="0">
                <a:latin typeface="Montserrat" panose="00000500000000000000" pitchFamily="2" charset="0"/>
                <a:cs typeface="Arial" panose="020B0604020202020204" pitchFamily="34" charset="0"/>
              </a:rPr>
              <a:t>10</a:t>
            </a:r>
            <a:r>
              <a:rPr lang="en-GB" sz="2800" dirty="0">
                <a:latin typeface="Montserrat" panose="00000500000000000000" pitchFamily="2" charset="0"/>
                <a:cs typeface="Arial" panose="020B0604020202020204" pitchFamily="34" charset="0"/>
              </a:rPr>
              <a:t> on behalf of the HOPE-B study investigators</a:t>
            </a:r>
          </a:p>
          <a:p>
            <a:pPr algn="ctr" defTabSz="15751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spc="-30" baseline="30000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1</a:t>
            </a:r>
            <a:r>
              <a:rPr lang="en-GB" sz="2000" spc="-30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University of Michigan, Ann Arbor, MI, USA; </a:t>
            </a:r>
            <a:r>
              <a:rPr lang="en-GB" sz="2000" spc="-30" baseline="30000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2</a:t>
            </a:r>
            <a:r>
              <a:rPr lang="en-GB" sz="2000" spc="-30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Erasmus MC, University Medical Center Rotterdam, The Netherlands; </a:t>
            </a:r>
            <a:r>
              <a:rPr lang="en-GB" sz="2000" spc="-30" baseline="30000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3</a:t>
            </a:r>
            <a:r>
              <a:rPr lang="en-GB" sz="2000" spc="-30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Yale University School of Medicine, New Haven, CT, USA; </a:t>
            </a:r>
            <a:r>
              <a:rPr lang="en-GB" sz="2000" spc="-30" baseline="30000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4</a:t>
            </a:r>
            <a:r>
              <a:rPr lang="en-GB" sz="2000" spc="-30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University of North Carolina, Chapel Hill, NC, USA; </a:t>
            </a:r>
            <a:r>
              <a:rPr lang="en-GB" sz="2000" spc="-30" baseline="30000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5</a:t>
            </a:r>
            <a:r>
              <a:rPr lang="en-GB" sz="2000" spc="-30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Oregon Health &amp; Science University, Portland, OR, USA; </a:t>
            </a:r>
            <a:r>
              <a:rPr lang="en-GB" sz="2000" spc="-30" baseline="30000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6</a:t>
            </a:r>
            <a:r>
              <a:rPr lang="en-GB" sz="2000" spc="-30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Center for Bleeding Disorders and Coagulation, Careggi University Hospital, Florence, Italy; </a:t>
            </a:r>
            <a:r>
              <a:rPr lang="en-GB" sz="2000" spc="-30" baseline="30000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7</a:t>
            </a:r>
            <a:r>
              <a:rPr lang="en-GB" sz="2000" spc="-30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Amsterdam UMC location, University of Amsterdam, Vascular Medicine, Amsterdam, The Netherlands and Amsterdam Cardiovascular Sciences, Pulmonary Hypertension &amp; Thrombosis, Amsterdam, The Netherlands; </a:t>
            </a:r>
            <a:r>
              <a:rPr lang="en-GB" sz="2000" spc="-30" baseline="30000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8</a:t>
            </a:r>
            <a:r>
              <a:rPr lang="en-GB" sz="2000" spc="-30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uniQure BV, Amsterdam, The Netherlands/uniQure Inc. Lexington, MA, USA; </a:t>
            </a:r>
            <a:r>
              <a:rPr lang="en-GB" sz="2000" spc="-30" baseline="30000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9</a:t>
            </a:r>
            <a:r>
              <a:rPr lang="en-GB" sz="2000" spc="-30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CSL Behring, King of Prussia, PA, USA; </a:t>
            </a:r>
            <a:r>
              <a:rPr lang="en-GB" sz="2000" spc="-30" baseline="30000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10</a:t>
            </a:r>
            <a:r>
              <a:rPr lang="en-GB" sz="2000" spc="-30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University Hospital Frankfurt, Frankfurt, Germany 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DAC76DED-0E91-90F3-5C28-152DDFA8EAE7}"/>
              </a:ext>
            </a:extLst>
          </p:cNvPr>
          <p:cNvSpPr txBox="1"/>
          <p:nvPr/>
        </p:nvSpPr>
        <p:spPr>
          <a:xfrm>
            <a:off x="1619976" y="612000"/>
            <a:ext cx="47160000" cy="30469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6600" b="1" dirty="0">
                <a:latin typeface="Montserrat" panose="00000500000000000000" pitchFamily="2" charset="0"/>
              </a:rPr>
              <a:t>Adults With Severe or Moderately Severe Hemophilia B Receiving Etranacogene Dezaparvovec </a:t>
            </a:r>
            <a:br>
              <a:rPr lang="en-GB" sz="6600" b="1" dirty="0">
                <a:latin typeface="Montserrat" panose="00000500000000000000" pitchFamily="2" charset="0"/>
              </a:rPr>
            </a:br>
            <a:r>
              <a:rPr lang="en-GB" sz="6600" b="1" dirty="0">
                <a:latin typeface="Montserrat" panose="00000500000000000000" pitchFamily="2" charset="0"/>
              </a:rPr>
              <a:t>in the HOPE-B Phase 3 Clinical Trial Continue to Experience a Stable Increase in Mean Factor IX Activity Levels and Durable Hemostatic Protection After 24 Months’ Follow-up</a:t>
            </a: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852826C1-AB91-D8A2-DD4D-A4D9BA7B1C38}"/>
              </a:ext>
            </a:extLst>
          </p:cNvPr>
          <p:cNvCxnSpPr>
            <a:cxnSpLocks/>
          </p:cNvCxnSpPr>
          <p:nvPr/>
        </p:nvCxnSpPr>
        <p:spPr>
          <a:xfrm>
            <a:off x="1619976" y="3924000"/>
            <a:ext cx="47160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CC20A3BC-3B88-94B5-DC89-B96A13F508DB}"/>
              </a:ext>
            </a:extLst>
          </p:cNvPr>
          <p:cNvCxnSpPr>
            <a:cxnSpLocks/>
          </p:cNvCxnSpPr>
          <p:nvPr/>
        </p:nvCxnSpPr>
        <p:spPr>
          <a:xfrm>
            <a:off x="1619976" y="5904000"/>
            <a:ext cx="47160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EDD10E97-293C-EC04-9ED4-CC34F240DD22}"/>
              </a:ext>
            </a:extLst>
          </p:cNvPr>
          <p:cNvCxnSpPr>
            <a:cxnSpLocks/>
          </p:cNvCxnSpPr>
          <p:nvPr/>
        </p:nvCxnSpPr>
        <p:spPr>
          <a:xfrm>
            <a:off x="9017934" y="15728166"/>
            <a:ext cx="7" cy="387708"/>
          </a:xfrm>
          <a:prstGeom prst="straightConnector1">
            <a:avLst/>
          </a:prstGeom>
          <a:solidFill>
            <a:srgbClr val="231F20"/>
          </a:solidFill>
          <a:ln w="76200">
            <a:solidFill>
              <a:sysClr val="windowText" lastClr="000000"/>
            </a:solidFill>
            <a:round/>
            <a:headEnd type="none" w="sm" len="sm"/>
            <a:tailEnd type="triangle" w="sm" len="sm"/>
          </a:ln>
        </p:spPr>
      </p:cxnSp>
      <p:sp>
        <p:nvSpPr>
          <p:cNvPr id="131" name="Freeform 37">
            <a:extLst>
              <a:ext uri="{FF2B5EF4-FFF2-40B4-BE49-F238E27FC236}">
                <a16:creationId xmlns:a16="http://schemas.microsoft.com/office/drawing/2014/main" id="{3E1B61F5-8009-0D10-F162-E6FA2B649BFB}"/>
              </a:ext>
            </a:extLst>
          </p:cNvPr>
          <p:cNvSpPr/>
          <p:nvPr/>
        </p:nvSpPr>
        <p:spPr>
          <a:xfrm>
            <a:off x="5124147" y="14888189"/>
            <a:ext cx="691821" cy="684959"/>
          </a:xfrm>
          <a:custGeom>
            <a:avLst/>
            <a:gdLst>
              <a:gd name="connsiteX0" fmla="*/ 0 w 723626"/>
              <a:gd name="connsiteY0" fmla="*/ 0 h 743361"/>
              <a:gd name="connsiteX1" fmla="*/ 0 w 723626"/>
              <a:gd name="connsiteY1" fmla="*/ 743361 h 743361"/>
              <a:gd name="connsiteX2" fmla="*/ 723626 w 723626"/>
              <a:gd name="connsiteY2" fmla="*/ 743361 h 743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626" h="743361">
                <a:moveTo>
                  <a:pt x="0" y="0"/>
                </a:moveTo>
                <a:lnTo>
                  <a:pt x="0" y="743361"/>
                </a:lnTo>
                <a:lnTo>
                  <a:pt x="723626" y="743361"/>
                </a:lnTo>
              </a:path>
            </a:pathLst>
          </a:custGeom>
          <a:noFill/>
          <a:ln w="76200">
            <a:solidFill>
              <a:schemeClr val="tx2"/>
            </a:solidFill>
            <a:round/>
            <a:headEnd type="none" w="sm" len="sm"/>
            <a:tailEnd type="triangle" w="sm" len="sm"/>
          </a:ln>
        </p:spPr>
        <p:txBody>
          <a:bodyPr rtlCol="0" anchor="ctr"/>
          <a:lstStyle/>
          <a:p>
            <a:pPr algn="ctr">
              <a:defRPr/>
            </a:pPr>
            <a:endParaRPr lang="en-US" sz="2400" kern="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358D3972-C749-88D3-9267-F0BE432FBB8F}"/>
              </a:ext>
            </a:extLst>
          </p:cNvPr>
          <p:cNvGrpSpPr/>
          <p:nvPr/>
        </p:nvGrpSpPr>
        <p:grpSpPr>
          <a:xfrm>
            <a:off x="2257251" y="13641253"/>
            <a:ext cx="10466647" cy="1063200"/>
            <a:chOff x="-10898216" y="13962701"/>
            <a:chExt cx="9351648" cy="1420014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56CAE643-1552-9EBE-A102-3161F6FC052E}"/>
                </a:ext>
              </a:extLst>
            </p:cNvPr>
            <p:cNvCxnSpPr/>
            <p:nvPr/>
          </p:nvCxnSpPr>
          <p:spPr>
            <a:xfrm>
              <a:off x="-5288310" y="13962701"/>
              <a:ext cx="3741742" cy="142001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31D3ABA5-E988-E726-0074-14FB6DB02E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0898216" y="13962701"/>
              <a:ext cx="3741742" cy="142001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</p:grpSp>
      <p:sp>
        <p:nvSpPr>
          <p:cNvPr id="133" name="Rectangle 1166">
            <a:extLst>
              <a:ext uri="{FF2B5EF4-FFF2-40B4-BE49-F238E27FC236}">
                <a16:creationId xmlns:a16="http://schemas.microsoft.com/office/drawing/2014/main" id="{78FFEF5F-13F6-8375-0A97-A3893D663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3467" y="13246406"/>
            <a:ext cx="8832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400" b="1" kern="0" dirty="0">
                <a:solidFill>
                  <a:srgbClr val="0E56A5"/>
                </a:solidFill>
                <a:latin typeface="Montserrat" panose="00000500000000000000" pitchFamily="2" charset="0"/>
              </a:rPr>
              <a:t>AAV5</a:t>
            </a:r>
            <a:endParaRPr lang="en-US" altLang="en-US" sz="2400" kern="0" dirty="0">
              <a:solidFill>
                <a:srgbClr val="0E56A5"/>
              </a:solidFill>
              <a:latin typeface="Montserrat" panose="00000500000000000000" pitchFamily="2" charset="0"/>
            </a:endParaRPr>
          </a:p>
        </p:txBody>
      </p:sp>
      <p:sp>
        <p:nvSpPr>
          <p:cNvPr id="134" name="Rectangle 1169">
            <a:extLst>
              <a:ext uri="{FF2B5EF4-FFF2-40B4-BE49-F238E27FC236}">
                <a16:creationId xmlns:a16="http://schemas.microsoft.com/office/drawing/2014/main" id="{77DA8D2C-9AA4-093A-C254-8DE55F45D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6914" y="12145999"/>
            <a:ext cx="13625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400" b="1" kern="0" dirty="0">
                <a:solidFill>
                  <a:srgbClr val="03B3BE"/>
                </a:solidFill>
                <a:latin typeface="Montserrat" panose="00000500000000000000" pitchFamily="2" charset="0"/>
              </a:rPr>
              <a:t>AMT-061</a:t>
            </a:r>
            <a:endParaRPr lang="en-US" altLang="en-US" sz="2400" kern="0" dirty="0">
              <a:solidFill>
                <a:srgbClr val="03B3BE"/>
              </a:solidFill>
              <a:latin typeface="Montserrat" panose="00000500000000000000" pitchFamily="2" charset="0"/>
            </a:endParaRPr>
          </a:p>
        </p:txBody>
      </p:sp>
      <p:sp>
        <p:nvSpPr>
          <p:cNvPr id="135" name="Freeform 1172">
            <a:extLst>
              <a:ext uri="{FF2B5EF4-FFF2-40B4-BE49-F238E27FC236}">
                <a16:creationId xmlns:a16="http://schemas.microsoft.com/office/drawing/2014/main" id="{AE944CEB-F6FA-3E6B-C587-7CD562229684}"/>
              </a:ext>
            </a:extLst>
          </p:cNvPr>
          <p:cNvSpPr>
            <a:spLocks/>
          </p:cNvSpPr>
          <p:nvPr/>
        </p:nvSpPr>
        <p:spPr bwMode="auto">
          <a:xfrm>
            <a:off x="2257244" y="14713532"/>
            <a:ext cx="42982" cy="27211"/>
          </a:xfrm>
          <a:custGeom>
            <a:avLst/>
            <a:gdLst>
              <a:gd name="T0" fmla="*/ 1 w 15"/>
              <a:gd name="T1" fmla="*/ 10 h 10"/>
              <a:gd name="T2" fmla="*/ 15 w 15"/>
              <a:gd name="T3" fmla="*/ 5 h 10"/>
              <a:gd name="T4" fmla="*/ 14 w 15"/>
              <a:gd name="T5" fmla="*/ 0 h 10"/>
              <a:gd name="T6" fmla="*/ 0 w 15"/>
              <a:gd name="T7" fmla="*/ 5 h 10"/>
              <a:gd name="T8" fmla="*/ 1 w 15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0">
                <a:moveTo>
                  <a:pt x="1" y="10"/>
                </a:moveTo>
                <a:lnTo>
                  <a:pt x="15" y="5"/>
                </a:lnTo>
                <a:lnTo>
                  <a:pt x="14" y="0"/>
                </a:lnTo>
                <a:lnTo>
                  <a:pt x="0" y="5"/>
                </a:lnTo>
                <a:lnTo>
                  <a:pt x="1" y="1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0001" tIns="119999" rIns="240001" bIns="119999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sz="2400" kern="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136" name="Freeform 1173">
            <a:extLst>
              <a:ext uri="{FF2B5EF4-FFF2-40B4-BE49-F238E27FC236}">
                <a16:creationId xmlns:a16="http://schemas.microsoft.com/office/drawing/2014/main" id="{BC010FD6-AF7D-CFED-2127-62CFA2C92AE7}"/>
              </a:ext>
            </a:extLst>
          </p:cNvPr>
          <p:cNvSpPr>
            <a:spLocks/>
          </p:cNvSpPr>
          <p:nvPr/>
        </p:nvSpPr>
        <p:spPr bwMode="auto">
          <a:xfrm>
            <a:off x="2257244" y="14713532"/>
            <a:ext cx="42982" cy="27211"/>
          </a:xfrm>
          <a:custGeom>
            <a:avLst/>
            <a:gdLst>
              <a:gd name="T0" fmla="*/ 1 w 15"/>
              <a:gd name="T1" fmla="*/ 10 h 10"/>
              <a:gd name="T2" fmla="*/ 15 w 15"/>
              <a:gd name="T3" fmla="*/ 5 h 10"/>
              <a:gd name="T4" fmla="*/ 14 w 15"/>
              <a:gd name="T5" fmla="*/ 0 h 10"/>
              <a:gd name="T6" fmla="*/ 0 w 15"/>
              <a:gd name="T7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10">
                <a:moveTo>
                  <a:pt x="1" y="10"/>
                </a:moveTo>
                <a:lnTo>
                  <a:pt x="15" y="5"/>
                </a:lnTo>
                <a:lnTo>
                  <a:pt x="14" y="0"/>
                </a:lnTo>
                <a:lnTo>
                  <a:pt x="0" y="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0001" tIns="119999" rIns="240001" bIns="119999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sz="2400" kern="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137" name="Rectangle 1182">
            <a:extLst>
              <a:ext uri="{FF2B5EF4-FFF2-40B4-BE49-F238E27FC236}">
                <a16:creationId xmlns:a16="http://schemas.microsoft.com/office/drawing/2014/main" id="{B3F39DDF-F200-5FE6-CE7C-DC91430F3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6699" y="15027658"/>
            <a:ext cx="644246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Montserrat" panose="00000500000000000000" pitchFamily="2" charset="0"/>
              </a:rPr>
              <a:t>Human wild-type FIX (codon optimized)</a:t>
            </a:r>
            <a:br>
              <a:rPr lang="en-US" altLang="en-US" sz="2400" b="1" kern="0" dirty="0">
                <a:solidFill>
                  <a:schemeClr val="tx2"/>
                </a:solidFill>
                <a:latin typeface="Montserrat" panose="00000500000000000000" pitchFamily="2" charset="0"/>
              </a:rPr>
            </a:br>
            <a:r>
              <a:rPr lang="en-US" altLang="en-US" sz="2400" b="1" kern="0" dirty="0">
                <a:solidFill>
                  <a:srgbClr val="03B3BE"/>
                </a:solidFill>
                <a:latin typeface="Montserrat" panose="00000500000000000000" pitchFamily="2" charset="0"/>
              </a:rPr>
              <a:t>with 2 nucleotide adaptation</a:t>
            </a:r>
          </a:p>
        </p:txBody>
      </p:sp>
      <p:sp>
        <p:nvSpPr>
          <p:cNvPr id="138" name="Rectangle 1184">
            <a:extLst>
              <a:ext uri="{FF2B5EF4-FFF2-40B4-BE49-F238E27FC236}">
                <a16:creationId xmlns:a16="http://schemas.microsoft.com/office/drawing/2014/main" id="{73F96C51-0FBF-7796-F2B6-CD448E255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559" y="14931050"/>
            <a:ext cx="265503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Montserrat" panose="00000500000000000000" pitchFamily="2" charset="0"/>
              </a:rPr>
              <a:t>LP-1</a:t>
            </a:r>
            <a:br>
              <a:rPr lang="en-US" altLang="en-US" sz="2400" b="1" kern="0" dirty="0">
                <a:solidFill>
                  <a:schemeClr val="tx2"/>
                </a:solidFill>
                <a:latin typeface="Montserrat" panose="00000500000000000000" pitchFamily="2" charset="0"/>
              </a:rPr>
            </a:br>
            <a:r>
              <a:rPr lang="en-US" altLang="en-US" sz="2400" b="1" kern="0" dirty="0">
                <a:solidFill>
                  <a:schemeClr val="tx2"/>
                </a:solidFill>
                <a:latin typeface="Montserrat" panose="00000500000000000000" pitchFamily="2" charset="0"/>
              </a:rPr>
              <a:t>(Liver-specific promoter)</a:t>
            </a:r>
          </a:p>
        </p:txBody>
      </p:sp>
      <p:sp>
        <p:nvSpPr>
          <p:cNvPr id="139" name="Rectangle 1187">
            <a:extLst>
              <a:ext uri="{FF2B5EF4-FFF2-40B4-BE49-F238E27FC236}">
                <a16:creationId xmlns:a16="http://schemas.microsoft.com/office/drawing/2014/main" id="{E2E62E7D-5DA2-29A0-DDEE-934DDA506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9053" y="16157498"/>
            <a:ext cx="22522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Montserrat" panose="00000500000000000000" pitchFamily="2" charset="0"/>
              </a:rPr>
              <a:t>Padua variant</a:t>
            </a:r>
            <a:endParaRPr lang="en-US" altLang="en-US" sz="2400" kern="0" dirty="0">
              <a:solidFill>
                <a:schemeClr val="tx2"/>
              </a:solidFill>
              <a:latin typeface="Montserrat" panose="00000500000000000000" pitchFamily="2" charset="0"/>
            </a:endParaRPr>
          </a:p>
        </p:txBody>
      </p:sp>
      <p:sp>
        <p:nvSpPr>
          <p:cNvPr id="140" name="Rectangle 1188">
            <a:extLst>
              <a:ext uri="{FF2B5EF4-FFF2-40B4-BE49-F238E27FC236}">
                <a16:creationId xmlns:a16="http://schemas.microsoft.com/office/drawing/2014/main" id="{09192CC9-981E-8F76-6690-5553833E2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248" y="14731683"/>
            <a:ext cx="2869194" cy="172371"/>
          </a:xfrm>
          <a:prstGeom prst="rect">
            <a:avLst/>
          </a:prstGeom>
          <a:solidFill>
            <a:srgbClr val="0E56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40001" tIns="119999" rIns="240001" bIns="119999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sz="2400" kern="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141" name="Rectangle 1189">
            <a:extLst>
              <a:ext uri="{FF2B5EF4-FFF2-40B4-BE49-F238E27FC236}">
                <a16:creationId xmlns:a16="http://schemas.microsoft.com/office/drawing/2014/main" id="{AA4D6CA3-304F-2E36-CFDF-5A62B301E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6437" y="14731683"/>
            <a:ext cx="7597452" cy="172371"/>
          </a:xfrm>
          <a:prstGeom prst="rect">
            <a:avLst/>
          </a:prstGeom>
          <a:solidFill>
            <a:srgbClr val="03B3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40001" tIns="119999" rIns="240001" bIns="119999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sz="2400" kern="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pic>
        <p:nvPicPr>
          <p:cNvPr id="516" name="Graphic 515">
            <a:extLst>
              <a:ext uri="{FF2B5EF4-FFF2-40B4-BE49-F238E27FC236}">
                <a16:creationId xmlns:a16="http://schemas.microsoft.com/office/drawing/2014/main" id="{133EE9FC-6C88-E7FE-B502-1611E5269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61352" y="12603206"/>
            <a:ext cx="2010638" cy="1885999"/>
          </a:xfrm>
          <a:prstGeom prst="rect">
            <a:avLst/>
          </a:prstGeom>
        </p:spPr>
      </p:pic>
      <p:sp>
        <p:nvSpPr>
          <p:cNvPr id="967" name="Freeform: Shape 966">
            <a:extLst>
              <a:ext uri="{FF2B5EF4-FFF2-40B4-BE49-F238E27FC236}">
                <a16:creationId xmlns:a16="http://schemas.microsoft.com/office/drawing/2014/main" id="{7CEE3446-A206-C7C5-EB73-F898A52C8225}"/>
              </a:ext>
            </a:extLst>
          </p:cNvPr>
          <p:cNvSpPr/>
          <p:nvPr/>
        </p:nvSpPr>
        <p:spPr>
          <a:xfrm>
            <a:off x="45918124" y="30595928"/>
            <a:ext cx="2861852" cy="1803359"/>
          </a:xfrm>
          <a:custGeom>
            <a:avLst/>
            <a:gdLst>
              <a:gd name="connsiteX0" fmla="*/ 14764 w 3944562"/>
              <a:gd name="connsiteY0" fmla="*/ 162782 h 2486025"/>
              <a:gd name="connsiteX1" fmla="*/ 3941731 w 3944562"/>
              <a:gd name="connsiteY1" fmla="*/ 0 h 2486025"/>
              <a:gd name="connsiteX2" fmla="*/ 3941731 w 3944562"/>
              <a:gd name="connsiteY2" fmla="*/ 2486025 h 2486025"/>
              <a:gd name="connsiteX3" fmla="*/ 0 w 3944562"/>
              <a:gd name="connsiteY3" fmla="*/ 2486025 h 2486025"/>
              <a:gd name="connsiteX4" fmla="*/ 14764 w 3944562"/>
              <a:gd name="connsiteY4" fmla="*/ 162782 h 2486025"/>
              <a:gd name="connsiteX5" fmla="*/ 14764 w 3944562"/>
              <a:gd name="connsiteY5" fmla="*/ 162782 h 248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4562" h="2486025">
                <a:moveTo>
                  <a:pt x="14764" y="162782"/>
                </a:moveTo>
                <a:lnTo>
                  <a:pt x="3941731" y="0"/>
                </a:lnTo>
                <a:cubicBezTo>
                  <a:pt x="3951541" y="823722"/>
                  <a:pt x="3931920" y="1662303"/>
                  <a:pt x="3941731" y="2486025"/>
                </a:cubicBezTo>
                <a:lnTo>
                  <a:pt x="0" y="2486025"/>
                </a:lnTo>
                <a:cubicBezTo>
                  <a:pt x="4953" y="1815179"/>
                  <a:pt x="9811" y="833628"/>
                  <a:pt x="14764" y="162782"/>
                </a:cubicBezTo>
                <a:lnTo>
                  <a:pt x="14764" y="162782"/>
                </a:lnTo>
                <a:close/>
              </a:path>
            </a:pathLst>
          </a:custGeom>
          <a:solidFill>
            <a:srgbClr val="EB322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045" dirty="0">
              <a:latin typeface="Montserrat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39A31E-341D-D071-DAD3-DA8CCC4CABD9}"/>
              </a:ext>
            </a:extLst>
          </p:cNvPr>
          <p:cNvSpPr txBox="1"/>
          <p:nvPr/>
        </p:nvSpPr>
        <p:spPr>
          <a:xfrm>
            <a:off x="1836000" y="17911593"/>
            <a:ext cx="11088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1950" indent="-361950">
              <a:buClr>
                <a:prstClr val="black"/>
              </a:buClr>
              <a:buSzPct val="110000"/>
              <a:buFont typeface="Arial"/>
              <a:buChar char="•"/>
              <a:defRPr/>
            </a:pP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To present updated efficacy and safety data from the pivotal Phase 3 </a:t>
            </a:r>
            <a:b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</a:b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HOPE-B clinical trial over 24 months’ follow-up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514E98-80D4-0D30-C63B-E4BF2EB31A47}"/>
              </a:ext>
            </a:extLst>
          </p:cNvPr>
          <p:cNvSpPr txBox="1"/>
          <p:nvPr/>
        </p:nvSpPr>
        <p:spPr>
          <a:xfrm>
            <a:off x="1836000" y="17348300"/>
            <a:ext cx="11088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b="1" spc="-100" dirty="0">
                <a:latin typeface="Montserrat" panose="00000500000000000000" pitchFamily="2" charset="0"/>
              </a:rPr>
              <a:t>Aim </a:t>
            </a:r>
            <a:endParaRPr lang="en-GB" sz="3200" b="1" spc="-100" baseline="30000" dirty="0">
              <a:solidFill>
                <a:srgbClr val="E62B2C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925A24-FFF0-5858-F61F-ADE89E9AC48A}"/>
              </a:ext>
            </a:extLst>
          </p:cNvPr>
          <p:cNvSpPr txBox="1"/>
          <p:nvPr/>
        </p:nvSpPr>
        <p:spPr>
          <a:xfrm>
            <a:off x="1836000" y="19434084"/>
            <a:ext cx="11088000" cy="36163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1950" indent="-361950">
              <a:spcAft>
                <a:spcPts val="600"/>
              </a:spcAft>
              <a:buClr>
                <a:prstClr val="black"/>
              </a:buClr>
              <a:buSzPct val="110000"/>
              <a:buFont typeface="Arial"/>
              <a:buChar char="•"/>
              <a:defRPr/>
            </a:pP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Open-label, single-dose, single-arm, international trial (NCT03569891)</a:t>
            </a:r>
            <a:r>
              <a:rPr lang="en-GB" sz="2000" spc="100" baseline="300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2</a:t>
            </a: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 </a:t>
            </a:r>
            <a:b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</a:b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in adult males with severe or moderately severe hemophilia B (FIX activity ≤2% of normal) on routine FIX prophylaxis (for ≥2 months), with/without pre-existing AAV5 NAbs (</a:t>
            </a:r>
            <a:r>
              <a:rPr lang="en-GB" sz="2000" b="1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Figure 2</a:t>
            </a: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)</a:t>
            </a:r>
          </a:p>
          <a:p>
            <a:pPr marL="361950" indent="-361950">
              <a:spcAft>
                <a:spcPts val="600"/>
              </a:spcAft>
              <a:buClr>
                <a:prstClr val="black"/>
              </a:buClr>
              <a:buSzPct val="110000"/>
              <a:buFont typeface="Arial"/>
              <a:buChar char="•"/>
              <a:defRPr/>
            </a:pP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Participants were infused with a single dose of etranacogene dezaparvovec (2x10</a:t>
            </a:r>
            <a:r>
              <a:rPr lang="en-GB" sz="2000" spc="100" baseline="300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13</a:t>
            </a: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 gc/kg), following a ≥6-month lead-in period receiving FIX prophylaxis</a:t>
            </a:r>
          </a:p>
          <a:p>
            <a:pPr marL="361950" indent="-361950">
              <a:spcAft>
                <a:spcPts val="600"/>
              </a:spcAft>
              <a:buClr>
                <a:prstClr val="black"/>
              </a:buClr>
              <a:buSzPct val="110000"/>
              <a:buFont typeface="Arial"/>
              <a:buChar char="•"/>
              <a:defRPr/>
            </a:pP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FIX activity, annualized bleed rate (ABR), and FIX infusions were assessed frequently during the ≥6 months lead-in period (when FIX prophylaxis was received) and first 12 months after receiving etranacogene dezaparvovec, then every 6 months during the long-term follow-up (Years 2–5)</a:t>
            </a:r>
          </a:p>
          <a:p>
            <a:pPr marL="361950" indent="-361950">
              <a:spcAft>
                <a:spcPts val="600"/>
              </a:spcAft>
              <a:buClr>
                <a:prstClr val="black"/>
              </a:buClr>
              <a:buSzPct val="110000"/>
              <a:buFont typeface="Arial"/>
              <a:buChar char="•"/>
              <a:defRPr/>
            </a:pP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Adverse events (AEs) were continuously assessed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BB7CBA-EBAB-ED19-A8EE-501F1D758D53}"/>
              </a:ext>
            </a:extLst>
          </p:cNvPr>
          <p:cNvSpPr txBox="1"/>
          <p:nvPr/>
        </p:nvSpPr>
        <p:spPr>
          <a:xfrm>
            <a:off x="1836000" y="18755392"/>
            <a:ext cx="11088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b="1" spc="-100" dirty="0">
                <a:latin typeface="Montserrat" panose="00000500000000000000" pitchFamily="2" charset="0"/>
              </a:rPr>
              <a:t>Methods</a:t>
            </a:r>
            <a:endParaRPr lang="en-GB" sz="3200" b="1" spc="-100" baseline="30000" dirty="0">
              <a:solidFill>
                <a:srgbClr val="E62B2C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5F33968-E7C7-41A3-7C5E-4C551E8921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683589"/>
              </p:ext>
            </p:extLst>
          </p:nvPr>
        </p:nvGraphicFramePr>
        <p:xfrm>
          <a:off x="1963179" y="23329016"/>
          <a:ext cx="10988966" cy="64224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0988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0400">
                <a:tc>
                  <a:txBody>
                    <a:bodyPr/>
                    <a:lstStyle/>
                    <a:p>
                      <a:pPr marL="0" marR="0" lvl="1" indent="0" algn="l" defTabSz="914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>
                          <a:solidFill>
                            <a:schemeClr val="bg1"/>
                          </a:solidFill>
                          <a:latin typeface="Montserrat" panose="00000500000000000000" pitchFamily="50" charset="0"/>
                          <a:cs typeface="Montserrat Regular"/>
                        </a:rPr>
                        <a:t>Figure 2. HOPE-B study design</a:t>
                      </a:r>
                    </a:p>
                  </a:txBody>
                  <a:tcPr marL="191311" marR="337291" marT="60492" marB="60492" anchor="ctr">
                    <a:lnL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26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2000">
                <a:tc>
                  <a:txBody>
                    <a:bodyPr/>
                    <a:lstStyle/>
                    <a:p>
                      <a:pPr marL="54864" marR="0" indent="0" algn="l" defTabSz="914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  <a:latin typeface="Montserrat Regular"/>
                        <a:cs typeface="Montserrat Regular"/>
                      </a:endParaRPr>
                    </a:p>
                  </a:txBody>
                  <a:tcPr marL="191311" marR="337291" marT="60492" marB="70730" anchor="ctr">
                    <a:lnL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3" name="TextBox 532">
            <a:extLst>
              <a:ext uri="{FF2B5EF4-FFF2-40B4-BE49-F238E27FC236}">
                <a16:creationId xmlns:a16="http://schemas.microsoft.com/office/drawing/2014/main" id="{A99AD934-1046-C3E8-48F0-790DE031763D}"/>
              </a:ext>
            </a:extLst>
          </p:cNvPr>
          <p:cNvSpPr txBox="1"/>
          <p:nvPr/>
        </p:nvSpPr>
        <p:spPr>
          <a:xfrm>
            <a:off x="2135559" y="28912100"/>
            <a:ext cx="1069144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prstClr val="black"/>
              </a:buClr>
              <a:buSzPct val="110000"/>
              <a:defRPr/>
            </a:pPr>
            <a:r>
              <a:rPr lang="en-GB" sz="1600" baseline="300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a</a:t>
            </a:r>
            <a:r>
              <a:rPr lang="en-GB" sz="16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 At least quarterly contact (±2 weeks) between site staff and subjects to monitor occurrence of adverse events. Last subject visit planned Q1 2025.</a:t>
            </a:r>
            <a:br>
              <a:rPr lang="en-GB" sz="16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</a:br>
            <a:r>
              <a:rPr lang="en-GB" sz="16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ABR, annualized breeding rate; FIX, factor IX; gc/kg, genome copies/kilogram; SOC, standard of care.</a:t>
            </a:r>
          </a:p>
        </p:txBody>
      </p:sp>
      <p:sp>
        <p:nvSpPr>
          <p:cNvPr id="535" name="TextBox 534">
            <a:extLst>
              <a:ext uri="{FF2B5EF4-FFF2-40B4-BE49-F238E27FC236}">
                <a16:creationId xmlns:a16="http://schemas.microsoft.com/office/drawing/2014/main" id="{6C12469D-D6E1-9315-2D5C-868C235CB25C}"/>
              </a:ext>
            </a:extLst>
          </p:cNvPr>
          <p:cNvSpPr txBox="1"/>
          <p:nvPr/>
        </p:nvSpPr>
        <p:spPr>
          <a:xfrm>
            <a:off x="13716173" y="7524000"/>
            <a:ext cx="11088000" cy="19082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buClr>
                <a:prstClr val="black"/>
              </a:buClr>
              <a:buSzPct val="110000"/>
              <a:defRPr/>
            </a:pPr>
            <a:r>
              <a:rPr lang="en-GB" sz="2400" b="1" spc="100" dirty="0">
                <a:latin typeface="Montserrat" panose="00000500000000000000" pitchFamily="2" charset="0"/>
                <a:cs typeface="Montserrat Regular"/>
              </a:rPr>
              <a:t>Study participants</a:t>
            </a:r>
          </a:p>
          <a:p>
            <a:pPr marL="361950" indent="-361950">
              <a:spcAft>
                <a:spcPts val="600"/>
              </a:spcAft>
              <a:buClr>
                <a:prstClr val="black"/>
              </a:buClr>
              <a:buSzPct val="110000"/>
              <a:buFont typeface="Arial"/>
              <a:buChar char="•"/>
              <a:defRPr/>
            </a:pP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Of the 54 participants who received etranacogene dezaparvovec (</a:t>
            </a:r>
            <a:r>
              <a:rPr lang="en-GB" sz="2000" b="1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Table 1</a:t>
            </a: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): </a:t>
            </a:r>
          </a:p>
          <a:p>
            <a:pPr marL="819150" lvl="1" indent="-361950">
              <a:spcAft>
                <a:spcPts val="600"/>
              </a:spcAft>
              <a:buClr>
                <a:prstClr val="black"/>
              </a:buClr>
              <a:buSzPct val="110000"/>
              <a:buFont typeface="Arial"/>
              <a:buChar char="•"/>
              <a:defRPr/>
            </a:pP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53 participants received the full dose</a:t>
            </a:r>
          </a:p>
          <a:p>
            <a:pPr marL="1276350" lvl="2" indent="-361950">
              <a:spcAft>
                <a:spcPts val="600"/>
              </a:spcAft>
              <a:buClr>
                <a:prstClr val="black"/>
              </a:buClr>
              <a:buSzPct val="110000"/>
              <a:buFont typeface="Arial"/>
              <a:buChar char="•"/>
              <a:defRPr/>
            </a:pP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One only received a partial dose (due to an infusion-related reaction)</a:t>
            </a:r>
          </a:p>
          <a:p>
            <a:pPr marL="819150" lvl="1" indent="-361950">
              <a:spcAft>
                <a:spcPts val="600"/>
              </a:spcAft>
              <a:buClr>
                <a:prstClr val="black"/>
              </a:buClr>
              <a:buSzPct val="110000"/>
              <a:buFont typeface="Arial"/>
              <a:buChar char="•"/>
              <a:defRPr/>
            </a:pP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52 completed 24 months of follow-up</a:t>
            </a:r>
          </a:p>
        </p:txBody>
      </p:sp>
      <p:sp>
        <p:nvSpPr>
          <p:cNvPr id="536" name="TextBox 535">
            <a:extLst>
              <a:ext uri="{FF2B5EF4-FFF2-40B4-BE49-F238E27FC236}">
                <a16:creationId xmlns:a16="http://schemas.microsoft.com/office/drawing/2014/main" id="{BF9806F5-CB82-6173-15D3-C593DCDE1BC7}"/>
              </a:ext>
            </a:extLst>
          </p:cNvPr>
          <p:cNvSpPr txBox="1"/>
          <p:nvPr/>
        </p:nvSpPr>
        <p:spPr>
          <a:xfrm>
            <a:off x="13716173" y="6768000"/>
            <a:ext cx="11088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b="1" dirty="0">
                <a:latin typeface="Montserrat" panose="00000500000000000000" pitchFamily="2" charset="0"/>
              </a:rPr>
              <a:t>Results</a:t>
            </a:r>
            <a:endParaRPr lang="en-GB" sz="3200" b="1" baseline="30000" dirty="0">
              <a:solidFill>
                <a:srgbClr val="E62B2C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540" name="Table 539">
            <a:extLst>
              <a:ext uri="{FF2B5EF4-FFF2-40B4-BE49-F238E27FC236}">
                <a16:creationId xmlns:a16="http://schemas.microsoft.com/office/drawing/2014/main" id="{5893B7DF-13DB-0449-9C3B-A281A5AAA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000000"/>
              </p:ext>
            </p:extLst>
          </p:nvPr>
        </p:nvGraphicFramePr>
        <p:xfrm>
          <a:off x="13765690" y="9797975"/>
          <a:ext cx="10988967" cy="716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4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4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0400">
                <a:tc gridSpan="2">
                  <a:txBody>
                    <a:bodyPr/>
                    <a:lstStyle/>
                    <a:p>
                      <a:pPr marL="0" marR="0" lvl="1" indent="0" algn="l" defTabSz="914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baseline="0" dirty="0">
                          <a:solidFill>
                            <a:schemeClr val="bg1"/>
                          </a:solidFill>
                          <a:latin typeface="Montserrat" panose="00000500000000000000" pitchFamily="50" charset="0"/>
                          <a:cs typeface="Montserrat Regular"/>
                        </a:rPr>
                        <a:t>Table 1. Baseline demographics</a:t>
                      </a:r>
                    </a:p>
                  </a:txBody>
                  <a:tcPr marL="190800" marR="337291" marT="60492" marB="60492" anchor="ctr">
                    <a:lnL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26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262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750" dirty="0">
                        <a:solidFill>
                          <a:srgbClr val="292929"/>
                        </a:solidFill>
                        <a:latin typeface="Montserrat Regular"/>
                        <a:cs typeface="Montserrat Regular"/>
                      </a:endParaRPr>
                    </a:p>
                  </a:txBody>
                  <a:tcPr marL="95205" marR="95205" marT="23461" marB="23461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800" baseline="0" dirty="0">
                        <a:solidFill>
                          <a:srgbClr val="292929"/>
                        </a:solidFill>
                        <a:latin typeface="Montserrat" panose="00000500000000000000" pitchFamily="50" charset="0"/>
                        <a:cs typeface="Montserrat Regular"/>
                      </a:endParaRPr>
                    </a:p>
                  </a:txBody>
                  <a:tcPr marL="108000" marR="108000" marT="108000" marB="108000" anchor="ctr">
                    <a:lnL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26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solidFill>
                            <a:srgbClr val="292929"/>
                          </a:solidFill>
                          <a:latin typeface="Montserrat" panose="00000500000000000000" pitchFamily="50" charset="0"/>
                          <a:cs typeface="Montserrat Regular"/>
                        </a:rPr>
                        <a:t>Full analysis set, N=54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26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baseline="0" dirty="0">
                          <a:solidFill>
                            <a:srgbClr val="292929"/>
                          </a:solidFill>
                          <a:latin typeface="Montserrat" panose="00000500000000000000" pitchFamily="50" charset="0"/>
                          <a:cs typeface="Montserrat Regular"/>
                        </a:rPr>
                        <a:t>Age, mean (SD, min–max), years</a:t>
                      </a:r>
                    </a:p>
                  </a:txBody>
                  <a:tcPr marL="108000" marR="108000" marT="108000" marB="108000" anchor="ctr">
                    <a:lnL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rgbClr val="292929"/>
                          </a:solidFill>
                          <a:latin typeface="Montserrat" panose="00000500000000000000" pitchFamily="50" charset="0"/>
                          <a:cs typeface="Montserrat Regular"/>
                        </a:rPr>
                        <a:t>41.5 (15.8, 19–75)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382">
                <a:tc>
                  <a:txBody>
                    <a:bodyPr/>
                    <a:lstStyle/>
                    <a:p>
                      <a:r>
                        <a:rPr lang="en-US" sz="1800" b="1" baseline="0" dirty="0">
                          <a:solidFill>
                            <a:srgbClr val="292929"/>
                          </a:solidFill>
                          <a:latin typeface="Montserrat" panose="00000500000000000000" pitchFamily="50" charset="0"/>
                          <a:cs typeface="Montserrat Regular"/>
                        </a:rPr>
                        <a:t>Severity of HB at diagnosis, n (%)</a:t>
                      </a:r>
                    </a:p>
                    <a:p>
                      <a:r>
                        <a:rPr lang="en-US" sz="1800" b="0" baseline="0" dirty="0">
                          <a:solidFill>
                            <a:srgbClr val="292929"/>
                          </a:solidFill>
                          <a:latin typeface="Montserrat" panose="00000500000000000000" pitchFamily="50" charset="0"/>
                          <a:cs typeface="Montserrat Regular"/>
                        </a:rPr>
                        <a:t>  Severe (FIX &lt;1%)</a:t>
                      </a:r>
                    </a:p>
                    <a:p>
                      <a:r>
                        <a:rPr lang="en-US" sz="1800" b="0" baseline="0" dirty="0">
                          <a:solidFill>
                            <a:srgbClr val="292929"/>
                          </a:solidFill>
                          <a:latin typeface="Montserrat" panose="00000500000000000000" pitchFamily="50" charset="0"/>
                          <a:cs typeface="Montserrat Regular"/>
                        </a:rPr>
                        <a:t>  Moderately severe (FIX ≥1% and ≤2%)</a:t>
                      </a:r>
                    </a:p>
                  </a:txBody>
                  <a:tcPr marL="108000" marR="108000" marT="108000" marB="108000" anchor="ctr">
                    <a:lnL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aseline="0" dirty="0">
                        <a:solidFill>
                          <a:srgbClr val="292929"/>
                        </a:solidFill>
                        <a:latin typeface="Montserrat" panose="00000500000000000000" pitchFamily="50" charset="0"/>
                        <a:cs typeface="Montserrat Regular"/>
                      </a:endParaRPr>
                    </a:p>
                    <a:p>
                      <a:pPr algn="ctr"/>
                      <a:r>
                        <a:rPr lang="en-US" sz="1800" baseline="0" dirty="0">
                          <a:solidFill>
                            <a:srgbClr val="292929"/>
                          </a:solidFill>
                          <a:latin typeface="Montserrat" panose="00000500000000000000" pitchFamily="50" charset="0"/>
                          <a:cs typeface="Montserrat Regular"/>
                        </a:rPr>
                        <a:t>44 (81.5)</a:t>
                      </a:r>
                    </a:p>
                    <a:p>
                      <a:pPr algn="ctr"/>
                      <a:r>
                        <a:rPr lang="en-US" sz="1800" baseline="0" dirty="0">
                          <a:solidFill>
                            <a:srgbClr val="292929"/>
                          </a:solidFill>
                          <a:latin typeface="Montserrat" panose="00000500000000000000" pitchFamily="50" charset="0"/>
                          <a:cs typeface="Montserrat Regular"/>
                        </a:rPr>
                        <a:t>10 (18.5)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baseline="0" dirty="0">
                          <a:solidFill>
                            <a:srgbClr val="292929"/>
                          </a:solidFill>
                          <a:latin typeface="Montserrat" panose="00000500000000000000" pitchFamily="50" charset="0"/>
                          <a:cs typeface="Montserrat Regular"/>
                        </a:rPr>
                        <a:t>Positive HIV status, n (%)</a:t>
                      </a:r>
                    </a:p>
                  </a:txBody>
                  <a:tcPr marL="108000" marR="108000" marT="108000" marB="108000" anchor="ctr">
                    <a:lnL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rgbClr val="292929"/>
                          </a:solidFill>
                          <a:latin typeface="Montserrat" panose="00000500000000000000" pitchFamily="50" charset="0"/>
                          <a:cs typeface="Montserrat Regular"/>
                        </a:rPr>
                        <a:t>3 (5.6)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baseline="0" dirty="0">
                          <a:solidFill>
                            <a:srgbClr val="292929"/>
                          </a:solidFill>
                          <a:latin typeface="Montserrat" panose="00000500000000000000" pitchFamily="50" charset="0"/>
                          <a:cs typeface="Montserrat Regular"/>
                        </a:rPr>
                        <a:t>Prior hepatitis B infection, n (%)</a:t>
                      </a:r>
                    </a:p>
                  </a:txBody>
                  <a:tcPr marL="108000" marR="108000" marT="108000" marB="108000" anchor="ctr">
                    <a:lnL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rgbClr val="292929"/>
                          </a:solidFill>
                          <a:latin typeface="Montserrat" panose="00000500000000000000" pitchFamily="50" charset="0"/>
                          <a:cs typeface="Montserrat Regular"/>
                        </a:rPr>
                        <a:t>9 (16.7)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baseline="0" dirty="0">
                          <a:solidFill>
                            <a:srgbClr val="292929"/>
                          </a:solidFill>
                          <a:latin typeface="Montserrat" panose="00000500000000000000" pitchFamily="50" charset="0"/>
                          <a:cs typeface="Montserrat Regular"/>
                        </a:rPr>
                        <a:t>Prior hepatitis C infection, n (%)</a:t>
                      </a:r>
                    </a:p>
                  </a:txBody>
                  <a:tcPr marL="108000" marR="108000" marT="108000" marB="108000" anchor="ctr">
                    <a:lnL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rgbClr val="292929"/>
                          </a:solidFill>
                          <a:latin typeface="Montserrat" panose="00000500000000000000" pitchFamily="50" charset="0"/>
                          <a:cs typeface="Montserrat Regular"/>
                        </a:rPr>
                        <a:t>31 (57.4)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382">
                <a:tc>
                  <a:txBody>
                    <a:bodyPr/>
                    <a:lstStyle/>
                    <a:p>
                      <a:r>
                        <a:rPr lang="en-US" sz="1800" b="1" baseline="0" dirty="0">
                          <a:solidFill>
                            <a:srgbClr val="292929"/>
                          </a:solidFill>
                          <a:latin typeface="Montserrat" panose="00000500000000000000" pitchFamily="50" charset="0"/>
                          <a:cs typeface="Montserrat Regular"/>
                        </a:rPr>
                        <a:t>Pre-screening FIX treatment, n (%)</a:t>
                      </a:r>
                    </a:p>
                    <a:p>
                      <a:r>
                        <a:rPr lang="en-US" sz="1800" b="0" baseline="0" dirty="0">
                          <a:solidFill>
                            <a:srgbClr val="292929"/>
                          </a:solidFill>
                          <a:latin typeface="Montserrat" panose="00000500000000000000" pitchFamily="50" charset="0"/>
                          <a:cs typeface="Montserrat Regular"/>
                        </a:rPr>
                        <a:t>  Extended half-life</a:t>
                      </a:r>
                    </a:p>
                    <a:p>
                      <a:r>
                        <a:rPr lang="en-US" sz="1800" b="0" baseline="0" dirty="0">
                          <a:solidFill>
                            <a:srgbClr val="292929"/>
                          </a:solidFill>
                          <a:latin typeface="Montserrat" panose="00000500000000000000" pitchFamily="50" charset="0"/>
                          <a:cs typeface="Montserrat Regular"/>
                        </a:rPr>
                        <a:t>  Standard half-life</a:t>
                      </a:r>
                    </a:p>
                  </a:txBody>
                  <a:tcPr marL="108000" marR="108000" marT="108000" marB="108000" anchor="ctr">
                    <a:lnL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aseline="0" dirty="0">
                        <a:solidFill>
                          <a:srgbClr val="292929"/>
                        </a:solidFill>
                        <a:latin typeface="Montserrat" panose="00000500000000000000" pitchFamily="50" charset="0"/>
                        <a:cs typeface="Montserrat Regular"/>
                      </a:endParaRPr>
                    </a:p>
                    <a:p>
                      <a:pPr algn="ctr"/>
                      <a:r>
                        <a:rPr lang="en-US" sz="1800" baseline="0" dirty="0">
                          <a:solidFill>
                            <a:srgbClr val="292929"/>
                          </a:solidFill>
                          <a:latin typeface="Montserrat" panose="00000500000000000000" pitchFamily="50" charset="0"/>
                          <a:cs typeface="Montserrat Regular"/>
                        </a:rPr>
                        <a:t>31 (57.4)</a:t>
                      </a:r>
                    </a:p>
                    <a:p>
                      <a:pPr algn="ctr"/>
                      <a:r>
                        <a:rPr lang="en-US" sz="1800" baseline="0" dirty="0">
                          <a:solidFill>
                            <a:srgbClr val="292929"/>
                          </a:solidFill>
                          <a:latin typeface="Montserrat" panose="00000500000000000000" pitchFamily="50" charset="0"/>
                          <a:cs typeface="Montserrat Regular"/>
                        </a:rPr>
                        <a:t>23 (42.6)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baseline="0" dirty="0">
                          <a:solidFill>
                            <a:srgbClr val="292929"/>
                          </a:solidFill>
                          <a:latin typeface="Montserrat" panose="00000500000000000000" pitchFamily="50" charset="0"/>
                          <a:cs typeface="Montserrat Regular"/>
                        </a:rPr>
                        <a:t>Detectable AAV5 NAbs at baseline, n (%)</a:t>
                      </a:r>
                    </a:p>
                  </a:txBody>
                  <a:tcPr marL="108000" marR="108000" marT="108000" marB="108000" anchor="ctr">
                    <a:lnL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rgbClr val="292929"/>
                          </a:solidFill>
                          <a:latin typeface="Montserrat" panose="00000500000000000000" pitchFamily="50" charset="0"/>
                          <a:cs typeface="Montserrat Regular"/>
                        </a:rPr>
                        <a:t>21 (38.8)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baseline="0" dirty="0">
                          <a:solidFill>
                            <a:srgbClr val="292929"/>
                          </a:solidFill>
                          <a:latin typeface="Montserrat" panose="00000500000000000000" pitchFamily="50" charset="0"/>
                          <a:cs typeface="Montserrat Regular"/>
                        </a:rPr>
                        <a:t>Participants with zero reported bleeds at lead-in period, n (%)</a:t>
                      </a:r>
                    </a:p>
                  </a:txBody>
                  <a:tcPr marL="108000" marR="108000" marT="108000" marB="108000" anchor="ctr">
                    <a:lnL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rgbClr val="292929"/>
                          </a:solidFill>
                          <a:latin typeface="Montserrat" panose="00000500000000000000" pitchFamily="50" charset="0"/>
                          <a:cs typeface="Montserrat Regular"/>
                        </a:rPr>
                        <a:t>14 (25.9)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653088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endParaRPr lang="en-US" sz="1800" b="1" baseline="0" dirty="0">
                        <a:solidFill>
                          <a:srgbClr val="292929"/>
                        </a:solidFill>
                        <a:latin typeface="Montserrat" panose="00000500000000000000" pitchFamily="50" charset="0"/>
                        <a:cs typeface="Montserrat Regular"/>
                      </a:endParaRPr>
                    </a:p>
                  </a:txBody>
                  <a:tcPr marL="108000" marR="108000" marT="108000" marB="108000" anchor="ctr">
                    <a:lnL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aseline="0" dirty="0">
                        <a:solidFill>
                          <a:srgbClr val="292929"/>
                        </a:solidFill>
                        <a:latin typeface="Montserrat" panose="00000500000000000000" pitchFamily="50" charset="0"/>
                        <a:cs typeface="Montserrat Regular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112505"/>
                  </a:ext>
                </a:extLst>
              </a:tr>
            </a:tbl>
          </a:graphicData>
        </a:graphic>
      </p:graphicFrame>
      <p:sp>
        <p:nvSpPr>
          <p:cNvPr id="539" name="TextBox 538">
            <a:extLst>
              <a:ext uri="{FF2B5EF4-FFF2-40B4-BE49-F238E27FC236}">
                <a16:creationId xmlns:a16="http://schemas.microsoft.com/office/drawing/2014/main" id="{2C0C0C95-9E96-C0D6-92F0-B3F4BA7B1E27}"/>
              </a:ext>
            </a:extLst>
          </p:cNvPr>
          <p:cNvSpPr txBox="1"/>
          <p:nvPr/>
        </p:nvSpPr>
        <p:spPr>
          <a:xfrm>
            <a:off x="13898458" y="16357882"/>
            <a:ext cx="106914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prstClr val="black"/>
              </a:buClr>
              <a:buSzPct val="110000"/>
              <a:defRPr/>
            </a:pPr>
            <a:r>
              <a:rPr lang="en-GB" sz="16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AAV5, adeno-associated virus 5; FIX, factor IX; HB, haemophilia B; HIV, human immunodeficiency virus; NAbs, neutralizing antibodies; SD, standard deviation.</a:t>
            </a:r>
          </a:p>
        </p:txBody>
      </p:sp>
      <p:sp>
        <p:nvSpPr>
          <p:cNvPr id="541" name="TextBox 540">
            <a:extLst>
              <a:ext uri="{FF2B5EF4-FFF2-40B4-BE49-F238E27FC236}">
                <a16:creationId xmlns:a16="http://schemas.microsoft.com/office/drawing/2014/main" id="{32B55F7B-335C-5260-64BB-6AA31742C94A}"/>
              </a:ext>
            </a:extLst>
          </p:cNvPr>
          <p:cNvSpPr txBox="1"/>
          <p:nvPr/>
        </p:nvSpPr>
        <p:spPr>
          <a:xfrm>
            <a:off x="13716173" y="17489704"/>
            <a:ext cx="11088000" cy="28315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buClr>
                <a:prstClr val="black"/>
              </a:buClr>
              <a:buSzPct val="110000"/>
              <a:defRPr/>
            </a:pPr>
            <a:r>
              <a:rPr lang="en-GB" sz="2400" b="1" spc="100" dirty="0">
                <a:latin typeface="Montserrat" panose="00000500000000000000" pitchFamily="2" charset="0"/>
                <a:cs typeface="Montserrat Regular"/>
              </a:rPr>
              <a:t>ABR</a:t>
            </a:r>
          </a:p>
          <a:p>
            <a:pPr marL="342900" indent="-342900">
              <a:spcAft>
                <a:spcPts val="600"/>
              </a:spcAft>
              <a:buClr>
                <a:prstClr val="black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Compared with the ≥6-month lead-in period, mean ABR for all bleeds during Months 7–24 post-treatment was significantly reduced by 64% (</a:t>
            </a:r>
            <a:r>
              <a:rPr lang="en-GB" sz="2000" b="1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Figure 3</a:t>
            </a: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)</a:t>
            </a:r>
          </a:p>
          <a:p>
            <a:pPr marL="800100" lvl="1" indent="-342900">
              <a:spcAft>
                <a:spcPts val="600"/>
              </a:spcAft>
              <a:buClr>
                <a:prstClr val="black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Mean ABR lead-in period vs Months 7–24: 4.19 vs 1.51; p=0.0002 </a:t>
            </a:r>
          </a:p>
          <a:p>
            <a:pPr marL="800100" lvl="1" indent="-342900">
              <a:spcAft>
                <a:spcPts val="600"/>
              </a:spcAft>
              <a:buClr>
                <a:prstClr val="black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The bleed reduction that satisfied the primary endpoint of the trial during Months 7–18 was sustained for Months 7–24</a:t>
            </a:r>
          </a:p>
          <a:p>
            <a:pPr marL="800100" lvl="1" indent="-342900">
              <a:spcAft>
                <a:spcPts val="600"/>
              </a:spcAft>
              <a:buClr>
                <a:prstClr val="black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Mean ABR for all other bleed types was reduced at Months 7–24 compared with the ≥6-month lead-in period</a:t>
            </a:r>
          </a:p>
        </p:txBody>
      </p:sp>
      <p:graphicFrame>
        <p:nvGraphicFramePr>
          <p:cNvPr id="542" name="Table 541">
            <a:extLst>
              <a:ext uri="{FF2B5EF4-FFF2-40B4-BE49-F238E27FC236}">
                <a16:creationId xmlns:a16="http://schemas.microsoft.com/office/drawing/2014/main" id="{FF251CF9-7385-8C4B-AA36-6EFC2772C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590526"/>
              </p:ext>
            </p:extLst>
          </p:nvPr>
        </p:nvGraphicFramePr>
        <p:xfrm>
          <a:off x="13765691" y="20809016"/>
          <a:ext cx="11016000" cy="89424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0400">
                <a:tc>
                  <a:txBody>
                    <a:bodyPr/>
                    <a:lstStyle/>
                    <a:p>
                      <a:pPr marL="0" marR="0" lvl="1" indent="0" algn="l" defTabSz="914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bg1"/>
                          </a:solidFill>
                          <a:latin typeface="Montserrat" panose="00000500000000000000" pitchFamily="50" charset="0"/>
                          <a:cs typeface="Montserrat Regular"/>
                        </a:rPr>
                        <a:t>Figure 3. Improvement in ABR</a:t>
                      </a:r>
                    </a:p>
                  </a:txBody>
                  <a:tcPr marL="191311" marR="337291" marT="60492" marB="60492" anchor="ctr">
                    <a:lnL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26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2000">
                <a:tc>
                  <a:txBody>
                    <a:bodyPr/>
                    <a:lstStyle/>
                    <a:p>
                      <a:pPr marL="54864" marR="0" indent="0" algn="l" defTabSz="914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  <a:latin typeface="Montserrat Regular"/>
                        <a:cs typeface="Montserrat Regular"/>
                      </a:endParaRPr>
                    </a:p>
                  </a:txBody>
                  <a:tcPr marL="191311" marR="337291" marT="60492" marB="70730" anchor="ctr">
                    <a:lnL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3" name="TextBox 542">
            <a:extLst>
              <a:ext uri="{FF2B5EF4-FFF2-40B4-BE49-F238E27FC236}">
                <a16:creationId xmlns:a16="http://schemas.microsoft.com/office/drawing/2014/main" id="{ADB0A189-9051-99BE-0102-1AFD5333371B}"/>
              </a:ext>
            </a:extLst>
          </p:cNvPr>
          <p:cNvSpPr txBox="1"/>
          <p:nvPr/>
        </p:nvSpPr>
        <p:spPr>
          <a:xfrm>
            <a:off x="13914453" y="28912100"/>
            <a:ext cx="1069144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prstClr val="black"/>
              </a:buClr>
              <a:buSzPct val="110000"/>
              <a:defRPr/>
            </a:pPr>
            <a:r>
              <a:rPr lang="en-GB" sz="1600" baseline="300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a</a:t>
            </a:r>
            <a:r>
              <a:rPr lang="en-GB" sz="16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 P-value for treated bleeds is not Type I error controlled.</a:t>
            </a:r>
          </a:p>
          <a:p>
            <a:pPr>
              <a:buClr>
                <a:prstClr val="black"/>
              </a:buClr>
              <a:buSzPct val="110000"/>
              <a:defRPr/>
            </a:pPr>
            <a:r>
              <a:rPr lang="en-GB" sz="16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ABR, annualized bleeding rate; AJBR, annualized joint bleeding rate; </a:t>
            </a:r>
            <a:br>
              <a:rPr lang="en-GB" sz="16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</a:br>
            <a:r>
              <a:rPr lang="en-GB" sz="16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ASBR, annualized spontaneous bleeding rate.</a:t>
            </a:r>
          </a:p>
        </p:txBody>
      </p:sp>
      <p:graphicFrame>
        <p:nvGraphicFramePr>
          <p:cNvPr id="99" name="Chart 98">
            <a:extLst>
              <a:ext uri="{FF2B5EF4-FFF2-40B4-BE49-F238E27FC236}">
                <a16:creationId xmlns:a16="http://schemas.microsoft.com/office/drawing/2014/main" id="{5EC5ECE8-312A-0DFE-9D21-598A56C332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4422102"/>
              </p:ext>
            </p:extLst>
          </p:nvPr>
        </p:nvGraphicFramePr>
        <p:xfrm>
          <a:off x="13850767" y="21259800"/>
          <a:ext cx="10736211" cy="7840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1" name="Oval 100">
            <a:extLst>
              <a:ext uri="{FF2B5EF4-FFF2-40B4-BE49-F238E27FC236}">
                <a16:creationId xmlns:a16="http://schemas.microsoft.com/office/drawing/2014/main" id="{4C17CC31-E572-5283-6029-9C7D6309CC69}"/>
              </a:ext>
            </a:extLst>
          </p:cNvPr>
          <p:cNvSpPr/>
          <p:nvPr/>
        </p:nvSpPr>
        <p:spPr>
          <a:xfrm>
            <a:off x="16186519" y="24122270"/>
            <a:ext cx="1344742" cy="1342908"/>
          </a:xfrm>
          <a:prstGeom prst="ellipse">
            <a:avLst/>
          </a:prstGeom>
          <a:solidFill>
            <a:srgbClr val="859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1313" b="1" dirty="0">
                <a:solidFill>
                  <a:schemeClr val="bg1"/>
                </a:solidFill>
                <a:latin typeface="Montserrat" panose="00000500000000000000" pitchFamily="2" charset="0"/>
              </a:rPr>
              <a:t>64% </a:t>
            </a:r>
            <a:br>
              <a:rPr lang="en-GB" sz="1313" b="1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GB" sz="1313" b="1" dirty="0">
                <a:solidFill>
                  <a:schemeClr val="bg1"/>
                </a:solidFill>
                <a:latin typeface="Montserrat" panose="00000500000000000000" pitchFamily="2" charset="0"/>
              </a:rPr>
              <a:t>reduction </a:t>
            </a:r>
            <a:br>
              <a:rPr lang="en-GB" sz="1313" b="1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GB" sz="1313" b="1" dirty="0">
                <a:solidFill>
                  <a:schemeClr val="bg1"/>
                </a:solidFill>
                <a:latin typeface="Montserrat" panose="00000500000000000000" pitchFamily="2" charset="0"/>
              </a:rPr>
              <a:t>in ABR </a:t>
            </a:r>
            <a:br>
              <a:rPr lang="en-GB" sz="1313" b="1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GB" sz="1313" b="1" dirty="0">
                <a:solidFill>
                  <a:schemeClr val="bg1"/>
                </a:solidFill>
                <a:latin typeface="Montserrat" panose="00000500000000000000" pitchFamily="2" charset="0"/>
              </a:rPr>
              <a:t>(all bleeds)</a:t>
            </a:r>
          </a:p>
          <a:p>
            <a:pPr algn="ctr"/>
            <a:r>
              <a:rPr lang="en-GB" sz="1313" b="1" dirty="0">
                <a:solidFill>
                  <a:schemeClr val="bg1"/>
                </a:solidFill>
                <a:latin typeface="Montserrat" panose="00000500000000000000" pitchFamily="2" charset="0"/>
              </a:rPr>
              <a:t>p=0.0002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9711FB7-1A6B-A181-3568-1155A66A3B74}"/>
              </a:ext>
            </a:extLst>
          </p:cNvPr>
          <p:cNvSpPr>
            <a:spLocks/>
          </p:cNvSpPr>
          <p:nvPr/>
        </p:nvSpPr>
        <p:spPr>
          <a:xfrm>
            <a:off x="18551748" y="24674491"/>
            <a:ext cx="1344744" cy="1342908"/>
          </a:xfrm>
          <a:prstGeom prst="ellipse">
            <a:avLst/>
          </a:prstGeom>
          <a:solidFill>
            <a:srgbClr val="859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313" b="1" dirty="0">
                <a:solidFill>
                  <a:schemeClr val="bg1"/>
                </a:solidFill>
                <a:latin typeface="Montserrat" panose="00000500000000000000" pitchFamily="2" charset="0"/>
              </a:rPr>
              <a:t>73% reduction in treated bleeds</a:t>
            </a:r>
          </a:p>
          <a:p>
            <a:pPr algn="ctr"/>
            <a:r>
              <a:rPr lang="en-GB" sz="1313" b="1" dirty="0">
                <a:solidFill>
                  <a:schemeClr val="bg1"/>
                </a:solidFill>
                <a:latin typeface="Montserrat" panose="00000500000000000000" pitchFamily="2" charset="0"/>
              </a:rPr>
              <a:t>p=0.0001</a:t>
            </a:r>
            <a:r>
              <a:rPr lang="en-GB" sz="1313" b="1" baseline="30000" dirty="0">
                <a:solidFill>
                  <a:schemeClr val="bg1"/>
                </a:solidFill>
                <a:latin typeface="Montserrat" panose="00000500000000000000" pitchFamily="2" charset="0"/>
              </a:rPr>
              <a:t>a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AE2462EC-70F0-CB3D-C7BD-D72EBB10DBFB}"/>
              </a:ext>
            </a:extLst>
          </p:cNvPr>
          <p:cNvSpPr>
            <a:spLocks/>
          </p:cNvSpPr>
          <p:nvPr/>
        </p:nvSpPr>
        <p:spPr>
          <a:xfrm>
            <a:off x="23293688" y="25441456"/>
            <a:ext cx="1344744" cy="1342908"/>
          </a:xfrm>
          <a:prstGeom prst="ellipse">
            <a:avLst/>
          </a:prstGeom>
          <a:solidFill>
            <a:srgbClr val="859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313" b="1" dirty="0">
                <a:solidFill>
                  <a:schemeClr val="bg1"/>
                </a:solidFill>
                <a:latin typeface="Montserrat" panose="00000500000000000000" pitchFamily="2" charset="0"/>
              </a:rPr>
              <a:t>80% reduction in AJBR</a:t>
            </a:r>
          </a:p>
          <a:p>
            <a:pPr algn="ctr"/>
            <a:r>
              <a:rPr lang="en-GB" sz="1313" b="1" dirty="0">
                <a:solidFill>
                  <a:schemeClr val="bg1"/>
                </a:solidFill>
                <a:latin typeface="Montserrat" panose="00000500000000000000" pitchFamily="2" charset="0"/>
              </a:rPr>
              <a:t>p&lt;0.0001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C3AA1710-DC47-BBE3-51AA-52D73D1724CD}"/>
              </a:ext>
            </a:extLst>
          </p:cNvPr>
          <p:cNvSpPr>
            <a:spLocks/>
          </p:cNvSpPr>
          <p:nvPr/>
        </p:nvSpPr>
        <p:spPr>
          <a:xfrm>
            <a:off x="20928457" y="25585428"/>
            <a:ext cx="1344744" cy="1342908"/>
          </a:xfrm>
          <a:prstGeom prst="ellipse">
            <a:avLst/>
          </a:prstGeom>
          <a:solidFill>
            <a:srgbClr val="859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313" b="1" dirty="0">
                <a:solidFill>
                  <a:schemeClr val="bg1"/>
                </a:solidFill>
                <a:latin typeface="Montserrat" panose="00000500000000000000" pitchFamily="2" charset="0"/>
              </a:rPr>
              <a:t>75% reduction in ASBR</a:t>
            </a:r>
          </a:p>
          <a:p>
            <a:pPr algn="ctr"/>
            <a:r>
              <a:rPr lang="en-GB" sz="1313" b="1" dirty="0">
                <a:solidFill>
                  <a:schemeClr val="bg1"/>
                </a:solidFill>
                <a:latin typeface="Montserrat" panose="00000500000000000000" pitchFamily="2" charset="0"/>
              </a:rPr>
              <a:t>p=0.0005</a:t>
            </a:r>
          </a:p>
        </p:txBody>
      </p:sp>
      <p:graphicFrame>
        <p:nvGraphicFramePr>
          <p:cNvPr id="106" name="Table 105">
            <a:extLst>
              <a:ext uri="{FF2B5EF4-FFF2-40B4-BE49-F238E27FC236}">
                <a16:creationId xmlns:a16="http://schemas.microsoft.com/office/drawing/2014/main" id="{DF0358F7-FA8A-A04B-8181-A6683201E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902938"/>
              </p:ext>
            </p:extLst>
          </p:nvPr>
        </p:nvGraphicFramePr>
        <p:xfrm>
          <a:off x="25659470" y="11648950"/>
          <a:ext cx="10960618" cy="67104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0960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0400">
                <a:tc>
                  <a:txBody>
                    <a:bodyPr/>
                    <a:lstStyle/>
                    <a:p>
                      <a:pPr marL="0" marR="0" lvl="1" indent="0" algn="l" defTabSz="914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>
                          <a:solidFill>
                            <a:schemeClr val="bg1"/>
                          </a:solidFill>
                          <a:latin typeface="Montserrat" panose="00000500000000000000" pitchFamily="50" charset="0"/>
                          <a:cs typeface="Montserrat Regular"/>
                        </a:rPr>
                        <a:t>Figure 4. FIX activity levels </a:t>
                      </a:r>
                      <a:r>
                        <a:rPr lang="pt-BR" sz="2800" b="1">
                          <a:solidFill>
                            <a:schemeClr val="bg1"/>
                          </a:solidFill>
                          <a:latin typeface="Montserrat" panose="00000500000000000000" pitchFamily="50" charset="0"/>
                          <a:cs typeface="Montserrat Regular"/>
                        </a:rPr>
                        <a:t>over 24 </a:t>
                      </a:r>
                      <a:r>
                        <a:rPr lang="pt-BR" sz="2800" b="1" dirty="0">
                          <a:solidFill>
                            <a:schemeClr val="bg1"/>
                          </a:solidFill>
                          <a:latin typeface="Montserrat" panose="00000500000000000000" pitchFamily="50" charset="0"/>
                          <a:cs typeface="Montserrat Regular"/>
                        </a:rPr>
                        <a:t>months</a:t>
                      </a:r>
                    </a:p>
                  </a:txBody>
                  <a:tcPr marL="191311" marR="337291" marT="60492" marB="60492" anchor="ctr">
                    <a:lnL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26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0">
                <a:tc>
                  <a:txBody>
                    <a:bodyPr/>
                    <a:lstStyle/>
                    <a:p>
                      <a:pPr marL="54864" marR="0" indent="0" algn="l" defTabSz="914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  <a:latin typeface="Montserrat Regular"/>
                        <a:cs typeface="Montserrat Regular"/>
                      </a:endParaRPr>
                    </a:p>
                  </a:txBody>
                  <a:tcPr marL="191311" marR="337291" marT="60492" marB="70730" anchor="ctr">
                    <a:lnL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7" name="TextBox 106">
            <a:extLst>
              <a:ext uri="{FF2B5EF4-FFF2-40B4-BE49-F238E27FC236}">
                <a16:creationId xmlns:a16="http://schemas.microsoft.com/office/drawing/2014/main" id="{B960B60D-C1B5-94C9-35B7-DCCEFC47CCC7}"/>
              </a:ext>
            </a:extLst>
          </p:cNvPr>
          <p:cNvSpPr txBox="1"/>
          <p:nvPr/>
        </p:nvSpPr>
        <p:spPr>
          <a:xfrm>
            <a:off x="25806400" y="16645599"/>
            <a:ext cx="10708551" cy="16373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5959674">
              <a:lnSpc>
                <a:spcPct val="95000"/>
              </a:lnSpc>
              <a:defRPr/>
            </a:pPr>
            <a:r>
              <a:rPr lang="en-GB" sz="1600" baseline="30000" dirty="0">
                <a:solidFill>
                  <a:srgbClr val="292929"/>
                </a:solidFill>
                <a:latin typeface="Montserrat" panose="00000500000000000000" pitchFamily="2" charset="0"/>
              </a:rPr>
              <a:t>a</a:t>
            </a:r>
            <a:r>
              <a:rPr lang="en-GB" sz="1600" dirty="0">
                <a:solidFill>
                  <a:srgbClr val="292929"/>
                </a:solidFill>
                <a:latin typeface="Montserrat" panose="00000500000000000000" pitchFamily="2" charset="0"/>
              </a:rPr>
              <a:t> Baseline FIX was imputed based on participant’s historical hemophilia B severity documented on the CRF. If the participant had documented severe FIX deficiency (FIX&lt;1%), their baseline FIX activity level was input as 1%. If the participant had documented moderately severe FIX deficiency (FIX≥1% and ≤2%), their baseline FIX activity level was input as 2%. The standard error was not provided at baseline.</a:t>
            </a:r>
          </a:p>
          <a:p>
            <a:pPr defTabSz="5959674">
              <a:lnSpc>
                <a:spcPct val="95000"/>
              </a:lnSpc>
              <a:defRPr/>
            </a:pPr>
            <a:r>
              <a:rPr lang="en-GB" sz="1600" baseline="30000" dirty="0">
                <a:solidFill>
                  <a:srgbClr val="292929"/>
                </a:solidFill>
                <a:latin typeface="Montserrat" panose="00000500000000000000" pitchFamily="2" charset="0"/>
              </a:rPr>
              <a:t>b</a:t>
            </a:r>
            <a:r>
              <a:rPr lang="en-GB" sz="1600" dirty="0">
                <a:solidFill>
                  <a:srgbClr val="292929"/>
                </a:solidFill>
                <a:latin typeface="Montserrat" panose="00000500000000000000" pitchFamily="2" charset="0"/>
              </a:rPr>
              <a:t> Min/max within 1.5x interquartile range of the bottom and top of the box, respectively. Any points outside of the whiskers are plotted individually.</a:t>
            </a:r>
            <a:br>
              <a:rPr lang="en-GB" sz="1600" dirty="0">
                <a:solidFill>
                  <a:srgbClr val="292929"/>
                </a:solidFill>
                <a:latin typeface="Montserrat" panose="00000500000000000000" pitchFamily="2" charset="0"/>
              </a:rPr>
            </a:br>
            <a:r>
              <a:rPr lang="en-GB" sz="1600" dirty="0">
                <a:solidFill>
                  <a:srgbClr val="292929"/>
                </a:solidFill>
                <a:latin typeface="Montserrat" panose="00000500000000000000" pitchFamily="2" charset="0"/>
              </a:rPr>
              <a:t>aPTT, activated partial thromboplastin time; CRF, case report form; FIX, factor IX; M, Month; W, Week.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A3F0137-F435-6D88-E758-54A40C608969}"/>
              </a:ext>
            </a:extLst>
          </p:cNvPr>
          <p:cNvSpPr txBox="1"/>
          <p:nvPr/>
        </p:nvSpPr>
        <p:spPr>
          <a:xfrm>
            <a:off x="26641709" y="16124740"/>
            <a:ext cx="358231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600" dirty="0">
                <a:solidFill>
                  <a:schemeClr val="tx2"/>
                </a:solidFill>
                <a:latin typeface="Montserrat" panose="00000500000000000000" pitchFamily="2" charset="0"/>
              </a:rPr>
              <a:t>54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9C0BE05-5AAC-03EE-71EB-55756E72B5C3}"/>
              </a:ext>
            </a:extLst>
          </p:cNvPr>
          <p:cNvSpPr txBox="1"/>
          <p:nvPr/>
        </p:nvSpPr>
        <p:spPr>
          <a:xfrm>
            <a:off x="26937186" y="16124740"/>
            <a:ext cx="358236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600" dirty="0">
                <a:solidFill>
                  <a:schemeClr val="tx2"/>
                </a:solidFill>
                <a:latin typeface="Montserrat" panose="00000500000000000000" pitchFamily="2" charset="0"/>
              </a:rPr>
              <a:t>43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65C72CC-C111-E829-7F72-70C4CCB57CED}"/>
              </a:ext>
            </a:extLst>
          </p:cNvPr>
          <p:cNvSpPr txBox="1"/>
          <p:nvPr/>
        </p:nvSpPr>
        <p:spPr>
          <a:xfrm>
            <a:off x="27309957" y="16124740"/>
            <a:ext cx="371504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600" dirty="0">
                <a:solidFill>
                  <a:schemeClr val="tx2"/>
                </a:solidFill>
                <a:latin typeface="Montserrat" panose="00000500000000000000" pitchFamily="2" charset="0"/>
              </a:rPr>
              <a:t>49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E6050F8-B429-B7CA-74EF-12CC606FC346}"/>
              </a:ext>
            </a:extLst>
          </p:cNvPr>
          <p:cNvSpPr txBox="1"/>
          <p:nvPr/>
        </p:nvSpPr>
        <p:spPr>
          <a:xfrm>
            <a:off x="27639028" y="16124740"/>
            <a:ext cx="27530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600" dirty="0">
                <a:solidFill>
                  <a:schemeClr val="tx2"/>
                </a:solidFill>
                <a:latin typeface="Montserrat" panose="00000500000000000000" pitchFamily="2" charset="0"/>
              </a:rPr>
              <a:t>51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FEA5F0E2-7A04-7111-B1E4-251D0FEFC09A}"/>
              </a:ext>
            </a:extLst>
          </p:cNvPr>
          <p:cNvSpPr txBox="1"/>
          <p:nvPr/>
        </p:nvSpPr>
        <p:spPr>
          <a:xfrm>
            <a:off x="27946085" y="16124740"/>
            <a:ext cx="343643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600" dirty="0">
                <a:solidFill>
                  <a:schemeClr val="tx2"/>
                </a:solidFill>
                <a:latin typeface="Montserrat" panose="00000500000000000000" pitchFamily="2" charset="0"/>
              </a:rPr>
              <a:t>47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BA09978-D594-F0F5-A23A-08774AE3B0DA}"/>
              </a:ext>
            </a:extLst>
          </p:cNvPr>
          <p:cNvSpPr txBox="1"/>
          <p:nvPr/>
        </p:nvSpPr>
        <p:spPr>
          <a:xfrm>
            <a:off x="28292253" y="16124740"/>
            <a:ext cx="371504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600" dirty="0">
                <a:solidFill>
                  <a:schemeClr val="tx2"/>
                </a:solidFill>
                <a:latin typeface="Montserrat" panose="00000500000000000000" pitchFamily="2" charset="0"/>
              </a:rPr>
              <a:t>46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70678C2-1826-1F4F-33F9-6DB38B3C1AF5}"/>
              </a:ext>
            </a:extLst>
          </p:cNvPr>
          <p:cNvSpPr txBox="1"/>
          <p:nvPr/>
        </p:nvSpPr>
        <p:spPr>
          <a:xfrm>
            <a:off x="28605607" y="16124740"/>
            <a:ext cx="374821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600" dirty="0">
                <a:solidFill>
                  <a:schemeClr val="tx2"/>
                </a:solidFill>
                <a:latin typeface="Montserrat" panose="00000500000000000000" pitchFamily="2" charset="0"/>
              </a:rPr>
              <a:t>48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6DD1CC5-74E9-9CD5-A1BA-63E86C3608A8}"/>
              </a:ext>
            </a:extLst>
          </p:cNvPr>
          <p:cNvSpPr txBox="1"/>
          <p:nvPr/>
        </p:nvSpPr>
        <p:spPr>
          <a:xfrm>
            <a:off x="28926709" y="16124740"/>
            <a:ext cx="371504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600" dirty="0">
                <a:solidFill>
                  <a:schemeClr val="tx2"/>
                </a:solidFill>
                <a:latin typeface="Montserrat" panose="00000500000000000000" pitchFamily="2" charset="0"/>
              </a:rPr>
              <a:t>46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89B9346-5763-0EBC-E76F-36F8B622683C}"/>
              </a:ext>
            </a:extLst>
          </p:cNvPr>
          <p:cNvSpPr txBox="1"/>
          <p:nvPr/>
        </p:nvSpPr>
        <p:spPr>
          <a:xfrm>
            <a:off x="29244404" y="16124740"/>
            <a:ext cx="384771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600" dirty="0">
                <a:solidFill>
                  <a:schemeClr val="tx2"/>
                </a:solidFill>
                <a:latin typeface="Montserrat" panose="00000500000000000000" pitchFamily="2" charset="0"/>
              </a:rPr>
              <a:t>44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06D75CE-2B6B-43BB-DED5-8163072AB8B9}"/>
              </a:ext>
            </a:extLst>
          </p:cNvPr>
          <p:cNvSpPr txBox="1"/>
          <p:nvPr/>
        </p:nvSpPr>
        <p:spPr>
          <a:xfrm>
            <a:off x="29578666" y="16124740"/>
            <a:ext cx="371504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600" dirty="0">
                <a:solidFill>
                  <a:schemeClr val="tx2"/>
                </a:solidFill>
                <a:latin typeface="Montserrat" panose="00000500000000000000" pitchFamily="2" charset="0"/>
              </a:rPr>
              <a:t>46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5F50CF8-443B-A279-1AAF-9B97C225E427}"/>
              </a:ext>
            </a:extLst>
          </p:cNvPr>
          <p:cNvSpPr txBox="1"/>
          <p:nvPr/>
        </p:nvSpPr>
        <p:spPr>
          <a:xfrm>
            <a:off x="29977902" y="16124740"/>
            <a:ext cx="27530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600" dirty="0">
                <a:solidFill>
                  <a:schemeClr val="tx2"/>
                </a:solidFill>
                <a:latin typeface="Montserrat" panose="00000500000000000000" pitchFamily="2" charset="0"/>
              </a:rPr>
              <a:t>51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35C5AFA-4CFA-7DEF-1197-C3C27498D74E}"/>
              </a:ext>
            </a:extLst>
          </p:cNvPr>
          <p:cNvSpPr txBox="1"/>
          <p:nvPr/>
        </p:nvSpPr>
        <p:spPr>
          <a:xfrm>
            <a:off x="30330440" y="16124740"/>
            <a:ext cx="46005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600" dirty="0">
                <a:solidFill>
                  <a:schemeClr val="tx2"/>
                </a:solidFill>
                <a:latin typeface="Montserrat" panose="00000500000000000000" pitchFamily="2" charset="0"/>
              </a:rPr>
              <a:t>48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79E2EBA-2824-E298-3B53-1937D9E3F8EB}"/>
              </a:ext>
            </a:extLst>
          </p:cNvPr>
          <p:cNvSpPr txBox="1"/>
          <p:nvPr/>
        </p:nvSpPr>
        <p:spPr>
          <a:xfrm>
            <a:off x="30869576" y="16124740"/>
            <a:ext cx="46005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600" dirty="0">
                <a:solidFill>
                  <a:schemeClr val="tx2"/>
                </a:solidFill>
                <a:latin typeface="Montserrat" panose="00000500000000000000" pitchFamily="2" charset="0"/>
              </a:rPr>
              <a:t>45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E2B4EF3-7C8A-DE45-DB15-025657510CCA}"/>
              </a:ext>
            </a:extLst>
          </p:cNvPr>
          <p:cNvSpPr txBox="1"/>
          <p:nvPr/>
        </p:nvSpPr>
        <p:spPr>
          <a:xfrm>
            <a:off x="31394381" y="16124740"/>
            <a:ext cx="46005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600" dirty="0">
                <a:solidFill>
                  <a:schemeClr val="tx2"/>
                </a:solidFill>
                <a:latin typeface="Montserrat" panose="00000500000000000000" pitchFamily="2" charset="0"/>
              </a:rPr>
              <a:t>51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913E937D-C5E4-DCC8-1969-895A056E82F4}"/>
              </a:ext>
            </a:extLst>
          </p:cNvPr>
          <p:cNvSpPr txBox="1"/>
          <p:nvPr/>
        </p:nvSpPr>
        <p:spPr>
          <a:xfrm>
            <a:off x="31949010" y="16124740"/>
            <a:ext cx="46005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600" dirty="0">
                <a:solidFill>
                  <a:schemeClr val="tx2"/>
                </a:solidFill>
                <a:latin typeface="Montserrat" panose="00000500000000000000" pitchFamily="2" charset="0"/>
              </a:rPr>
              <a:t>47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91D2ACA0-5261-6941-995C-C96593E339EC}"/>
              </a:ext>
            </a:extLst>
          </p:cNvPr>
          <p:cNvSpPr txBox="1"/>
          <p:nvPr/>
        </p:nvSpPr>
        <p:spPr>
          <a:xfrm>
            <a:off x="32530432" y="16124740"/>
            <a:ext cx="46005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600" dirty="0">
                <a:solidFill>
                  <a:schemeClr val="tx2"/>
                </a:solidFill>
                <a:latin typeface="Montserrat" panose="00000500000000000000" pitchFamily="2" charset="0"/>
              </a:rPr>
              <a:t>45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845935CA-C089-AAA3-B652-F94A8A4DB685}"/>
              </a:ext>
            </a:extLst>
          </p:cNvPr>
          <p:cNvSpPr txBox="1"/>
          <p:nvPr/>
        </p:nvSpPr>
        <p:spPr>
          <a:xfrm>
            <a:off x="33102998" y="16124740"/>
            <a:ext cx="46005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600" dirty="0">
                <a:solidFill>
                  <a:schemeClr val="tx2"/>
                </a:solidFill>
                <a:latin typeface="Montserrat" panose="00000500000000000000" pitchFamily="2" charset="0"/>
              </a:rPr>
              <a:t>51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F6F4E6F-96E0-FB26-A495-34F463C0E12A}"/>
              </a:ext>
            </a:extLst>
          </p:cNvPr>
          <p:cNvSpPr txBox="1"/>
          <p:nvPr/>
        </p:nvSpPr>
        <p:spPr>
          <a:xfrm>
            <a:off x="33581426" y="16124740"/>
            <a:ext cx="630138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600" dirty="0">
                <a:solidFill>
                  <a:schemeClr val="tx2"/>
                </a:solidFill>
                <a:latin typeface="Montserrat" panose="00000500000000000000" pitchFamily="2" charset="0"/>
              </a:rPr>
              <a:t>50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A27E0F4F-F259-4C54-FF28-C9D017FD2E70}"/>
              </a:ext>
            </a:extLst>
          </p:cNvPr>
          <p:cNvSpPr txBox="1"/>
          <p:nvPr/>
        </p:nvSpPr>
        <p:spPr>
          <a:xfrm>
            <a:off x="34154000" y="16124740"/>
            <a:ext cx="630138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600" dirty="0">
                <a:solidFill>
                  <a:schemeClr val="tx2"/>
                </a:solidFill>
                <a:latin typeface="Montserrat" panose="00000500000000000000" pitchFamily="2" charset="0"/>
              </a:rPr>
              <a:t>50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41D68D93-8C00-4F08-BB76-7A35A93ED872}"/>
              </a:ext>
            </a:extLst>
          </p:cNvPr>
          <p:cNvSpPr txBox="1"/>
          <p:nvPr/>
        </p:nvSpPr>
        <p:spPr>
          <a:xfrm>
            <a:off x="34731364" y="16124740"/>
            <a:ext cx="630138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600" dirty="0">
                <a:solidFill>
                  <a:schemeClr val="tx2"/>
                </a:solidFill>
                <a:latin typeface="Montserrat" panose="00000500000000000000" pitchFamily="2" charset="0"/>
              </a:rPr>
              <a:t>50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D74445E0-E699-F5D8-6F71-1F57ACF52E6C}"/>
              </a:ext>
            </a:extLst>
          </p:cNvPr>
          <p:cNvSpPr txBox="1"/>
          <p:nvPr/>
        </p:nvSpPr>
        <p:spPr>
          <a:xfrm>
            <a:off x="35346644" y="16124740"/>
            <a:ext cx="936036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600" dirty="0">
                <a:solidFill>
                  <a:schemeClr val="tx2"/>
                </a:solidFill>
                <a:latin typeface="Montserrat" panose="00000500000000000000" pitchFamily="2" charset="0"/>
              </a:rPr>
              <a:t>50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61726E8B-77EC-1AA9-79E8-C33AA0E94AFB}"/>
              </a:ext>
            </a:extLst>
          </p:cNvPr>
          <p:cNvSpPr txBox="1"/>
          <p:nvPr/>
        </p:nvSpPr>
        <p:spPr>
          <a:xfrm>
            <a:off x="25699885" y="16032293"/>
            <a:ext cx="900456" cy="43481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GB" sz="1100" b="1" dirty="0">
                <a:solidFill>
                  <a:schemeClr val="tx2"/>
                </a:solidFill>
                <a:latin typeface="Montserrat" panose="00000500000000000000" pitchFamily="2" charset="0"/>
              </a:rPr>
              <a:t>Number of </a:t>
            </a:r>
          </a:p>
          <a:p>
            <a:r>
              <a:rPr lang="en-GB" sz="1100" b="1" dirty="0">
                <a:solidFill>
                  <a:schemeClr val="tx2"/>
                </a:solidFill>
                <a:latin typeface="Montserrat" panose="00000500000000000000" pitchFamily="2" charset="0"/>
              </a:rPr>
              <a:t>participants</a:t>
            </a:r>
          </a:p>
          <a:p>
            <a:r>
              <a:rPr lang="en-GB" sz="1100" b="1" dirty="0">
                <a:solidFill>
                  <a:schemeClr val="tx2"/>
                </a:solidFill>
                <a:latin typeface="Montserrat" panose="00000500000000000000" pitchFamily="2" charset="0"/>
              </a:rPr>
              <a:t>with data</a:t>
            </a:r>
          </a:p>
        </p:txBody>
      </p:sp>
      <p:sp>
        <p:nvSpPr>
          <p:cNvPr id="1193" name="TextBox 1192">
            <a:extLst>
              <a:ext uri="{FF2B5EF4-FFF2-40B4-BE49-F238E27FC236}">
                <a16:creationId xmlns:a16="http://schemas.microsoft.com/office/drawing/2014/main" id="{D72611E6-BF44-242A-D3C8-5A8C67DB07FD}"/>
              </a:ext>
            </a:extLst>
          </p:cNvPr>
          <p:cNvSpPr txBox="1"/>
          <p:nvPr/>
        </p:nvSpPr>
        <p:spPr>
          <a:xfrm>
            <a:off x="36154731" y="16124740"/>
            <a:ext cx="464844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600" dirty="0">
                <a:solidFill>
                  <a:schemeClr val="tx2"/>
                </a:solidFill>
                <a:latin typeface="Montserrat" panose="00000500000000000000" pitchFamily="2" charset="0"/>
              </a:rPr>
              <a:t>50</a:t>
            </a:r>
          </a:p>
        </p:txBody>
      </p:sp>
      <p:sp>
        <p:nvSpPr>
          <p:cNvPr id="1194" name="TextBox 1193">
            <a:extLst>
              <a:ext uri="{FF2B5EF4-FFF2-40B4-BE49-F238E27FC236}">
                <a16:creationId xmlns:a16="http://schemas.microsoft.com/office/drawing/2014/main" id="{14CAACEA-606A-B2D0-C22C-0CBE0804AA02}"/>
              </a:ext>
            </a:extLst>
          </p:cNvPr>
          <p:cNvSpPr txBox="1"/>
          <p:nvPr/>
        </p:nvSpPr>
        <p:spPr>
          <a:xfrm>
            <a:off x="25595779" y="18498105"/>
            <a:ext cx="11088000" cy="40626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buClr>
                <a:prstClr val="black"/>
              </a:buClr>
              <a:buSzPct val="110000"/>
              <a:defRPr/>
            </a:pPr>
            <a:r>
              <a:rPr lang="en-GB" sz="2400" b="1" spc="100" dirty="0">
                <a:latin typeface="Montserrat" panose="00000500000000000000" pitchFamily="2" charset="0"/>
                <a:cs typeface="Montserrat Regular"/>
              </a:rPr>
              <a:t>FIX replacement product use</a:t>
            </a:r>
          </a:p>
          <a:p>
            <a:pPr marL="342900" indent="-342900">
              <a:spcAft>
                <a:spcPts val="600"/>
              </a:spcAft>
              <a:buClr>
                <a:prstClr val="black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Use of FIX replacement product was significantly decreased </a:t>
            </a:r>
            <a:b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</a:b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from baseline</a:t>
            </a:r>
          </a:p>
          <a:p>
            <a:pPr marL="342900" indent="-342900">
              <a:spcAft>
                <a:spcPts val="600"/>
              </a:spcAft>
              <a:buClr>
                <a:prstClr val="black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There was a 96% reduction in mean unadjusted annualized FIX consumption from the lead-in period to Months 19–24 (</a:t>
            </a:r>
            <a:r>
              <a:rPr lang="en-GB" sz="2000" b="1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Figure 5</a:t>
            </a: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)</a:t>
            </a:r>
          </a:p>
          <a:p>
            <a:pPr marL="342900" indent="-342900">
              <a:spcAft>
                <a:spcPts val="600"/>
              </a:spcAft>
              <a:buClr>
                <a:prstClr val="black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Of the 54 participants, 52 (96.3%) discontinued and remained free </a:t>
            </a:r>
            <a:b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</a:b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of continuous FIX prophylaxis from Day 21 to Month 24, </a:t>
            </a:r>
            <a:b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</a:b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including 20 participants with baseline AAV5 NAb titers up to 1:700</a:t>
            </a:r>
          </a:p>
          <a:p>
            <a:pPr marL="800100" lvl="1" indent="-342900">
              <a:spcAft>
                <a:spcPts val="600"/>
              </a:spcAft>
              <a:buClr>
                <a:prstClr val="black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One participant with a markedly higher AAV5 NAbs titer (1:3212) </a:t>
            </a:r>
            <a:b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</a:b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and one participant who received only a partial vector dose </a:t>
            </a:r>
            <a:b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</a:b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(due to an infusion-related reaction) did not express FIX Padua </a:t>
            </a:r>
            <a:b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</a:b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or discontinue FIX prophylaxis</a:t>
            </a:r>
          </a:p>
        </p:txBody>
      </p:sp>
      <p:graphicFrame>
        <p:nvGraphicFramePr>
          <p:cNvPr id="1196" name="Table 1195">
            <a:extLst>
              <a:ext uri="{FF2B5EF4-FFF2-40B4-BE49-F238E27FC236}">
                <a16:creationId xmlns:a16="http://schemas.microsoft.com/office/drawing/2014/main" id="{EF7FB8DD-48A8-66FD-B4A9-C99B7F00B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328068"/>
              </p:ext>
            </p:extLst>
          </p:nvPr>
        </p:nvGraphicFramePr>
        <p:xfrm>
          <a:off x="25659470" y="22854533"/>
          <a:ext cx="10960618" cy="689688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0960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0400">
                <a:tc>
                  <a:txBody>
                    <a:bodyPr/>
                    <a:lstStyle/>
                    <a:p>
                      <a:pPr marL="0" marR="0" lvl="1" indent="0" algn="l" defTabSz="914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>
                          <a:solidFill>
                            <a:schemeClr val="bg1"/>
                          </a:solidFill>
                          <a:latin typeface="Montserrat" panose="00000500000000000000" pitchFamily="50" charset="0"/>
                          <a:cs typeface="Montserrat Regular"/>
                        </a:rPr>
                        <a:t>Figure 5. FIX replacement product use</a:t>
                      </a:r>
                    </a:p>
                  </a:txBody>
                  <a:tcPr marL="191311" marR="337291" marT="60492" marB="60492" anchor="ctr">
                    <a:lnL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26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6483">
                <a:tc>
                  <a:txBody>
                    <a:bodyPr/>
                    <a:lstStyle/>
                    <a:p>
                      <a:pPr marL="54864" marR="0" indent="0" algn="l" defTabSz="914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  <a:latin typeface="Montserrat Regular"/>
                        <a:cs typeface="Montserrat Regular"/>
                      </a:endParaRPr>
                    </a:p>
                  </a:txBody>
                  <a:tcPr marL="191311" marR="337291" marT="60492" marB="70730" anchor="ctr">
                    <a:lnL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50" name="TextBox 1249">
            <a:extLst>
              <a:ext uri="{FF2B5EF4-FFF2-40B4-BE49-F238E27FC236}">
                <a16:creationId xmlns:a16="http://schemas.microsoft.com/office/drawing/2014/main" id="{0F38CE68-FC4E-B177-C0FA-5B99613E571B}"/>
              </a:ext>
            </a:extLst>
          </p:cNvPr>
          <p:cNvSpPr txBox="1"/>
          <p:nvPr/>
        </p:nvSpPr>
        <p:spPr>
          <a:xfrm>
            <a:off x="25595779" y="6768000"/>
            <a:ext cx="11088000" cy="4678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buClr>
                <a:prstClr val="black"/>
              </a:buClr>
              <a:buSzPct val="110000"/>
              <a:defRPr/>
            </a:pPr>
            <a:r>
              <a:rPr lang="en-GB" sz="2400" b="1" spc="100" dirty="0">
                <a:latin typeface="Montserrat" panose="00000500000000000000" pitchFamily="2" charset="0"/>
                <a:cs typeface="Montserrat Regular"/>
              </a:rPr>
              <a:t>FIX activity </a:t>
            </a:r>
          </a:p>
          <a:p>
            <a:pPr marL="342900" indent="-342900">
              <a:spcAft>
                <a:spcPts val="600"/>
              </a:spcAft>
              <a:buClr>
                <a:prstClr val="black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Mean (standard deviation [SD]; min-max) FIX activity levels </a:t>
            </a:r>
            <a:b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</a:b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were sustained for up to 24 months post treatment (</a:t>
            </a:r>
            <a:r>
              <a:rPr lang="en-GB" sz="2000" b="1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Figure 4</a:t>
            </a: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)</a:t>
            </a:r>
          </a:p>
          <a:p>
            <a:pPr marL="800100" lvl="1" indent="-342900">
              <a:spcAft>
                <a:spcPts val="600"/>
              </a:spcAft>
              <a:buClr>
                <a:prstClr val="black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Month 6: 39.0% (±18.7; 8.2–97.1) (n=51) </a:t>
            </a:r>
          </a:p>
          <a:p>
            <a:pPr marL="800100" lvl="1" indent="-342900">
              <a:spcAft>
                <a:spcPts val="600"/>
              </a:spcAft>
              <a:buClr>
                <a:prstClr val="black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Month 18: 36.9% (±21.4; 4.5–122.9) (n=50)</a:t>
            </a:r>
          </a:p>
          <a:p>
            <a:pPr marL="800100" lvl="1" indent="-342900">
              <a:spcAft>
                <a:spcPts val="600"/>
              </a:spcAft>
              <a:buClr>
                <a:prstClr val="black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Month 24: 36.7% (±19.0; 4.7–99.2) (n=50)</a:t>
            </a:r>
          </a:p>
          <a:p>
            <a:pPr marL="342900" indent="-342900">
              <a:spcAft>
                <a:spcPts val="600"/>
              </a:spcAft>
              <a:buClr>
                <a:prstClr val="black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These values represented a significant increase from baseline </a:t>
            </a:r>
            <a:b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</a:b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(mean: 1.19; SD: 0.39) with a least squares mean FIX activity increase of: </a:t>
            </a:r>
          </a:p>
          <a:p>
            <a:pPr marL="800100" lvl="1" indent="-342900">
              <a:spcAft>
                <a:spcPts val="600"/>
              </a:spcAft>
              <a:buClr>
                <a:prstClr val="black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Month 6: 36.18% (standard error [SE]: 2.432%; 95% confidence interval [CI]: 31.41–40.95; p &lt;0.0001)</a:t>
            </a:r>
          </a:p>
          <a:p>
            <a:pPr marL="800100" lvl="1" indent="-342900">
              <a:spcAft>
                <a:spcPts val="600"/>
              </a:spcAft>
              <a:buClr>
                <a:prstClr val="black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Month 18: 34.31% (SE: 2.444%; 95% CI: 29.52, 39.11; p &lt;0.0001)</a:t>
            </a:r>
          </a:p>
          <a:p>
            <a:pPr marL="800100" lvl="1" indent="-342900">
              <a:spcAft>
                <a:spcPts val="600"/>
              </a:spcAft>
              <a:buClr>
                <a:prstClr val="black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Month 24: 34.13% (SE: 2.325%; 95% CI: 29.57, 38.69; p &lt;0.0001; </a:t>
            </a:r>
            <a:b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</a:b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p-value not adjusted for multiplicity) </a:t>
            </a:r>
          </a:p>
        </p:txBody>
      </p:sp>
      <p:grpSp>
        <p:nvGrpSpPr>
          <p:cNvPr id="1263" name="Group 1262">
            <a:extLst>
              <a:ext uri="{FF2B5EF4-FFF2-40B4-BE49-F238E27FC236}">
                <a16:creationId xmlns:a16="http://schemas.microsoft.com/office/drawing/2014/main" id="{698C23F8-9AEC-C301-2596-66C9F7A70520}"/>
              </a:ext>
            </a:extLst>
          </p:cNvPr>
          <p:cNvGrpSpPr/>
          <p:nvPr/>
        </p:nvGrpSpPr>
        <p:grpSpPr>
          <a:xfrm>
            <a:off x="25683963" y="23676429"/>
            <a:ext cx="10911632" cy="5560354"/>
            <a:chOff x="25683963" y="23600229"/>
            <a:chExt cx="10911632" cy="5102814"/>
          </a:xfrm>
        </p:grpSpPr>
        <p:graphicFrame>
          <p:nvGraphicFramePr>
            <p:cNvPr id="1252" name="Content Placeholder 5">
              <a:extLst>
                <a:ext uri="{FF2B5EF4-FFF2-40B4-BE49-F238E27FC236}">
                  <a16:creationId xmlns:a16="http://schemas.microsoft.com/office/drawing/2014/main" id="{A4FFE1C9-ECA9-2D44-712A-DCBC2834056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70962419"/>
                </p:ext>
              </p:extLst>
            </p:nvPr>
          </p:nvGraphicFramePr>
          <p:xfrm>
            <a:off x="25683963" y="23600229"/>
            <a:ext cx="10911632" cy="51028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253" name="TextBox 1">
              <a:extLst>
                <a:ext uri="{FF2B5EF4-FFF2-40B4-BE49-F238E27FC236}">
                  <a16:creationId xmlns:a16="http://schemas.microsoft.com/office/drawing/2014/main" id="{D8B47EC2-0314-B9DB-A070-A5129B96ECEC}"/>
                </a:ext>
              </a:extLst>
            </p:cNvPr>
            <p:cNvSpPr txBox="1"/>
            <p:nvPr/>
          </p:nvSpPr>
          <p:spPr bwMode="auto">
            <a:xfrm>
              <a:off x="28753847" y="28030164"/>
              <a:ext cx="1373844" cy="444907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GB" sz="1800" b="1" dirty="0">
                  <a:solidFill>
                    <a:schemeClr val="tx2"/>
                  </a:solidFill>
                  <a:latin typeface="Montserrat" panose="00000500000000000000" pitchFamily="2" charset="0"/>
                </a:rPr>
                <a:t>Lead-in</a:t>
              </a:r>
              <a:endParaRPr sz="1400" dirty="0">
                <a:solidFill>
                  <a:schemeClr val="tx2"/>
                </a:solidFill>
                <a:latin typeface="Montserrat" panose="00000500000000000000" pitchFamily="2" charset="0"/>
              </a:endParaRPr>
            </a:p>
            <a:p>
              <a:pPr algn="ctr">
                <a:defRPr/>
              </a:pPr>
              <a:r>
                <a:rPr lang="en-GB" sz="1800" b="1" dirty="0">
                  <a:solidFill>
                    <a:schemeClr val="tx2"/>
                  </a:solidFill>
                  <a:latin typeface="Montserrat" panose="00000500000000000000" pitchFamily="2" charset="0"/>
                </a:rPr>
                <a:t>period</a:t>
              </a:r>
              <a:endParaRPr sz="1400" dirty="0">
                <a:solidFill>
                  <a:schemeClr val="tx2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254" name="TextBox 1">
              <a:extLst>
                <a:ext uri="{FF2B5EF4-FFF2-40B4-BE49-F238E27FC236}">
                  <a16:creationId xmlns:a16="http://schemas.microsoft.com/office/drawing/2014/main" id="{1BD72318-C274-A27B-C179-D568656E79C3}"/>
                </a:ext>
              </a:extLst>
            </p:cNvPr>
            <p:cNvSpPr txBox="1"/>
            <p:nvPr/>
          </p:nvSpPr>
          <p:spPr bwMode="auto">
            <a:xfrm>
              <a:off x="30093500" y="28020076"/>
              <a:ext cx="1373844" cy="444907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GB" sz="1800" b="1" dirty="0">
                  <a:solidFill>
                    <a:schemeClr val="tx2"/>
                  </a:solidFill>
                  <a:latin typeface="Montserrat" panose="00000500000000000000" pitchFamily="2" charset="0"/>
                </a:rPr>
                <a:t>Months </a:t>
              </a:r>
            </a:p>
            <a:p>
              <a:pPr algn="ctr">
                <a:defRPr/>
              </a:pPr>
              <a:r>
                <a:rPr lang="en-GB" sz="1800" b="1" dirty="0">
                  <a:solidFill>
                    <a:schemeClr val="tx2"/>
                  </a:solidFill>
                  <a:latin typeface="Montserrat" panose="00000500000000000000" pitchFamily="2" charset="0"/>
                </a:rPr>
                <a:t>0–6 </a:t>
              </a:r>
              <a:endParaRPr sz="1400" dirty="0">
                <a:solidFill>
                  <a:schemeClr val="tx2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255" name="TextBox 1">
              <a:extLst>
                <a:ext uri="{FF2B5EF4-FFF2-40B4-BE49-F238E27FC236}">
                  <a16:creationId xmlns:a16="http://schemas.microsoft.com/office/drawing/2014/main" id="{C1427446-9872-DD3B-285B-4A342D57C705}"/>
                </a:ext>
              </a:extLst>
            </p:cNvPr>
            <p:cNvSpPr txBox="1"/>
            <p:nvPr/>
          </p:nvSpPr>
          <p:spPr bwMode="auto">
            <a:xfrm>
              <a:off x="32709469" y="28001284"/>
              <a:ext cx="1373844" cy="444907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GB" sz="1800" b="1" dirty="0">
                  <a:solidFill>
                    <a:schemeClr val="tx2"/>
                  </a:solidFill>
                  <a:latin typeface="Montserrat" panose="00000500000000000000" pitchFamily="2" charset="0"/>
                </a:rPr>
                <a:t>Months </a:t>
              </a:r>
              <a:br>
                <a:rPr lang="en-GB" sz="1800" b="1" dirty="0">
                  <a:solidFill>
                    <a:schemeClr val="tx2"/>
                  </a:solidFill>
                  <a:latin typeface="Montserrat" panose="00000500000000000000" pitchFamily="2" charset="0"/>
                </a:rPr>
              </a:br>
              <a:r>
                <a:rPr lang="en-GB" sz="1800" b="1" dirty="0">
                  <a:solidFill>
                    <a:schemeClr val="tx2"/>
                  </a:solidFill>
                  <a:latin typeface="Montserrat" panose="00000500000000000000" pitchFamily="2" charset="0"/>
                </a:rPr>
                <a:t>13–18 </a:t>
              </a:r>
              <a:endParaRPr sz="1400" dirty="0">
                <a:solidFill>
                  <a:schemeClr val="tx2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256" name="TextBox 1">
              <a:extLst>
                <a:ext uri="{FF2B5EF4-FFF2-40B4-BE49-F238E27FC236}">
                  <a16:creationId xmlns:a16="http://schemas.microsoft.com/office/drawing/2014/main" id="{4D849029-B9DA-7BF9-EE06-CDDCAF765427}"/>
                </a:ext>
              </a:extLst>
            </p:cNvPr>
            <p:cNvSpPr txBox="1"/>
            <p:nvPr/>
          </p:nvSpPr>
          <p:spPr bwMode="auto">
            <a:xfrm>
              <a:off x="31385916" y="28020235"/>
              <a:ext cx="1373844" cy="444907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GB" sz="1800" b="1" dirty="0">
                  <a:solidFill>
                    <a:schemeClr val="tx2"/>
                  </a:solidFill>
                  <a:latin typeface="Montserrat" panose="00000500000000000000" pitchFamily="2" charset="0"/>
                </a:rPr>
                <a:t>Months </a:t>
              </a:r>
              <a:br>
                <a:rPr lang="en-GB" sz="1800" b="1" dirty="0">
                  <a:solidFill>
                    <a:schemeClr val="tx2"/>
                  </a:solidFill>
                  <a:latin typeface="Montserrat" panose="00000500000000000000" pitchFamily="2" charset="0"/>
                </a:rPr>
              </a:br>
              <a:r>
                <a:rPr lang="en-GB" sz="1800" b="1" dirty="0">
                  <a:solidFill>
                    <a:schemeClr val="tx2"/>
                  </a:solidFill>
                  <a:latin typeface="Montserrat" panose="00000500000000000000" pitchFamily="2" charset="0"/>
                </a:rPr>
                <a:t>7–12 </a:t>
              </a:r>
              <a:endParaRPr sz="1400" dirty="0">
                <a:solidFill>
                  <a:schemeClr val="tx2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257" name="TextBox 1">
              <a:extLst>
                <a:ext uri="{FF2B5EF4-FFF2-40B4-BE49-F238E27FC236}">
                  <a16:creationId xmlns:a16="http://schemas.microsoft.com/office/drawing/2014/main" id="{D9ECB382-3C9A-678E-F339-8B84384B56E9}"/>
                </a:ext>
              </a:extLst>
            </p:cNvPr>
            <p:cNvSpPr txBox="1"/>
            <p:nvPr/>
          </p:nvSpPr>
          <p:spPr bwMode="auto">
            <a:xfrm>
              <a:off x="34109458" y="27980531"/>
              <a:ext cx="1373844" cy="444907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GB" sz="1800" b="1" dirty="0">
                  <a:solidFill>
                    <a:schemeClr val="tx2"/>
                  </a:solidFill>
                  <a:latin typeface="Montserrat" panose="00000500000000000000" pitchFamily="2" charset="0"/>
                </a:rPr>
                <a:t>Months </a:t>
              </a:r>
            </a:p>
            <a:p>
              <a:pPr algn="ctr">
                <a:defRPr/>
              </a:pPr>
              <a:r>
                <a:rPr lang="en-GB" sz="1800" b="1" dirty="0">
                  <a:solidFill>
                    <a:schemeClr val="tx2"/>
                  </a:solidFill>
                  <a:latin typeface="Montserrat" panose="00000500000000000000" pitchFamily="2" charset="0"/>
                </a:rPr>
                <a:t>19–24 </a:t>
              </a:r>
              <a:endParaRPr sz="1400" dirty="0">
                <a:solidFill>
                  <a:schemeClr val="tx2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258" name="TextBox 1">
              <a:extLst>
                <a:ext uri="{FF2B5EF4-FFF2-40B4-BE49-F238E27FC236}">
                  <a16:creationId xmlns:a16="http://schemas.microsoft.com/office/drawing/2014/main" id="{9CFF2079-2904-654F-B94A-BC52FC054E3A}"/>
                </a:ext>
              </a:extLst>
            </p:cNvPr>
            <p:cNvSpPr txBox="1"/>
            <p:nvPr/>
          </p:nvSpPr>
          <p:spPr bwMode="auto">
            <a:xfrm>
              <a:off x="31486960" y="27115099"/>
              <a:ext cx="1222508" cy="37963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GB" sz="2000" dirty="0">
                  <a:solidFill>
                    <a:schemeClr val="tx2"/>
                  </a:solidFill>
                  <a:latin typeface="Montserrat" panose="00000500000000000000" pitchFamily="2" charset="0"/>
                </a:rPr>
                <a:t>8,399</a:t>
              </a:r>
              <a:endParaRPr sz="1400" dirty="0">
                <a:solidFill>
                  <a:schemeClr val="tx2"/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1261" name="TextBox 1260">
            <a:extLst>
              <a:ext uri="{FF2B5EF4-FFF2-40B4-BE49-F238E27FC236}">
                <a16:creationId xmlns:a16="http://schemas.microsoft.com/office/drawing/2014/main" id="{551AEE6A-67B7-0EB2-8D98-FB8F3862FE52}"/>
              </a:ext>
            </a:extLst>
          </p:cNvPr>
          <p:cNvSpPr txBox="1"/>
          <p:nvPr/>
        </p:nvSpPr>
        <p:spPr>
          <a:xfrm>
            <a:off x="25806400" y="29214958"/>
            <a:ext cx="10708551" cy="4678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5959674">
              <a:lnSpc>
                <a:spcPct val="95000"/>
              </a:lnSpc>
              <a:spcAft>
                <a:spcPts val="4723"/>
              </a:spcAft>
              <a:defRPr/>
            </a:pPr>
            <a:r>
              <a:rPr lang="en-GB" sz="1600" baseline="30000" dirty="0">
                <a:solidFill>
                  <a:prstClr val="black"/>
                </a:solidFill>
                <a:latin typeface="Montserrat" panose="00000500000000000000" pitchFamily="2" charset="0"/>
              </a:rPr>
              <a:t>a</a:t>
            </a:r>
            <a:r>
              <a:rPr lang="en-GB" sz="1600" dirty="0">
                <a:solidFill>
                  <a:prstClr val="black"/>
                </a:solidFill>
                <a:latin typeface="Montserrat" panose="00000500000000000000" pitchFamily="2" charset="0"/>
              </a:rPr>
              <a:t> Error bars represent </a:t>
            </a:r>
            <a:r>
              <a:rPr lang="en-GB" sz="1600">
                <a:solidFill>
                  <a:prstClr val="black"/>
                </a:solidFill>
                <a:latin typeface="Montserrat" panose="00000500000000000000" pitchFamily="2" charset="0"/>
              </a:rPr>
              <a:t>standard deviation. </a:t>
            </a:r>
            <a:br>
              <a:rPr lang="en-GB" sz="1600" dirty="0">
                <a:solidFill>
                  <a:prstClr val="black"/>
                </a:solidFill>
                <a:latin typeface="Montserrat" panose="00000500000000000000" pitchFamily="2" charset="0"/>
              </a:rPr>
            </a:br>
            <a:r>
              <a:rPr lang="en-GB" sz="1600" dirty="0">
                <a:solidFill>
                  <a:prstClr val="black"/>
                </a:solidFill>
                <a:latin typeface="Montserrat" panose="00000500000000000000" pitchFamily="2" charset="0"/>
              </a:rPr>
              <a:t>FIX, factor IX; IU, international unit.​</a:t>
            </a:r>
          </a:p>
        </p:txBody>
      </p:sp>
      <p:sp>
        <p:nvSpPr>
          <p:cNvPr id="1259" name="TextBox 1258">
            <a:extLst>
              <a:ext uri="{FF2B5EF4-FFF2-40B4-BE49-F238E27FC236}">
                <a16:creationId xmlns:a16="http://schemas.microsoft.com/office/drawing/2014/main" id="{666728FE-015F-254C-113C-566231BC7939}"/>
              </a:ext>
            </a:extLst>
          </p:cNvPr>
          <p:cNvSpPr txBox="1"/>
          <p:nvPr/>
        </p:nvSpPr>
        <p:spPr bwMode="auto">
          <a:xfrm>
            <a:off x="31211724" y="24242149"/>
            <a:ext cx="4370525" cy="2542215"/>
          </a:xfrm>
          <a:prstGeom prst="ellipse">
            <a:avLst/>
          </a:prstGeom>
          <a:solidFill>
            <a:srgbClr val="859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ctr">
              <a:defRPr sz="1313" b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2000" dirty="0">
                <a:latin typeface="Montserrat" panose="00000500000000000000" pitchFamily="2" charset="0"/>
              </a:rPr>
              <a:t>From lead-in period </a:t>
            </a:r>
            <a:br>
              <a:rPr lang="en-GB" sz="2000" dirty="0">
                <a:latin typeface="Montserrat" panose="00000500000000000000" pitchFamily="2" charset="0"/>
              </a:rPr>
            </a:br>
            <a:r>
              <a:rPr lang="en-GB" sz="2000" dirty="0">
                <a:latin typeface="Montserrat" panose="00000500000000000000" pitchFamily="2" charset="0"/>
              </a:rPr>
              <a:t>to Months 19–24: </a:t>
            </a:r>
            <a:br>
              <a:rPr lang="en-GB" sz="2000" dirty="0">
                <a:latin typeface="Montserrat" panose="00000500000000000000" pitchFamily="2" charset="0"/>
              </a:rPr>
            </a:br>
            <a:r>
              <a:rPr lang="en-GB" sz="2000" dirty="0">
                <a:latin typeface="Montserrat" panose="00000500000000000000" pitchFamily="2" charset="0"/>
              </a:rPr>
              <a:t>96% reduction (p&lt;0.0001) in mean unadjusted annualized FIX </a:t>
            </a:r>
            <a:r>
              <a:rPr lang="en-GB" sz="2000" dirty="0" err="1">
                <a:latin typeface="Montserrat" panose="00000500000000000000" pitchFamily="2" charset="0"/>
              </a:rPr>
              <a:t>consumption</a:t>
            </a:r>
            <a:r>
              <a:rPr lang="en-GB" sz="2000" baseline="30000" dirty="0" err="1">
                <a:latin typeface="Montserrat" panose="00000500000000000000" pitchFamily="2" charset="0"/>
              </a:rPr>
              <a:t>a</a:t>
            </a:r>
            <a:endParaRPr lang="en-GB" sz="2000" baseline="30000" dirty="0">
              <a:latin typeface="Montserrat" panose="00000500000000000000" pitchFamily="2" charset="0"/>
            </a:endParaRPr>
          </a:p>
        </p:txBody>
      </p:sp>
      <p:sp>
        <p:nvSpPr>
          <p:cNvPr id="1264" name="TextBox 1263">
            <a:extLst>
              <a:ext uri="{FF2B5EF4-FFF2-40B4-BE49-F238E27FC236}">
                <a16:creationId xmlns:a16="http://schemas.microsoft.com/office/drawing/2014/main" id="{46A889F0-F1E7-C7EB-C1E7-856B5F517AE7}"/>
              </a:ext>
            </a:extLst>
          </p:cNvPr>
          <p:cNvSpPr txBox="1"/>
          <p:nvPr/>
        </p:nvSpPr>
        <p:spPr>
          <a:xfrm>
            <a:off x="37475386" y="6768000"/>
            <a:ext cx="11088000" cy="65248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buClr>
                <a:prstClr val="black"/>
              </a:buClr>
              <a:buSzPct val="110000"/>
              <a:defRPr/>
            </a:pPr>
            <a:r>
              <a:rPr lang="en-GB" sz="2400" b="1" spc="100" dirty="0">
                <a:latin typeface="Montserrat" panose="00000500000000000000" pitchFamily="2" charset="0"/>
                <a:cs typeface="Montserrat Regular"/>
              </a:rPr>
              <a:t>Safety</a:t>
            </a:r>
          </a:p>
          <a:p>
            <a:pPr marL="342900" indent="-342900">
              <a:spcAft>
                <a:spcPts val="600"/>
              </a:spcAft>
              <a:buClr>
                <a:prstClr val="black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The safety profile is consistent with previously presented data</a:t>
            </a:r>
            <a:r>
              <a:rPr lang="en-GB" sz="2000" spc="100" baseline="300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1</a:t>
            </a:r>
          </a:p>
          <a:p>
            <a:pPr marL="800100" lvl="1" indent="-342900">
              <a:spcAft>
                <a:spcPts val="600"/>
              </a:spcAft>
              <a:buClr>
                <a:prstClr val="black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Most treatment-emergent AEs (TEAEs) were mild (76.1%; </a:t>
            </a:r>
            <a:b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</a:b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moderate: 20.6%; severe: 3.2%) </a:t>
            </a:r>
          </a:p>
          <a:p>
            <a:pPr marL="800100" lvl="1" indent="-342900">
              <a:spcAft>
                <a:spcPts val="600"/>
              </a:spcAft>
              <a:buClr>
                <a:prstClr val="black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93 ​TEAEs in 38/54 participants were treatment related (TRAEs) (</a:t>
            </a:r>
            <a:r>
              <a:rPr lang="en-GB" sz="2000" b="1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Table 2</a:t>
            </a: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) </a:t>
            </a:r>
          </a:p>
          <a:p>
            <a:pPr marL="800100" lvl="1" indent="-342900">
              <a:spcAft>
                <a:spcPts val="600"/>
              </a:spcAft>
              <a:buClr>
                <a:prstClr val="black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Only one TRAE occurred during Months 18–24</a:t>
            </a:r>
          </a:p>
          <a:p>
            <a:pPr marL="342900" indent="-342900">
              <a:spcAft>
                <a:spcPts val="600"/>
              </a:spcAft>
              <a:buClr>
                <a:prstClr val="black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Alanine aminotransferase increase (with or without increased aspartate </a:t>
            </a:r>
            <a:r>
              <a:rPr lang="en-GB" sz="2000" spc="10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transaminase), reported </a:t>
            </a: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as </a:t>
            </a:r>
            <a:r>
              <a:rPr lang="en-GB" sz="2000" spc="10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an AE, </a:t>
            </a: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occurred in 11 participants</a:t>
            </a:r>
          </a:p>
          <a:p>
            <a:pPr marL="800100" lvl="1" indent="-342900">
              <a:spcAft>
                <a:spcPts val="600"/>
              </a:spcAft>
              <a:buClr>
                <a:prstClr val="black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Nine (16.7%) received supportive care with reactive corticosteroids </a:t>
            </a:r>
            <a:b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</a:b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for a mean duration of 79.8 days (SD: 26.6; range: 51–130 days)</a:t>
            </a:r>
          </a:p>
          <a:p>
            <a:pPr marL="800100" lvl="1" indent="-342900">
              <a:spcAft>
                <a:spcPts val="600"/>
              </a:spcAft>
              <a:buClr>
                <a:prstClr val="black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All participants discontinued steroid use prior to Week 26</a:t>
            </a:r>
          </a:p>
          <a:p>
            <a:pPr marL="800100" lvl="1" indent="-342900">
              <a:spcAft>
                <a:spcPts val="600"/>
              </a:spcAft>
              <a:buClr>
                <a:prstClr val="black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FIX expression was maintained</a:t>
            </a:r>
          </a:p>
          <a:p>
            <a:pPr marL="342900" indent="-342900">
              <a:spcAft>
                <a:spcPts val="600"/>
              </a:spcAft>
              <a:buClr>
                <a:prstClr val="black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No serious AEs related to treatment</a:t>
            </a:r>
          </a:p>
          <a:p>
            <a:pPr marL="342900" indent="-342900">
              <a:spcAft>
                <a:spcPts val="600"/>
              </a:spcAft>
              <a:buClr>
                <a:prstClr val="black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One death was reported, unrelated to study treatment</a:t>
            </a:r>
          </a:p>
          <a:p>
            <a:pPr marL="800100" lvl="1" indent="-342900">
              <a:spcAft>
                <a:spcPts val="600"/>
              </a:spcAft>
              <a:buClr>
                <a:prstClr val="black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A 75-year-old participant died from cardiogenic shock </a:t>
            </a:r>
            <a:b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</a:b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(at ~15 months following infusion), preceded by a urinary tract infection​</a:t>
            </a:r>
          </a:p>
          <a:p>
            <a:pPr marL="342900" indent="-342900">
              <a:spcAft>
                <a:spcPts val="600"/>
              </a:spcAft>
              <a:buClr>
                <a:prstClr val="black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One case of hepatocellular carcinoma (previously reported) – unrelated </a:t>
            </a:r>
            <a:b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</a:br>
            <a:r>
              <a:rPr lang="en-GB" sz="20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to study treatment following a detailed molecular analysis</a:t>
            </a:r>
            <a:r>
              <a:rPr lang="en-GB" sz="2000" spc="100" baseline="300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3</a:t>
            </a:r>
          </a:p>
        </p:txBody>
      </p:sp>
      <p:graphicFrame>
        <p:nvGraphicFramePr>
          <p:cNvPr id="1265" name="Table 1264">
            <a:extLst>
              <a:ext uri="{FF2B5EF4-FFF2-40B4-BE49-F238E27FC236}">
                <a16:creationId xmlns:a16="http://schemas.microsoft.com/office/drawing/2014/main" id="{64FB5701-59C7-BFD7-A9DB-F360E50F6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695620"/>
              </p:ext>
            </p:extLst>
          </p:nvPr>
        </p:nvGraphicFramePr>
        <p:xfrm>
          <a:off x="37524903" y="13498674"/>
          <a:ext cx="10988967" cy="685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9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2101">
                  <a:extLst>
                    <a:ext uri="{9D8B030D-6E8A-4147-A177-3AD203B41FA5}">
                      <a16:colId xmlns:a16="http://schemas.microsoft.com/office/drawing/2014/main" val="3504949120"/>
                    </a:ext>
                  </a:extLst>
                </a:gridCol>
              </a:tblGrid>
              <a:tr h="590400">
                <a:tc gridSpan="3">
                  <a:txBody>
                    <a:bodyPr/>
                    <a:lstStyle/>
                    <a:p>
                      <a:pPr marL="0" marR="0" lvl="1" indent="0" algn="l" defTabSz="914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baseline="0" dirty="0">
                          <a:solidFill>
                            <a:schemeClr val="bg1"/>
                          </a:solidFill>
                          <a:latin typeface="Montserrat" panose="00000500000000000000" pitchFamily="50" charset="0"/>
                          <a:cs typeface="Montserrat Regular"/>
                        </a:rPr>
                        <a:t>Table 2. </a:t>
                      </a:r>
                      <a:r>
                        <a:rPr lang="en-GB" sz="2800" b="1" baseline="0" dirty="0">
                          <a:solidFill>
                            <a:schemeClr val="bg1"/>
                          </a:solidFill>
                          <a:latin typeface="Montserrat" panose="00000500000000000000" pitchFamily="50" charset="0"/>
                          <a:cs typeface="Montserrat Regular"/>
                        </a:rPr>
                        <a:t>Most common TRAEs (incidence &gt;5%)</a:t>
                      </a:r>
                      <a:endParaRPr lang="pt-BR" sz="2800" b="1" baseline="0" dirty="0">
                        <a:solidFill>
                          <a:schemeClr val="bg1"/>
                        </a:solidFill>
                        <a:latin typeface="Montserrat" panose="00000500000000000000" pitchFamily="50" charset="0"/>
                        <a:cs typeface="Montserrat Regular"/>
                      </a:endParaRPr>
                    </a:p>
                  </a:txBody>
                  <a:tcPr marL="190800" marR="337291" marT="60492" marB="60492" anchor="ctr">
                    <a:lnL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26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262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750" dirty="0">
                        <a:solidFill>
                          <a:srgbClr val="292929"/>
                        </a:solidFill>
                        <a:latin typeface="Montserrat Regular"/>
                        <a:cs typeface="Montserrat Regular"/>
                      </a:endParaRPr>
                    </a:p>
                  </a:txBody>
                  <a:tcPr marL="95205" marR="95205" marT="23461" marB="23461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000" spc="-100" baseline="0" dirty="0">
                        <a:solidFill>
                          <a:srgbClr val="292929"/>
                        </a:solidFill>
                        <a:latin typeface="Montserrat" panose="00000500000000000000" pitchFamily="50" charset="0"/>
                        <a:cs typeface="Montserrat Regular"/>
                      </a:endParaRPr>
                    </a:p>
                  </a:txBody>
                  <a:tcPr marL="36000" marR="36000" marT="72000" marB="72000" anchor="ctr">
                    <a:lnL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26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spc="-100" baseline="0" dirty="0">
                          <a:solidFill>
                            <a:srgbClr val="292929"/>
                          </a:solidFill>
                          <a:latin typeface="Montserrat" panose="00000500000000000000" pitchFamily="50" charset="0"/>
                          <a:cs typeface="Montserrat Regular"/>
                        </a:rPr>
                        <a:t>Post-treatment Period​ (N = 54)​</a:t>
                      </a:r>
                    </a:p>
                  </a:txBody>
                  <a:tcPr marL="36000" marR="36000" marT="72000" marB="7200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26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FD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rgbClr val="292929"/>
                        </a:solidFill>
                        <a:latin typeface="Montserrat" panose="00000500000000000000" pitchFamily="50" charset="0"/>
                        <a:cs typeface="Montserrat Regular"/>
                      </a:endParaRPr>
                    </a:p>
                  </a:txBody>
                  <a:tcPr marL="190800" marR="337291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26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000" spc="-100" baseline="0" dirty="0">
                        <a:solidFill>
                          <a:srgbClr val="292929"/>
                        </a:solidFill>
                        <a:latin typeface="Montserrat" panose="00000500000000000000" pitchFamily="50" charset="0"/>
                        <a:cs typeface="Montserrat Regular"/>
                      </a:endParaRPr>
                    </a:p>
                  </a:txBody>
                  <a:tcPr marL="36000" marR="36000" marT="72000" marB="72000" anchor="ctr">
                    <a:lnL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pc="-100" baseline="0" dirty="0">
                          <a:solidFill>
                            <a:srgbClr val="292929"/>
                          </a:solidFill>
                          <a:latin typeface="Montserrat" panose="00000500000000000000" pitchFamily="50" charset="0"/>
                          <a:cs typeface="Montserrat Regular"/>
                        </a:rPr>
                        <a:t>Participants, n (%)​</a:t>
                      </a:r>
                    </a:p>
                  </a:txBody>
                  <a:tcPr marL="36000" marR="36000" marT="72000" marB="7200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pc="-100" baseline="0" dirty="0">
                          <a:solidFill>
                            <a:srgbClr val="292929"/>
                          </a:solidFill>
                          <a:latin typeface="Montserrat" panose="00000500000000000000" pitchFamily="50" charset="0"/>
                          <a:cs typeface="Montserrat Regular"/>
                        </a:rPr>
                        <a:t>Events, n​</a:t>
                      </a:r>
                    </a:p>
                  </a:txBody>
                  <a:tcPr marL="36000" marR="36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3915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en-GB" sz="2000" b="0" i="0" spc="-100" baseline="0" dirty="0">
                          <a:solidFill>
                            <a:srgbClr val="1A1918"/>
                          </a:solidFill>
                          <a:effectLst/>
                          <a:latin typeface="Montserrat" panose="00000500000000000000" pitchFamily="2" charset="0"/>
                        </a:rPr>
                        <a:t> ALT increased​</a:t>
                      </a:r>
                      <a:endParaRPr lang="en-GB" sz="2000" b="0" i="0" spc="-100" baseline="0" dirty="0">
                        <a:solidFill>
                          <a:srgbClr val="1A1918"/>
                        </a:solidFill>
                        <a:effectLst/>
                      </a:endParaRPr>
                    </a:p>
                  </a:txBody>
                  <a:tcPr marL="36000" marR="36000" marT="72000" marB="72000" anchor="ctr">
                    <a:lnL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000" b="0" i="0" spc="-100" baseline="0" dirty="0">
                          <a:solidFill>
                            <a:srgbClr val="1A1918"/>
                          </a:solidFill>
                          <a:effectLst/>
                          <a:latin typeface="Montserrat" panose="00000500000000000000" pitchFamily="2" charset="0"/>
                        </a:rPr>
                        <a:t>9 (16.7)​</a:t>
                      </a:r>
                      <a:endParaRPr lang="en-GB" sz="2000" b="0" i="0" spc="-100" baseline="0" dirty="0">
                        <a:solidFill>
                          <a:srgbClr val="1A1918"/>
                        </a:solidFill>
                        <a:effectLst/>
                      </a:endParaRPr>
                    </a:p>
                  </a:txBody>
                  <a:tcPr marL="36000" marR="36000" marT="72000" marB="7200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000" b="0" i="0" spc="-100" baseline="0" dirty="0">
                          <a:solidFill>
                            <a:srgbClr val="1A1918"/>
                          </a:solidFill>
                          <a:effectLst/>
                          <a:latin typeface="Montserrat" panose="00000500000000000000" pitchFamily="2" charset="0"/>
                        </a:rPr>
                        <a:t>10​</a:t>
                      </a:r>
                      <a:endParaRPr lang="en-GB" sz="2000" b="0" i="0" spc="-100" baseline="0" dirty="0">
                        <a:solidFill>
                          <a:srgbClr val="1A1918"/>
                        </a:solidFill>
                        <a:effectLst/>
                      </a:endParaRPr>
                    </a:p>
                  </a:txBody>
                  <a:tcPr marL="36000" marR="36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en-GB" sz="2000" b="0" i="0" spc="-100" baseline="0" dirty="0">
                          <a:solidFill>
                            <a:srgbClr val="1A1918"/>
                          </a:solidFill>
                          <a:effectLst/>
                          <a:latin typeface="Montserrat" panose="00000500000000000000" pitchFamily="2" charset="0"/>
                        </a:rPr>
                        <a:t> Headache​</a:t>
                      </a:r>
                      <a:endParaRPr lang="en-GB" sz="2000" b="0" i="0" spc="-100" baseline="0" dirty="0">
                        <a:solidFill>
                          <a:srgbClr val="1A1918"/>
                        </a:solidFill>
                        <a:effectLst/>
                      </a:endParaRPr>
                    </a:p>
                  </a:txBody>
                  <a:tcPr marL="36000" marR="36000" marT="72000" marB="72000" anchor="ctr">
                    <a:lnL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000" b="0" i="0" spc="-100" baseline="0" dirty="0">
                          <a:solidFill>
                            <a:srgbClr val="1A1918"/>
                          </a:solidFill>
                          <a:effectLst/>
                          <a:latin typeface="Montserrat" panose="00000500000000000000" pitchFamily="2" charset="0"/>
                        </a:rPr>
                        <a:t>8 (14.8)​</a:t>
                      </a:r>
                      <a:endParaRPr lang="en-GB" sz="2000" b="0" i="0" spc="-100" baseline="0" dirty="0">
                        <a:solidFill>
                          <a:srgbClr val="1A1918"/>
                        </a:solidFill>
                        <a:effectLst/>
                      </a:endParaRPr>
                    </a:p>
                  </a:txBody>
                  <a:tcPr marL="36000" marR="36000" marT="72000" marB="7200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000" b="0" i="0" spc="-100" baseline="0" dirty="0">
                          <a:solidFill>
                            <a:srgbClr val="1A1918"/>
                          </a:solidFill>
                          <a:effectLst/>
                          <a:latin typeface="Montserrat" panose="00000500000000000000" pitchFamily="2" charset="0"/>
                        </a:rPr>
                        <a:t>9​</a:t>
                      </a:r>
                      <a:endParaRPr lang="en-GB" sz="2000" b="0" i="0" spc="-100" baseline="0" dirty="0">
                        <a:solidFill>
                          <a:srgbClr val="1A1918"/>
                        </a:solidFill>
                        <a:effectLst/>
                      </a:endParaRPr>
                    </a:p>
                  </a:txBody>
                  <a:tcPr marL="36000" marR="36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en-GB" sz="2000" b="0" i="0" spc="-100" baseline="0" dirty="0">
                          <a:solidFill>
                            <a:srgbClr val="1A1918"/>
                          </a:solidFill>
                          <a:effectLst/>
                          <a:latin typeface="Montserrat" panose="00000500000000000000" pitchFamily="2" charset="0"/>
                        </a:rPr>
                        <a:t> Influenza-like illness​</a:t>
                      </a:r>
                      <a:endParaRPr lang="en-GB" sz="2000" b="0" i="0" spc="-100" baseline="0" dirty="0">
                        <a:solidFill>
                          <a:srgbClr val="1A1918"/>
                        </a:solidFill>
                        <a:effectLst/>
                      </a:endParaRPr>
                    </a:p>
                  </a:txBody>
                  <a:tcPr marL="36000" marR="36000" marT="72000" marB="72000" anchor="ctr">
                    <a:lnL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000" b="0" i="0" spc="-100" baseline="0" dirty="0">
                          <a:solidFill>
                            <a:srgbClr val="1A1918"/>
                          </a:solidFill>
                          <a:effectLst/>
                          <a:latin typeface="Montserrat" panose="00000500000000000000" pitchFamily="2" charset="0"/>
                        </a:rPr>
                        <a:t>7 (13.0)​</a:t>
                      </a:r>
                      <a:endParaRPr lang="en-GB" sz="2000" b="0" i="0" spc="-100" baseline="0" dirty="0">
                        <a:solidFill>
                          <a:srgbClr val="1A1918"/>
                        </a:solidFill>
                        <a:effectLst/>
                      </a:endParaRPr>
                    </a:p>
                  </a:txBody>
                  <a:tcPr marL="36000" marR="36000" marT="72000" marB="7200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000" b="0" i="0" spc="-100" baseline="0" dirty="0">
                          <a:solidFill>
                            <a:srgbClr val="1A1918"/>
                          </a:solidFill>
                          <a:effectLst/>
                          <a:latin typeface="Montserrat" panose="00000500000000000000" pitchFamily="2" charset="0"/>
                        </a:rPr>
                        <a:t>8​</a:t>
                      </a:r>
                      <a:endParaRPr lang="en-GB" sz="2000" b="0" i="0" spc="-100" baseline="0" dirty="0">
                        <a:solidFill>
                          <a:srgbClr val="1A1918"/>
                        </a:solidFill>
                        <a:effectLst/>
                      </a:endParaRPr>
                    </a:p>
                  </a:txBody>
                  <a:tcPr marL="36000" marR="36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en-GB" sz="2000" b="0" i="0" spc="-100" baseline="0" dirty="0">
                          <a:solidFill>
                            <a:srgbClr val="1A1918"/>
                          </a:solidFill>
                          <a:effectLst/>
                          <a:latin typeface="Montserrat" panose="00000500000000000000" pitchFamily="2" charset="0"/>
                        </a:rPr>
                        <a:t> AST increased​</a:t>
                      </a:r>
                      <a:endParaRPr lang="en-GB" sz="2000" b="0" i="0" spc="-100" baseline="0" dirty="0">
                        <a:solidFill>
                          <a:srgbClr val="1A1918"/>
                        </a:solidFill>
                        <a:effectLst/>
                      </a:endParaRPr>
                    </a:p>
                  </a:txBody>
                  <a:tcPr marL="36000" marR="36000" marT="72000" marB="72000" anchor="ctr">
                    <a:lnL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000" b="0" i="0" spc="-100" baseline="0" dirty="0">
                          <a:solidFill>
                            <a:srgbClr val="1A1918"/>
                          </a:solidFill>
                          <a:effectLst/>
                          <a:latin typeface="Montserrat" panose="00000500000000000000" pitchFamily="2" charset="0"/>
                        </a:rPr>
                        <a:t>5 (9.3)​</a:t>
                      </a:r>
                      <a:endParaRPr lang="en-GB" sz="2000" b="0" i="0" spc="-100" baseline="0" dirty="0">
                        <a:solidFill>
                          <a:srgbClr val="1A1918"/>
                        </a:solidFill>
                        <a:effectLst/>
                      </a:endParaRPr>
                    </a:p>
                  </a:txBody>
                  <a:tcPr marL="36000" marR="36000" marT="72000" marB="7200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000" b="0" i="0" spc="-100" baseline="0" dirty="0">
                          <a:solidFill>
                            <a:srgbClr val="1A1918"/>
                          </a:solidFill>
                          <a:effectLst/>
                          <a:latin typeface="Montserrat" panose="00000500000000000000" pitchFamily="2" charset="0"/>
                        </a:rPr>
                        <a:t>6​</a:t>
                      </a:r>
                      <a:endParaRPr lang="en-GB" sz="2000" b="0" i="0" spc="-100" baseline="0" dirty="0">
                        <a:solidFill>
                          <a:srgbClr val="1A1918"/>
                        </a:solidFill>
                        <a:effectLst/>
                      </a:endParaRPr>
                    </a:p>
                  </a:txBody>
                  <a:tcPr marL="36000" marR="36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en-GB" sz="2000" b="0" i="0" spc="-100" baseline="0" dirty="0">
                          <a:solidFill>
                            <a:srgbClr val="1A1918"/>
                          </a:solidFill>
                          <a:effectLst/>
                          <a:latin typeface="Montserrat" panose="00000500000000000000" pitchFamily="2" charset="0"/>
                        </a:rPr>
                        <a:t> Blood CPK increased​</a:t>
                      </a:r>
                      <a:endParaRPr lang="en-GB" sz="2000" b="0" i="0" spc="-100" baseline="0" dirty="0">
                        <a:solidFill>
                          <a:srgbClr val="1A1918"/>
                        </a:solidFill>
                        <a:effectLst/>
                      </a:endParaRPr>
                    </a:p>
                  </a:txBody>
                  <a:tcPr marL="36000" marR="36000" marT="72000" marB="72000" anchor="ctr">
                    <a:lnL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000" b="0" i="0" spc="-100" baseline="0" dirty="0">
                          <a:solidFill>
                            <a:srgbClr val="1A1918"/>
                          </a:solidFill>
                          <a:effectLst/>
                          <a:latin typeface="Montserrat" panose="00000500000000000000" pitchFamily="2" charset="0"/>
                        </a:rPr>
                        <a:t>4 (7.4)​</a:t>
                      </a:r>
                      <a:endParaRPr lang="en-GB" sz="2000" b="0" i="0" spc="-100" baseline="0" dirty="0">
                        <a:solidFill>
                          <a:srgbClr val="1A1918"/>
                        </a:solidFill>
                        <a:effectLst/>
                      </a:endParaRPr>
                    </a:p>
                  </a:txBody>
                  <a:tcPr marL="36000" marR="36000" marT="72000" marB="7200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000" b="0" i="0" spc="-100" baseline="0" dirty="0">
                          <a:solidFill>
                            <a:srgbClr val="1A1918"/>
                          </a:solidFill>
                          <a:effectLst/>
                          <a:latin typeface="Montserrat" panose="00000500000000000000" pitchFamily="2" charset="0"/>
                        </a:rPr>
                        <a:t>6​</a:t>
                      </a:r>
                      <a:endParaRPr lang="en-GB" sz="2000" b="0" i="0" spc="-100" baseline="0" dirty="0">
                        <a:solidFill>
                          <a:srgbClr val="1A1918"/>
                        </a:solidFill>
                        <a:effectLst/>
                      </a:endParaRPr>
                    </a:p>
                  </a:txBody>
                  <a:tcPr marL="36000" marR="36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en-GB" sz="2000" b="0" i="0" spc="-100" baseline="0" dirty="0">
                          <a:solidFill>
                            <a:srgbClr val="1A1918"/>
                          </a:solidFill>
                          <a:effectLst/>
                          <a:latin typeface="Montserrat" panose="00000500000000000000" pitchFamily="2" charset="0"/>
                        </a:rPr>
                        <a:t> Dizziness​</a:t>
                      </a:r>
                      <a:endParaRPr lang="en-GB" sz="2000" b="0" i="0" spc="-100" baseline="0" dirty="0">
                        <a:solidFill>
                          <a:srgbClr val="1A1918"/>
                        </a:solidFill>
                        <a:effectLst/>
                      </a:endParaRPr>
                    </a:p>
                  </a:txBody>
                  <a:tcPr marL="36000" marR="36000" marT="72000" marB="72000" anchor="ctr">
                    <a:lnL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000" b="0" i="0" spc="-100" baseline="0" dirty="0">
                          <a:solidFill>
                            <a:srgbClr val="1A1918"/>
                          </a:solidFill>
                          <a:effectLst/>
                          <a:latin typeface="Montserrat" panose="00000500000000000000" pitchFamily="2" charset="0"/>
                        </a:rPr>
                        <a:t>4 (7.4)​</a:t>
                      </a:r>
                      <a:endParaRPr lang="en-GB" sz="2000" b="0" i="0" spc="-100" baseline="0" dirty="0">
                        <a:solidFill>
                          <a:srgbClr val="1A1918"/>
                        </a:solidFill>
                        <a:effectLst/>
                      </a:endParaRPr>
                    </a:p>
                  </a:txBody>
                  <a:tcPr marL="36000" marR="36000" marT="72000" marB="7200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000" b="0" i="0" spc="-100" baseline="0" dirty="0">
                          <a:solidFill>
                            <a:srgbClr val="1A1918"/>
                          </a:solidFill>
                          <a:effectLst/>
                          <a:latin typeface="Montserrat" panose="00000500000000000000" pitchFamily="2" charset="0"/>
                        </a:rPr>
                        <a:t>4​</a:t>
                      </a:r>
                      <a:endParaRPr lang="en-GB" sz="2000" b="0" i="0" spc="-100" baseline="0" dirty="0">
                        <a:solidFill>
                          <a:srgbClr val="1A1918"/>
                        </a:solidFill>
                        <a:effectLst/>
                      </a:endParaRPr>
                    </a:p>
                  </a:txBody>
                  <a:tcPr marL="36000" marR="36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en-GB" sz="2000" b="0" i="0" spc="-100" baseline="0" dirty="0">
                          <a:solidFill>
                            <a:srgbClr val="1A1918"/>
                          </a:solidFill>
                          <a:effectLst/>
                          <a:latin typeface="Montserrat" panose="00000500000000000000" pitchFamily="2" charset="0"/>
                        </a:rPr>
                        <a:t> Fatigue​</a:t>
                      </a:r>
                      <a:endParaRPr lang="en-GB" sz="2000" b="0" i="0" spc="-100" baseline="0" dirty="0">
                        <a:solidFill>
                          <a:srgbClr val="1A1918"/>
                        </a:solidFill>
                        <a:effectLst/>
                      </a:endParaRPr>
                    </a:p>
                  </a:txBody>
                  <a:tcPr marL="36000" marR="36000" marT="72000" marB="72000" anchor="ctr">
                    <a:lnL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000" b="0" i="0" spc="-100" baseline="0" dirty="0">
                          <a:solidFill>
                            <a:srgbClr val="1A1918"/>
                          </a:solidFill>
                          <a:effectLst/>
                          <a:latin typeface="Montserrat" panose="00000500000000000000" pitchFamily="2" charset="0"/>
                        </a:rPr>
                        <a:t>4 (7.4)​</a:t>
                      </a:r>
                      <a:endParaRPr lang="en-GB" sz="2000" b="0" i="0" spc="-100" baseline="0" dirty="0">
                        <a:solidFill>
                          <a:srgbClr val="1A1918"/>
                        </a:solidFill>
                        <a:effectLst/>
                      </a:endParaRPr>
                    </a:p>
                  </a:txBody>
                  <a:tcPr marL="36000" marR="36000" marT="72000" marB="7200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000" b="0" i="0" spc="-100" baseline="0" dirty="0">
                          <a:solidFill>
                            <a:srgbClr val="1A1918"/>
                          </a:solidFill>
                          <a:effectLst/>
                          <a:latin typeface="Montserrat" panose="00000500000000000000" pitchFamily="2" charset="0"/>
                        </a:rPr>
                        <a:t>4​</a:t>
                      </a:r>
                      <a:endParaRPr lang="en-GB" sz="2000" b="0" i="0" spc="-100" baseline="0" dirty="0">
                        <a:solidFill>
                          <a:srgbClr val="1A1918"/>
                        </a:solidFill>
                        <a:effectLst/>
                      </a:endParaRPr>
                    </a:p>
                  </a:txBody>
                  <a:tcPr marL="36000" marR="36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en-GB" sz="2000" b="0" i="0" spc="-100" baseline="0" dirty="0">
                          <a:solidFill>
                            <a:srgbClr val="1A1918"/>
                          </a:solidFill>
                          <a:effectLst/>
                          <a:latin typeface="Montserrat" panose="00000500000000000000" pitchFamily="2" charset="0"/>
                        </a:rPr>
                        <a:t> Nausea​</a:t>
                      </a:r>
                      <a:endParaRPr lang="en-GB" sz="2000" b="0" i="0" spc="-100" baseline="0" dirty="0">
                        <a:solidFill>
                          <a:srgbClr val="1A1918"/>
                        </a:solidFill>
                        <a:effectLst/>
                      </a:endParaRPr>
                    </a:p>
                  </a:txBody>
                  <a:tcPr marL="36000" marR="36000" marT="72000" marB="72000" anchor="ctr">
                    <a:lnL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000" b="0" i="0" spc="-100" baseline="0" dirty="0">
                          <a:solidFill>
                            <a:srgbClr val="1A1918"/>
                          </a:solidFill>
                          <a:effectLst/>
                          <a:latin typeface="Montserrat" panose="00000500000000000000" pitchFamily="2" charset="0"/>
                        </a:rPr>
                        <a:t>4 (7.4)​</a:t>
                      </a:r>
                      <a:endParaRPr lang="en-GB" sz="2000" b="0" i="0" spc="-100" baseline="0" dirty="0">
                        <a:solidFill>
                          <a:srgbClr val="1A1918"/>
                        </a:solidFill>
                        <a:effectLst/>
                      </a:endParaRPr>
                    </a:p>
                  </a:txBody>
                  <a:tcPr marL="36000" marR="36000" marT="72000" marB="7200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000" b="0" i="0" spc="-100" baseline="0" dirty="0">
                          <a:solidFill>
                            <a:srgbClr val="1A1918"/>
                          </a:solidFill>
                          <a:effectLst/>
                          <a:latin typeface="Montserrat" panose="00000500000000000000" pitchFamily="2" charset="0"/>
                        </a:rPr>
                        <a:t>4​</a:t>
                      </a:r>
                      <a:endParaRPr lang="en-GB" sz="2000" b="0" i="0" spc="-100" baseline="0" dirty="0">
                        <a:solidFill>
                          <a:srgbClr val="1A1918"/>
                        </a:solidFill>
                        <a:effectLst/>
                      </a:endParaRPr>
                    </a:p>
                  </a:txBody>
                  <a:tcPr marL="36000" marR="36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653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en-GB" sz="2000" b="0" i="0" spc="-100" baseline="0" dirty="0">
                          <a:solidFill>
                            <a:srgbClr val="1A1918"/>
                          </a:solidFill>
                          <a:effectLst/>
                          <a:latin typeface="Montserrat" panose="00000500000000000000" pitchFamily="2" charset="0"/>
                        </a:rPr>
                        <a:t> Arthralgia​</a:t>
                      </a:r>
                      <a:endParaRPr lang="en-GB" sz="2000" b="0" i="0" spc="-100" baseline="0" dirty="0">
                        <a:solidFill>
                          <a:srgbClr val="1A1918"/>
                        </a:solidFill>
                        <a:effectLst/>
                      </a:endParaRPr>
                    </a:p>
                  </a:txBody>
                  <a:tcPr marL="36000" marR="36000" marT="72000" marB="72000" anchor="ctr">
                    <a:lnL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000" b="0" i="0" spc="-100" baseline="0" dirty="0">
                          <a:solidFill>
                            <a:srgbClr val="1A1918"/>
                          </a:solidFill>
                          <a:effectLst/>
                          <a:latin typeface="Montserrat" panose="00000500000000000000" pitchFamily="2" charset="0"/>
                        </a:rPr>
                        <a:t>3 (5.6)​</a:t>
                      </a:r>
                      <a:endParaRPr lang="en-GB" sz="2000" b="0" i="0" spc="-100" baseline="0" dirty="0">
                        <a:solidFill>
                          <a:srgbClr val="1A1918"/>
                        </a:solidFill>
                        <a:effectLst/>
                      </a:endParaRPr>
                    </a:p>
                  </a:txBody>
                  <a:tcPr marL="36000" marR="36000" marT="72000" marB="7200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000" b="0" i="0" spc="-100" baseline="0" dirty="0">
                          <a:solidFill>
                            <a:srgbClr val="1A1918"/>
                          </a:solidFill>
                          <a:effectLst/>
                          <a:latin typeface="Montserrat" panose="00000500000000000000" pitchFamily="2" charset="0"/>
                        </a:rPr>
                        <a:t>3​</a:t>
                      </a:r>
                      <a:endParaRPr lang="en-GB" sz="2000" b="0" i="0" spc="-100" baseline="0" dirty="0">
                        <a:solidFill>
                          <a:srgbClr val="1A1918"/>
                        </a:solidFill>
                        <a:effectLst/>
                      </a:endParaRPr>
                    </a:p>
                  </a:txBody>
                  <a:tcPr marL="36000" marR="36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112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en-GB" sz="2000" b="0" i="0" spc="-100" baseline="0" dirty="0">
                          <a:solidFill>
                            <a:srgbClr val="1A1918"/>
                          </a:solidFill>
                          <a:effectLst/>
                          <a:latin typeface="Montserrat" panose="00000500000000000000" pitchFamily="2" charset="0"/>
                        </a:rPr>
                        <a:t> Infusion-related reaction​</a:t>
                      </a:r>
                      <a:endParaRPr lang="en-GB" sz="2000" b="0" i="0" spc="-100" baseline="0" dirty="0">
                        <a:solidFill>
                          <a:srgbClr val="1A1918"/>
                        </a:solidFill>
                        <a:effectLst/>
                      </a:endParaRPr>
                    </a:p>
                  </a:txBody>
                  <a:tcPr marL="36000" marR="36000" marT="72000" marB="72000" anchor="ctr">
                    <a:lnL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000" b="0" i="0" spc="-100" baseline="0" dirty="0">
                          <a:solidFill>
                            <a:srgbClr val="1A1918"/>
                          </a:solidFill>
                          <a:effectLst/>
                          <a:latin typeface="Montserrat" panose="00000500000000000000" pitchFamily="2" charset="0"/>
                        </a:rPr>
                        <a:t>3 (5.6)​</a:t>
                      </a:r>
                      <a:endParaRPr lang="en-GB" sz="2000" b="0" i="0" spc="-100" baseline="0" dirty="0">
                        <a:solidFill>
                          <a:srgbClr val="1A1918"/>
                        </a:solidFill>
                        <a:effectLst/>
                      </a:endParaRPr>
                    </a:p>
                  </a:txBody>
                  <a:tcPr marL="36000" marR="36000" marT="72000" marB="7200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000" b="0" i="0" spc="-100" baseline="0" dirty="0">
                          <a:solidFill>
                            <a:srgbClr val="1A1918"/>
                          </a:solidFill>
                          <a:effectLst/>
                          <a:latin typeface="Montserrat" panose="00000500000000000000" pitchFamily="2" charset="0"/>
                        </a:rPr>
                        <a:t>3​</a:t>
                      </a:r>
                      <a:endParaRPr lang="en-GB" sz="2000" b="0" i="0" spc="-100" baseline="0" dirty="0">
                        <a:solidFill>
                          <a:srgbClr val="1A1918"/>
                        </a:solidFill>
                        <a:effectLst/>
                      </a:endParaRPr>
                    </a:p>
                  </a:txBody>
                  <a:tcPr marL="36000" marR="36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035159"/>
                  </a:ext>
                </a:extLst>
              </a:tr>
              <a:tr h="280223">
                <a:tc>
                  <a:txBody>
                    <a:bodyPr/>
                    <a:lstStyle/>
                    <a:p>
                      <a:pPr algn="l" fontAlgn="base"/>
                      <a:endParaRPr lang="en-GB" sz="4000" b="0" i="0" spc="-100" baseline="0" dirty="0">
                        <a:solidFill>
                          <a:srgbClr val="1A1918"/>
                        </a:solidFill>
                        <a:effectLst/>
                      </a:endParaRPr>
                    </a:p>
                    <a:p>
                      <a:pPr algn="l" fontAlgn="base"/>
                      <a:endParaRPr lang="en-GB" sz="1200" b="0" i="0" spc="-100" baseline="0" dirty="0">
                        <a:solidFill>
                          <a:srgbClr val="1A1918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n-GB" sz="2400" b="0" i="0" spc="-100" baseline="0" dirty="0">
                        <a:solidFill>
                          <a:srgbClr val="1A1918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n-GB" sz="2400" b="0" i="0" spc="-100" baseline="0" dirty="0">
                        <a:solidFill>
                          <a:srgbClr val="1A1918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62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347408"/>
                  </a:ext>
                </a:extLst>
              </a:tr>
            </a:tbl>
          </a:graphicData>
        </a:graphic>
      </p:graphicFrame>
      <p:sp>
        <p:nvSpPr>
          <p:cNvPr id="1266" name="TextBox 1265">
            <a:extLst>
              <a:ext uri="{FF2B5EF4-FFF2-40B4-BE49-F238E27FC236}">
                <a16:creationId xmlns:a16="http://schemas.microsoft.com/office/drawing/2014/main" id="{B1008780-173A-3CBF-B37C-B6F0001E54A0}"/>
              </a:ext>
            </a:extLst>
          </p:cNvPr>
          <p:cNvSpPr txBox="1"/>
          <p:nvPr/>
        </p:nvSpPr>
        <p:spPr>
          <a:xfrm>
            <a:off x="37673666" y="19787446"/>
            <a:ext cx="106914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prstClr val="black"/>
              </a:buClr>
              <a:buSzPct val="110000"/>
              <a:defRPr/>
            </a:pPr>
            <a:r>
              <a:rPr lang="en-GB" sz="16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CPK, creatine phosphokinase; ALT, alanine transaminase; AST, aspartate transaminase; </a:t>
            </a:r>
            <a:br>
              <a:rPr lang="en-GB" sz="16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</a:br>
            <a:r>
              <a:rPr lang="en-GB" sz="16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TRAE, treatment-related adverse event. </a:t>
            </a:r>
          </a:p>
        </p:txBody>
      </p:sp>
      <p:graphicFrame>
        <p:nvGraphicFramePr>
          <p:cNvPr id="1268" name="Table 1267">
            <a:extLst>
              <a:ext uri="{FF2B5EF4-FFF2-40B4-BE49-F238E27FC236}">
                <a16:creationId xmlns:a16="http://schemas.microsoft.com/office/drawing/2014/main" id="{D9B4D8E7-6A8A-A5D9-BEEE-D319A2D590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385903"/>
              </p:ext>
            </p:extLst>
          </p:nvPr>
        </p:nvGraphicFramePr>
        <p:xfrm>
          <a:off x="37524903" y="20719232"/>
          <a:ext cx="10960618" cy="568472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960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84721">
                <a:tc>
                  <a:txBody>
                    <a:bodyPr/>
                    <a:lstStyle/>
                    <a:p>
                      <a:pPr marL="0" marR="0" lvl="1" indent="0" algn="l" defTabSz="914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1" dirty="0">
                          <a:solidFill>
                            <a:schemeClr val="bg1"/>
                          </a:solidFill>
                          <a:latin typeface="Montserrat" panose="00000500000000000000" pitchFamily="50" charset="0"/>
                          <a:cs typeface="Montserrat Regular"/>
                        </a:rPr>
                        <a:t>Conclusions</a:t>
                      </a:r>
                    </a:p>
                    <a:p>
                      <a:pPr marL="546100" marR="0" indent="-457200" algn="l" defTabSz="914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bg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200" b="0" spc="100" baseline="0" dirty="0">
                          <a:solidFill>
                            <a:schemeClr val="bg1"/>
                          </a:solidFill>
                          <a:latin typeface="Montserrat" panose="00000500000000000000" pitchFamily="50" charset="0"/>
                        </a:rPr>
                        <a:t>The HOPE-B study demonstrates that etranacogene dezaparvovec can provide durability of disease correction with acceptable safety up to 24 months’ in people with hemophilia B </a:t>
                      </a:r>
                    </a:p>
                    <a:p>
                      <a:pPr marL="546100" marR="0" indent="-457200" algn="l" defTabSz="914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bg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200" b="0" spc="100" baseline="0" dirty="0">
                          <a:solidFill>
                            <a:schemeClr val="bg1"/>
                          </a:solidFill>
                          <a:latin typeface="Montserrat" panose="00000500000000000000" pitchFamily="50" charset="0"/>
                        </a:rPr>
                        <a:t>After 24 months following a single dose of etranacogene dezaparvovec </a:t>
                      </a:r>
                    </a:p>
                    <a:p>
                      <a:pPr marL="987425" marR="0" lvl="1" indent="-450850" algn="l" defTabSz="914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bg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200" b="0" spc="100" baseline="0" dirty="0">
                          <a:solidFill>
                            <a:schemeClr val="bg1"/>
                          </a:solidFill>
                          <a:latin typeface="Montserrat" panose="00000500000000000000" pitchFamily="50" charset="0"/>
                        </a:rPr>
                        <a:t>Stable FIX Padua expression was observed in participants </a:t>
                      </a:r>
                      <a:br>
                        <a:rPr lang="en-GB" sz="2200" b="0" spc="100" baseline="0" dirty="0">
                          <a:solidFill>
                            <a:schemeClr val="bg1"/>
                          </a:solidFill>
                          <a:latin typeface="Montserrat" panose="00000500000000000000" pitchFamily="50" charset="0"/>
                        </a:rPr>
                      </a:br>
                      <a:r>
                        <a:rPr lang="en-GB" sz="2200" b="0" spc="100" baseline="0" dirty="0">
                          <a:solidFill>
                            <a:schemeClr val="bg1"/>
                          </a:solidFill>
                          <a:latin typeface="Montserrat" panose="00000500000000000000" pitchFamily="50" charset="0"/>
                        </a:rPr>
                        <a:t>with AAV NAb undetected or &lt;1:700 titer</a:t>
                      </a:r>
                    </a:p>
                    <a:p>
                      <a:pPr marL="987425" marR="0" lvl="1" indent="-450850" algn="l" defTabSz="914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bg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200" b="0" spc="100" baseline="0" dirty="0">
                          <a:solidFill>
                            <a:schemeClr val="bg1"/>
                          </a:solidFill>
                          <a:latin typeface="Montserrat" panose="00000500000000000000" pitchFamily="50" charset="0"/>
                        </a:rPr>
                        <a:t>Reductions in ABR remained durable and superior </a:t>
                      </a:r>
                      <a:br>
                        <a:rPr lang="en-GB" sz="2200" b="0" spc="100" baseline="0" dirty="0">
                          <a:solidFill>
                            <a:schemeClr val="bg1"/>
                          </a:solidFill>
                          <a:latin typeface="Montserrat" panose="00000500000000000000" pitchFamily="50" charset="0"/>
                        </a:rPr>
                      </a:br>
                      <a:r>
                        <a:rPr lang="en-GB" sz="2200" b="0" spc="100" baseline="0" dirty="0">
                          <a:solidFill>
                            <a:schemeClr val="bg1"/>
                          </a:solidFill>
                          <a:latin typeface="Montserrat" panose="00000500000000000000" pitchFamily="50" charset="0"/>
                        </a:rPr>
                        <a:t>to FIX prophylaxis</a:t>
                      </a:r>
                    </a:p>
                    <a:p>
                      <a:pPr marL="987425" marR="0" lvl="1" indent="-450850" algn="l" defTabSz="914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bg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200" b="0" spc="100" baseline="0" dirty="0">
                          <a:solidFill>
                            <a:schemeClr val="bg1"/>
                          </a:solidFill>
                          <a:latin typeface="Montserrat" panose="00000500000000000000" pitchFamily="50" charset="0"/>
                        </a:rPr>
                        <a:t>All participants who discontinued prophylaxis remained </a:t>
                      </a:r>
                      <a:br>
                        <a:rPr lang="en-GB" sz="2200" b="0" spc="100" baseline="0" dirty="0">
                          <a:solidFill>
                            <a:schemeClr val="bg1"/>
                          </a:solidFill>
                          <a:latin typeface="Montserrat" panose="00000500000000000000" pitchFamily="50" charset="0"/>
                        </a:rPr>
                      </a:br>
                      <a:r>
                        <a:rPr lang="en-GB" sz="2200" b="0" spc="100" baseline="0" dirty="0">
                          <a:solidFill>
                            <a:schemeClr val="bg1"/>
                          </a:solidFill>
                          <a:latin typeface="Montserrat" panose="00000500000000000000" pitchFamily="50" charset="0"/>
                        </a:rPr>
                        <a:t>off prophylaxis</a:t>
                      </a:r>
                    </a:p>
                    <a:p>
                      <a:pPr marL="546100" marR="0" indent="-457200" algn="l" defTabSz="914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bg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200" b="0" spc="100" baseline="0" dirty="0">
                          <a:solidFill>
                            <a:schemeClr val="bg1"/>
                          </a:solidFill>
                          <a:latin typeface="Montserrat" panose="00000500000000000000" pitchFamily="50" charset="0"/>
                        </a:rPr>
                        <a:t>Safety profile was consistent with previous reports with limited early reactive corticosteroid exposure in a minority of participants</a:t>
                      </a:r>
                    </a:p>
                  </a:txBody>
                  <a:tcPr marL="248031" marR="72000" marT="124016" marB="0">
                    <a:lnL w="12700" cap="flat" cmpd="sng" algn="ctr">
                      <a:solidFill>
                        <a:srgbClr val="EC26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26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26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26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26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69" name="Rectangle 1">
            <a:extLst>
              <a:ext uri="{FF2B5EF4-FFF2-40B4-BE49-F238E27FC236}">
                <a16:creationId xmlns:a16="http://schemas.microsoft.com/office/drawing/2014/main" id="{CB362BE0-4542-2CA5-A22C-AF08D2BA0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5869" y="26651077"/>
            <a:ext cx="10960618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rgbClr val="5692CE"/>
              </a:buClr>
            </a:pPr>
            <a:r>
              <a:rPr lang="en-GB" sz="2400" b="1" spc="100" dirty="0">
                <a:latin typeface="Montserrat" panose="00000500000000000000" pitchFamily="2" charset="0"/>
                <a:cs typeface="Montserrat Bold"/>
              </a:rPr>
              <a:t>Acknowledgments </a:t>
            </a:r>
            <a:endParaRPr lang="en-US" sz="2400" b="1" spc="100" dirty="0">
              <a:latin typeface="Montserrat" panose="00000500000000000000" pitchFamily="2" charset="0"/>
              <a:cs typeface="Montserrat Bold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16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The HOPE-B study was sponsored by uniQure Inc. and CSL Behring.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600" spc="1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Editorial assistance was provided by Chrysalis Medical Communications, a part of Nucleus Global, funded by CSL Behring.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175B1FA-02A4-6359-BE3D-8007C1A3B35D}"/>
              </a:ext>
            </a:extLst>
          </p:cNvPr>
          <p:cNvGrpSpPr/>
          <p:nvPr/>
        </p:nvGrpSpPr>
        <p:grpSpPr>
          <a:xfrm>
            <a:off x="1997177" y="24036757"/>
            <a:ext cx="10889226" cy="4770008"/>
            <a:chOff x="930663" y="1169650"/>
            <a:chExt cx="10423136" cy="41108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18B3EA6-EC34-3260-E38B-43533AC485B5}"/>
                </a:ext>
              </a:extLst>
            </p:cNvPr>
            <p:cNvGrpSpPr/>
            <p:nvPr/>
          </p:nvGrpSpPr>
          <p:grpSpPr bwMode="auto">
            <a:xfrm>
              <a:off x="930663" y="1169650"/>
              <a:ext cx="10423136" cy="4110800"/>
              <a:chOff x="1109999" y="1174985"/>
              <a:chExt cx="9481801" cy="357125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6926F5A-9B29-4DB1-0215-6EB5B9BDD0B0}"/>
                  </a:ext>
                </a:extLst>
              </p:cNvPr>
              <p:cNvSpPr/>
              <p:nvPr/>
            </p:nvSpPr>
            <p:spPr bwMode="auto">
              <a:xfrm>
                <a:off x="2030747" y="1943474"/>
                <a:ext cx="1570723" cy="100380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GB" sz="1600" dirty="0">
                    <a:solidFill>
                      <a:schemeClr val="tx2"/>
                    </a:solidFill>
                    <a:latin typeface="Montserrat" panose="00000500000000000000" pitchFamily="2" charset="0"/>
                    <a:cs typeface="Arial"/>
                  </a:rPr>
                  <a:t>SOC continuous FIX prophylaxis</a:t>
                </a:r>
                <a:endParaRPr lang="en-GB" sz="1600" b="0" i="0" u="none" strike="noStrike" cap="none" dirty="0">
                  <a:ln>
                    <a:noFill/>
                  </a:ln>
                  <a:solidFill>
                    <a:schemeClr val="tx2"/>
                  </a:solidFill>
                  <a:latin typeface="Montserrat" panose="00000500000000000000" pitchFamily="2" charset="0"/>
                  <a:ea typeface="Arial"/>
                  <a:cs typeface="Arial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7D1E6-683B-AA23-40BD-5FB1E8BBFA72}"/>
                  </a:ext>
                </a:extLst>
              </p:cNvPr>
              <p:cNvSpPr/>
              <p:nvPr/>
            </p:nvSpPr>
            <p:spPr bwMode="auto">
              <a:xfrm>
                <a:off x="3660009" y="1943474"/>
                <a:ext cx="1346011" cy="1003804"/>
              </a:xfrm>
              <a:prstGeom prst="rect">
                <a:avLst/>
              </a:prstGeom>
              <a:solidFill>
                <a:srgbClr val="85B5F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GB" sz="1600" i="0" u="none" strike="noStrike" cap="none" dirty="0">
                    <a:ln>
                      <a:noFill/>
                    </a:ln>
                    <a:solidFill>
                      <a:schemeClr val="bg1"/>
                    </a:solidFill>
                    <a:latin typeface="Montserrat" panose="00000500000000000000" pitchFamily="2" charset="0"/>
                    <a:ea typeface="Arial"/>
                    <a:cs typeface="Arial"/>
                  </a:rPr>
                  <a:t>2x10</a:t>
                </a:r>
                <a:r>
                  <a:rPr lang="en-GB" sz="1600" i="0" u="none" strike="noStrike" cap="none" baseline="30000" dirty="0">
                    <a:ln>
                      <a:noFill/>
                    </a:ln>
                    <a:solidFill>
                      <a:schemeClr val="bg1"/>
                    </a:solidFill>
                    <a:latin typeface="Montserrat" panose="00000500000000000000" pitchFamily="2" charset="0"/>
                    <a:ea typeface="Arial"/>
                    <a:cs typeface="Arial"/>
                  </a:rPr>
                  <a:t>13</a:t>
                </a:r>
                <a:r>
                  <a:rPr lang="en-GB" sz="1600" i="0" u="none" strike="noStrike" cap="none" dirty="0">
                    <a:ln>
                      <a:noFill/>
                    </a:ln>
                    <a:solidFill>
                      <a:schemeClr val="bg1"/>
                    </a:solidFill>
                    <a:latin typeface="Montserrat" panose="00000500000000000000" pitchFamily="2" charset="0"/>
                    <a:ea typeface="Arial"/>
                    <a:cs typeface="Arial"/>
                  </a:rPr>
                  <a:t> gc/kg dose</a:t>
                </a:r>
                <a:endParaRPr sz="2000" dirty="0">
                  <a:solidFill>
                    <a:schemeClr val="bg1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30" name="TextBox 161">
                <a:extLst>
                  <a:ext uri="{FF2B5EF4-FFF2-40B4-BE49-F238E27FC236}">
                    <a16:creationId xmlns:a16="http://schemas.microsoft.com/office/drawing/2014/main" id="{89C1CBAB-7CDE-060D-3D89-F51925383E7A}"/>
                  </a:ext>
                </a:extLst>
              </p:cNvPr>
              <p:cNvSpPr txBox="1"/>
              <p:nvPr/>
            </p:nvSpPr>
            <p:spPr bwMode="auto">
              <a:xfrm>
                <a:off x="3631169" y="1215114"/>
                <a:ext cx="1417737" cy="891032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>
                <a:defPPr>
                  <a:defRPr lang="en-US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GB" sz="1600" dirty="0">
                    <a:solidFill>
                      <a:schemeClr val="tx2"/>
                    </a:solidFill>
                    <a:latin typeface="Montserrat" panose="00000500000000000000" pitchFamily="2" charset="0"/>
                  </a:rPr>
                  <a:t>Etranacogene dezaparvovec administration</a:t>
                </a:r>
                <a:endParaRPr sz="20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960" name="TextBox 162">
                <a:extLst>
                  <a:ext uri="{FF2B5EF4-FFF2-40B4-BE49-F238E27FC236}">
                    <a16:creationId xmlns:a16="http://schemas.microsoft.com/office/drawing/2014/main" id="{0698F6FD-AEAD-427E-11C7-7267AAB99601}"/>
                  </a:ext>
                </a:extLst>
              </p:cNvPr>
              <p:cNvSpPr txBox="1"/>
              <p:nvPr/>
            </p:nvSpPr>
            <p:spPr bwMode="auto">
              <a:xfrm>
                <a:off x="4923824" y="1342013"/>
                <a:ext cx="5338061" cy="437814"/>
              </a:xfrm>
              <a:prstGeom prst="rect">
                <a:avLst/>
              </a:prstGeom>
              <a:noFill/>
            </p:spPr>
            <p:txBody>
              <a:bodyPr wrap="square" lIns="36000" rIns="36000" rtlCol="0" anchor="b">
                <a:spAutoFit/>
              </a:bodyPr>
              <a:lstStyle>
                <a:defPPr>
                  <a:defRPr lang="en-US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GB" sz="1600" dirty="0">
                    <a:solidFill>
                      <a:schemeClr val="tx2"/>
                    </a:solidFill>
                    <a:latin typeface="Montserrat" panose="00000500000000000000" pitchFamily="2" charset="0"/>
                  </a:rPr>
                  <a:t>Post-treatment</a:t>
                </a:r>
                <a:endParaRPr sz="2000" dirty="0">
                  <a:latin typeface="Montserrat" panose="00000500000000000000" pitchFamily="2" charset="0"/>
                </a:endParaRPr>
              </a:p>
              <a:p>
                <a:pPr algn="ctr">
                  <a:defRPr/>
                </a:pPr>
                <a:r>
                  <a:rPr lang="en-GB" sz="1600" dirty="0">
                    <a:solidFill>
                      <a:schemeClr val="tx2"/>
                    </a:solidFill>
                    <a:latin typeface="Montserrat" panose="00000500000000000000" pitchFamily="2" charset="0"/>
                  </a:rPr>
                  <a:t>follow-</a:t>
                </a:r>
                <a:r>
                  <a:rPr lang="en-GB" sz="1600" dirty="0" err="1">
                    <a:solidFill>
                      <a:schemeClr val="tx2"/>
                    </a:solidFill>
                    <a:latin typeface="Montserrat" panose="00000500000000000000" pitchFamily="2" charset="0"/>
                  </a:rPr>
                  <a:t>up</a:t>
                </a:r>
                <a:r>
                  <a:rPr lang="en-GB" sz="1600" baseline="30000" dirty="0" err="1">
                    <a:solidFill>
                      <a:schemeClr val="tx2"/>
                    </a:solidFill>
                    <a:latin typeface="Montserrat" panose="00000500000000000000" pitchFamily="2" charset="0"/>
                  </a:rPr>
                  <a:t>a</a:t>
                </a:r>
                <a:r>
                  <a:rPr lang="en-GB" sz="1600" dirty="0">
                    <a:solidFill>
                      <a:schemeClr val="tx2"/>
                    </a:solidFill>
                    <a:latin typeface="Montserrat" panose="00000500000000000000" pitchFamily="2" charset="0"/>
                  </a:rPr>
                  <a:t> </a:t>
                </a:r>
                <a:endParaRPr sz="2000" dirty="0">
                  <a:latin typeface="Montserrat" panose="00000500000000000000" pitchFamily="2" charset="0"/>
                </a:endParaRPr>
              </a:p>
            </p:txBody>
          </p:sp>
          <p:cxnSp>
            <p:nvCxnSpPr>
              <p:cNvPr id="961" name="Straight Connector 960">
                <a:extLst>
                  <a:ext uri="{FF2B5EF4-FFF2-40B4-BE49-F238E27FC236}">
                    <a16:creationId xmlns:a16="http://schemas.microsoft.com/office/drawing/2014/main" id="{7352ED65-EF74-38D8-7793-90CCAFFC5A4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075154" y="1790527"/>
                <a:ext cx="5443930" cy="7682"/>
              </a:xfrm>
              <a:prstGeom prst="line">
                <a:avLst/>
              </a:prstGeom>
              <a:ln w="95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2" name="TextBox 177">
                <a:extLst>
                  <a:ext uri="{FF2B5EF4-FFF2-40B4-BE49-F238E27FC236}">
                    <a16:creationId xmlns:a16="http://schemas.microsoft.com/office/drawing/2014/main" id="{74E255A9-DA6B-5C8A-F276-1B1994C7DF0B}"/>
                  </a:ext>
                </a:extLst>
              </p:cNvPr>
              <p:cNvSpPr txBox="1"/>
              <p:nvPr/>
            </p:nvSpPr>
            <p:spPr bwMode="auto">
              <a:xfrm>
                <a:off x="3393783" y="4019099"/>
                <a:ext cx="416944" cy="330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GB" sz="1400" dirty="0">
                    <a:solidFill>
                      <a:schemeClr val="tx2"/>
                    </a:solidFill>
                    <a:latin typeface="Montserrat" panose="00000500000000000000" pitchFamily="2" charset="0"/>
                  </a:rPr>
                  <a:t>0</a:t>
                </a:r>
                <a:endParaRPr sz="20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963" name="TextBox 178">
                <a:extLst>
                  <a:ext uri="{FF2B5EF4-FFF2-40B4-BE49-F238E27FC236}">
                    <a16:creationId xmlns:a16="http://schemas.microsoft.com/office/drawing/2014/main" id="{F1313E9F-5698-611B-8111-23834D43C1F8}"/>
                  </a:ext>
                </a:extLst>
              </p:cNvPr>
              <p:cNvSpPr txBox="1"/>
              <p:nvPr/>
            </p:nvSpPr>
            <p:spPr bwMode="auto">
              <a:xfrm>
                <a:off x="4889038" y="4019099"/>
                <a:ext cx="416944" cy="330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GB" sz="1400" dirty="0">
                    <a:solidFill>
                      <a:schemeClr val="tx2"/>
                    </a:solidFill>
                    <a:latin typeface="Montserrat" panose="00000500000000000000" pitchFamily="2" charset="0"/>
                  </a:rPr>
                  <a:t>1</a:t>
                </a:r>
                <a:endParaRPr sz="20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964" name="TextBox 179">
                <a:extLst>
                  <a:ext uri="{FF2B5EF4-FFF2-40B4-BE49-F238E27FC236}">
                    <a16:creationId xmlns:a16="http://schemas.microsoft.com/office/drawing/2014/main" id="{DD9D7D13-18DB-59C5-C8E9-B38D83816A88}"/>
                  </a:ext>
                </a:extLst>
              </p:cNvPr>
              <p:cNvSpPr txBox="1"/>
              <p:nvPr/>
            </p:nvSpPr>
            <p:spPr bwMode="auto">
              <a:xfrm>
                <a:off x="5686757" y="4019099"/>
                <a:ext cx="416944" cy="330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GB" sz="1400" dirty="0">
                    <a:solidFill>
                      <a:schemeClr val="tx2"/>
                    </a:solidFill>
                    <a:latin typeface="Montserrat" panose="00000500000000000000" pitchFamily="2" charset="0"/>
                  </a:rPr>
                  <a:t>12</a:t>
                </a:r>
                <a:endParaRPr sz="20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965" name="TextBox 181">
                <a:extLst>
                  <a:ext uri="{FF2B5EF4-FFF2-40B4-BE49-F238E27FC236}">
                    <a16:creationId xmlns:a16="http://schemas.microsoft.com/office/drawing/2014/main" id="{8B480740-62AB-69AA-FC2D-561FCDD24C8F}"/>
                  </a:ext>
                </a:extLst>
              </p:cNvPr>
              <p:cNvSpPr txBox="1"/>
              <p:nvPr/>
            </p:nvSpPr>
            <p:spPr bwMode="auto">
              <a:xfrm>
                <a:off x="7413792" y="4030396"/>
                <a:ext cx="416944" cy="330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GB" sz="1400" dirty="0">
                    <a:solidFill>
                      <a:schemeClr val="tx2"/>
                    </a:solidFill>
                    <a:latin typeface="Montserrat" panose="00000500000000000000" pitchFamily="2" charset="0"/>
                  </a:rPr>
                  <a:t>1</a:t>
                </a:r>
                <a:endParaRPr sz="20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966" name="TextBox 186">
                <a:extLst>
                  <a:ext uri="{FF2B5EF4-FFF2-40B4-BE49-F238E27FC236}">
                    <a16:creationId xmlns:a16="http://schemas.microsoft.com/office/drawing/2014/main" id="{74A7B496-51DB-AC82-C5AD-0E33C20C673E}"/>
                  </a:ext>
                </a:extLst>
              </p:cNvPr>
              <p:cNvSpPr txBox="1"/>
              <p:nvPr/>
            </p:nvSpPr>
            <p:spPr bwMode="auto">
              <a:xfrm>
                <a:off x="10174856" y="4045166"/>
                <a:ext cx="416944" cy="330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GB" sz="1400" dirty="0">
                    <a:solidFill>
                      <a:schemeClr val="tx2"/>
                    </a:solidFill>
                    <a:latin typeface="Montserrat" panose="00000500000000000000" pitchFamily="2" charset="0"/>
                  </a:rPr>
                  <a:t>5</a:t>
                </a:r>
                <a:endParaRPr sz="20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970" name="Rectangle 969">
                <a:extLst>
                  <a:ext uri="{FF2B5EF4-FFF2-40B4-BE49-F238E27FC236}">
                    <a16:creationId xmlns:a16="http://schemas.microsoft.com/office/drawing/2014/main" id="{BBF1C8B2-CED7-B4D7-FB97-C4269AC0EF47}"/>
                  </a:ext>
                </a:extLst>
              </p:cNvPr>
              <p:cNvSpPr/>
              <p:nvPr/>
            </p:nvSpPr>
            <p:spPr bwMode="auto">
              <a:xfrm>
                <a:off x="1667286" y="1943474"/>
                <a:ext cx="317296" cy="1003804"/>
              </a:xfrm>
              <a:prstGeom prst="rect">
                <a:avLst/>
              </a:prstGeom>
              <a:solidFill>
                <a:srgbClr val="8593A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GB" sz="1600" b="0" i="0" u="none" strike="noStrike" cap="none" dirty="0">
                  <a:ln>
                    <a:noFill/>
                  </a:ln>
                  <a:solidFill>
                    <a:schemeClr val="bg1"/>
                  </a:solidFill>
                  <a:latin typeface="Montserrat" panose="00000500000000000000" pitchFamily="2" charset="0"/>
                  <a:ea typeface="Arial"/>
                  <a:cs typeface="Arial"/>
                </a:endParaRPr>
              </a:p>
            </p:txBody>
          </p:sp>
          <p:sp>
            <p:nvSpPr>
              <p:cNvPr id="971" name="Rectangle 970">
                <a:extLst>
                  <a:ext uri="{FF2B5EF4-FFF2-40B4-BE49-F238E27FC236}">
                    <a16:creationId xmlns:a16="http://schemas.microsoft.com/office/drawing/2014/main" id="{8A5A72B0-6ADB-E641-089C-F5B606E54619}"/>
                  </a:ext>
                </a:extLst>
              </p:cNvPr>
              <p:cNvSpPr/>
              <p:nvPr/>
            </p:nvSpPr>
            <p:spPr bwMode="auto">
              <a:xfrm>
                <a:off x="5049589" y="1943474"/>
                <a:ext cx="796206" cy="1003804"/>
              </a:xfrm>
              <a:prstGeom prst="rect">
                <a:avLst/>
              </a:prstGeom>
              <a:solidFill>
                <a:srgbClr val="FD6B8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72000" rIns="72000" rtlCol="0" anchor="ctr"/>
              <a:lstStyle>
                <a:defPPr>
                  <a:defRPr lang="en-US"/>
                </a:defPPr>
                <a:lvl1pPr marL="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GB" sz="1600" b="0" i="0" u="none" strike="noStrike" cap="none" dirty="0">
                    <a:ln>
                      <a:noFill/>
                    </a:ln>
                    <a:solidFill>
                      <a:schemeClr val="bg1"/>
                    </a:solidFill>
                    <a:latin typeface="Montserrat" panose="00000500000000000000" pitchFamily="2" charset="0"/>
                    <a:ea typeface="Arial"/>
                    <a:cs typeface="Arial"/>
                  </a:rPr>
                  <a:t>Weekly visits</a:t>
                </a:r>
                <a:endParaRPr sz="20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972" name="Rectangle 971">
                <a:extLst>
                  <a:ext uri="{FF2B5EF4-FFF2-40B4-BE49-F238E27FC236}">
                    <a16:creationId xmlns:a16="http://schemas.microsoft.com/office/drawing/2014/main" id="{BAB28C80-A7D8-F647-85DF-79639AC8ADE8}"/>
                  </a:ext>
                </a:extLst>
              </p:cNvPr>
              <p:cNvSpPr/>
              <p:nvPr/>
            </p:nvSpPr>
            <p:spPr bwMode="auto">
              <a:xfrm>
                <a:off x="5884222" y="1943474"/>
                <a:ext cx="1708629" cy="1003804"/>
              </a:xfrm>
              <a:prstGeom prst="rect">
                <a:avLst/>
              </a:prstGeom>
              <a:solidFill>
                <a:srgbClr val="FD6B8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GB" sz="1600" b="0" i="0" u="none" strike="noStrike" cap="none" dirty="0">
                    <a:ln>
                      <a:noFill/>
                    </a:ln>
                    <a:solidFill>
                      <a:schemeClr val="bg1"/>
                    </a:solidFill>
                    <a:latin typeface="Montserrat" panose="00000500000000000000" pitchFamily="2" charset="0"/>
                    <a:ea typeface="Arial"/>
                    <a:cs typeface="Arial"/>
                  </a:rPr>
                  <a:t>Monthly visits</a:t>
                </a:r>
                <a:endParaRPr sz="20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973" name="Rectangle 972">
                <a:extLst>
                  <a:ext uri="{FF2B5EF4-FFF2-40B4-BE49-F238E27FC236}">
                    <a16:creationId xmlns:a16="http://schemas.microsoft.com/office/drawing/2014/main" id="{AE03E601-9381-2AF5-91D7-69970E793343}"/>
                  </a:ext>
                </a:extLst>
              </p:cNvPr>
              <p:cNvSpPr/>
              <p:nvPr/>
            </p:nvSpPr>
            <p:spPr bwMode="auto">
              <a:xfrm>
                <a:off x="7631279" y="1943474"/>
                <a:ext cx="2887805" cy="1003804"/>
              </a:xfrm>
              <a:prstGeom prst="rect">
                <a:avLst/>
              </a:prstGeom>
              <a:solidFill>
                <a:srgbClr val="FD6B8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GB" sz="1600" b="0" i="0" u="none" strike="noStrike" cap="none" dirty="0">
                    <a:ln>
                      <a:noFill/>
                    </a:ln>
                    <a:solidFill>
                      <a:schemeClr val="bg1"/>
                    </a:solidFill>
                    <a:latin typeface="Montserrat" panose="00000500000000000000" pitchFamily="2" charset="0"/>
                    <a:ea typeface="Arial"/>
                    <a:cs typeface="Arial"/>
                  </a:rPr>
                  <a:t>Twice-yearly visits</a:t>
                </a:r>
                <a:endParaRPr sz="20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990" name="TextBox 181">
                <a:extLst>
                  <a:ext uri="{FF2B5EF4-FFF2-40B4-BE49-F238E27FC236}">
                    <a16:creationId xmlns:a16="http://schemas.microsoft.com/office/drawing/2014/main" id="{B0775A0B-F5F8-87C1-5195-34F5C280D183}"/>
                  </a:ext>
                </a:extLst>
              </p:cNvPr>
              <p:cNvSpPr txBox="1"/>
              <p:nvPr/>
            </p:nvSpPr>
            <p:spPr bwMode="auto">
              <a:xfrm>
                <a:off x="8550711" y="4045166"/>
                <a:ext cx="416944" cy="330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GB" sz="1400" dirty="0">
                    <a:solidFill>
                      <a:schemeClr val="tx2"/>
                    </a:solidFill>
                    <a:latin typeface="Montserrat" panose="00000500000000000000" pitchFamily="2" charset="0"/>
                  </a:rPr>
                  <a:t>1.5</a:t>
                </a:r>
                <a:endParaRPr sz="2000" dirty="0">
                  <a:latin typeface="Montserrat" panose="00000500000000000000" pitchFamily="2" charset="0"/>
                </a:endParaRPr>
              </a:p>
            </p:txBody>
          </p:sp>
          <p:cxnSp>
            <p:nvCxnSpPr>
              <p:cNvPr id="991" name="Straight Connector 990">
                <a:extLst>
                  <a:ext uri="{FF2B5EF4-FFF2-40B4-BE49-F238E27FC236}">
                    <a16:creationId xmlns:a16="http://schemas.microsoft.com/office/drawing/2014/main" id="{D1165491-F770-31C8-62BD-228DBABCA24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595126" y="4321055"/>
                <a:ext cx="0" cy="327559"/>
              </a:xfrm>
              <a:prstGeom prst="line">
                <a:avLst/>
              </a:prstGeom>
              <a:ln w="95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2" name="Group 511">
                <a:extLst>
                  <a:ext uri="{FF2B5EF4-FFF2-40B4-BE49-F238E27FC236}">
                    <a16:creationId xmlns:a16="http://schemas.microsoft.com/office/drawing/2014/main" id="{A4F9E872-C1F2-D665-48BF-5F5BF76522C6}"/>
                  </a:ext>
                </a:extLst>
              </p:cNvPr>
              <p:cNvGrpSpPr/>
              <p:nvPr/>
            </p:nvGrpSpPr>
            <p:grpSpPr bwMode="auto">
              <a:xfrm>
                <a:off x="1669512" y="3840258"/>
                <a:ext cx="8691054" cy="171754"/>
                <a:chOff x="2459395" y="4391720"/>
                <a:chExt cx="8691054" cy="327939"/>
              </a:xfrm>
            </p:grpSpPr>
            <p:cxnSp>
              <p:nvCxnSpPr>
                <p:cNvPr id="524" name="Straight Connector 523">
                  <a:extLst>
                    <a:ext uri="{FF2B5EF4-FFF2-40B4-BE49-F238E27FC236}">
                      <a16:creationId xmlns:a16="http://schemas.microsoft.com/office/drawing/2014/main" id="{FDFB6A5A-D00E-21AF-3D9C-E2F5AACA934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459395" y="4391730"/>
                  <a:ext cx="8691054" cy="2543"/>
                </a:xfrm>
                <a:prstGeom prst="line">
                  <a:avLst/>
                </a:prstGeom>
                <a:ln w="952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5" name="Straight Connector 524">
                  <a:extLst>
                    <a:ext uri="{FF2B5EF4-FFF2-40B4-BE49-F238E27FC236}">
                      <a16:creationId xmlns:a16="http://schemas.microsoft.com/office/drawing/2014/main" id="{062DB7C0-E4C2-9A49-F698-A03AE8F556E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404838" y="4392100"/>
                  <a:ext cx="0" cy="327559"/>
                </a:xfrm>
                <a:prstGeom prst="line">
                  <a:avLst/>
                </a:prstGeom>
                <a:ln w="952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6" name="Straight Connector 525">
                  <a:extLst>
                    <a:ext uri="{FF2B5EF4-FFF2-40B4-BE49-F238E27FC236}">
                      <a16:creationId xmlns:a16="http://schemas.microsoft.com/office/drawing/2014/main" id="{4CBA04F9-D451-CE96-E849-41BADD000A5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887391" y="4392100"/>
                  <a:ext cx="0" cy="327559"/>
                </a:xfrm>
                <a:prstGeom prst="line">
                  <a:avLst/>
                </a:prstGeom>
                <a:ln w="952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" name="Straight Connector 526">
                  <a:extLst>
                    <a:ext uri="{FF2B5EF4-FFF2-40B4-BE49-F238E27FC236}">
                      <a16:creationId xmlns:a16="http://schemas.microsoft.com/office/drawing/2014/main" id="{4117F6DA-D5FA-5F83-BFBA-D6B9D829CFF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6683860" y="4392100"/>
                  <a:ext cx="0" cy="327559"/>
                </a:xfrm>
                <a:prstGeom prst="line">
                  <a:avLst/>
                </a:prstGeom>
                <a:ln w="952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" name="Straight Connector 527">
                  <a:extLst>
                    <a:ext uri="{FF2B5EF4-FFF2-40B4-BE49-F238E27FC236}">
                      <a16:creationId xmlns:a16="http://schemas.microsoft.com/office/drawing/2014/main" id="{9758EC14-F449-C924-14DE-7348B33B7C9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409309" y="4392100"/>
                  <a:ext cx="0" cy="327559"/>
                </a:xfrm>
                <a:prstGeom prst="line">
                  <a:avLst/>
                </a:prstGeom>
                <a:ln w="952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" name="Straight Connector 528">
                  <a:extLst>
                    <a:ext uri="{FF2B5EF4-FFF2-40B4-BE49-F238E27FC236}">
                      <a16:creationId xmlns:a16="http://schemas.microsoft.com/office/drawing/2014/main" id="{C25230DF-A1E9-7E73-E2BD-63F96CA1DE5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1150449" y="4392100"/>
                  <a:ext cx="0" cy="327559"/>
                </a:xfrm>
                <a:prstGeom prst="line">
                  <a:avLst/>
                </a:prstGeom>
                <a:ln w="952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0" name="Straight Connector 529">
                  <a:extLst>
                    <a:ext uri="{FF2B5EF4-FFF2-40B4-BE49-F238E27FC236}">
                      <a16:creationId xmlns:a16="http://schemas.microsoft.com/office/drawing/2014/main" id="{8BDE6D89-29D2-7DFB-699E-71E734A9084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9520086" y="4392100"/>
                  <a:ext cx="0" cy="327559"/>
                </a:xfrm>
                <a:prstGeom prst="line">
                  <a:avLst/>
                </a:prstGeom>
                <a:ln w="952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1" name="Straight Connector 530">
                  <a:extLst>
                    <a:ext uri="{FF2B5EF4-FFF2-40B4-BE49-F238E27FC236}">
                      <a16:creationId xmlns:a16="http://schemas.microsoft.com/office/drawing/2014/main" id="{080419FD-356E-A3F1-375F-513EBF7C31D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340121" y="4392100"/>
                  <a:ext cx="0" cy="327559"/>
                </a:xfrm>
                <a:prstGeom prst="line">
                  <a:avLst/>
                </a:prstGeom>
                <a:ln w="952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3" name="TextBox 179">
                <a:extLst>
                  <a:ext uri="{FF2B5EF4-FFF2-40B4-BE49-F238E27FC236}">
                    <a16:creationId xmlns:a16="http://schemas.microsoft.com/office/drawing/2014/main" id="{A9B6D10E-4BF5-1EAF-F1BB-1D67D1439613}"/>
                  </a:ext>
                </a:extLst>
              </p:cNvPr>
              <p:cNvSpPr txBox="1"/>
              <p:nvPr/>
            </p:nvSpPr>
            <p:spPr bwMode="auto">
              <a:xfrm>
                <a:off x="6323819" y="4004673"/>
                <a:ext cx="416944" cy="330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GB" sz="1400" dirty="0">
                    <a:solidFill>
                      <a:schemeClr val="tx2"/>
                    </a:solidFill>
                    <a:latin typeface="Montserrat" panose="00000500000000000000" pitchFamily="2" charset="0"/>
                  </a:rPr>
                  <a:t>26</a:t>
                </a:r>
                <a:endParaRPr sz="20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14" name="TextBox 162">
                <a:extLst>
                  <a:ext uri="{FF2B5EF4-FFF2-40B4-BE49-F238E27FC236}">
                    <a16:creationId xmlns:a16="http://schemas.microsoft.com/office/drawing/2014/main" id="{C0982599-308A-B028-57D8-FB8B3DD50E84}"/>
                  </a:ext>
                </a:extLst>
              </p:cNvPr>
              <p:cNvSpPr txBox="1"/>
              <p:nvPr/>
            </p:nvSpPr>
            <p:spPr bwMode="auto">
              <a:xfrm>
                <a:off x="2100719" y="1174985"/>
                <a:ext cx="1432475" cy="627022"/>
              </a:xfrm>
              <a:prstGeom prst="rect">
                <a:avLst/>
              </a:prstGeom>
              <a:noFill/>
            </p:spPr>
            <p:txBody>
              <a:bodyPr wrap="square" lIns="36000" rIns="36000" rtlCol="0" anchor="b">
                <a:spAutoFit/>
              </a:bodyPr>
              <a:lstStyle>
                <a:defPPr>
                  <a:defRPr lang="en-US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GB" sz="1600" dirty="0">
                    <a:solidFill>
                      <a:schemeClr val="tx2"/>
                    </a:solidFill>
                    <a:latin typeface="Montserrat" panose="00000500000000000000" pitchFamily="2" charset="0"/>
                  </a:rPr>
                  <a:t>≥6-month </a:t>
                </a:r>
                <a:br>
                  <a:rPr lang="en-GB" sz="1600" dirty="0">
                    <a:solidFill>
                      <a:schemeClr val="tx2"/>
                    </a:solidFill>
                    <a:latin typeface="Montserrat" panose="00000500000000000000" pitchFamily="2" charset="0"/>
                  </a:rPr>
                </a:br>
                <a:r>
                  <a:rPr lang="en-GB" sz="1600" dirty="0">
                    <a:solidFill>
                      <a:schemeClr val="tx2"/>
                    </a:solidFill>
                    <a:latin typeface="Montserrat" panose="00000500000000000000" pitchFamily="2" charset="0"/>
                  </a:rPr>
                  <a:t>lead-in period</a:t>
                </a:r>
                <a:endParaRPr sz="2000" dirty="0">
                  <a:latin typeface="Montserrat" panose="00000500000000000000" pitchFamily="2" charset="0"/>
                </a:endParaRPr>
              </a:p>
            </p:txBody>
          </p:sp>
          <p:cxnSp>
            <p:nvCxnSpPr>
              <p:cNvPr id="515" name="Straight Connector 514">
                <a:extLst>
                  <a:ext uri="{FF2B5EF4-FFF2-40B4-BE49-F238E27FC236}">
                    <a16:creationId xmlns:a16="http://schemas.microsoft.com/office/drawing/2014/main" id="{2F240F64-F30E-A1C9-5399-38BEBCA05E4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100719" y="1808049"/>
                <a:ext cx="1438771" cy="0"/>
              </a:xfrm>
              <a:prstGeom prst="line">
                <a:avLst/>
              </a:prstGeom>
              <a:ln w="95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7" name="TextBox 162">
                <a:extLst>
                  <a:ext uri="{FF2B5EF4-FFF2-40B4-BE49-F238E27FC236}">
                    <a16:creationId xmlns:a16="http://schemas.microsoft.com/office/drawing/2014/main" id="{243744FC-6675-8361-E4E5-F4E8924B2B67}"/>
                  </a:ext>
                </a:extLst>
              </p:cNvPr>
              <p:cNvSpPr txBox="1"/>
              <p:nvPr/>
            </p:nvSpPr>
            <p:spPr bwMode="auto">
              <a:xfrm>
                <a:off x="1109999" y="1501597"/>
                <a:ext cx="967917" cy="363013"/>
              </a:xfrm>
              <a:prstGeom prst="rect">
                <a:avLst/>
              </a:prstGeom>
              <a:noFill/>
            </p:spPr>
            <p:txBody>
              <a:bodyPr wrap="square" lIns="36000" rIns="36000" rtlCol="0" anchor="b">
                <a:spAutoFit/>
              </a:bodyPr>
              <a:lstStyle>
                <a:defPPr>
                  <a:defRPr lang="en-US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GB" sz="1600" dirty="0">
                    <a:solidFill>
                      <a:schemeClr val="tx2"/>
                    </a:solidFill>
                    <a:latin typeface="Montserrat" panose="00000500000000000000" pitchFamily="2" charset="0"/>
                  </a:rPr>
                  <a:t>Screening</a:t>
                </a:r>
                <a:endParaRPr sz="20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18" name="TextBox 517">
                <a:extLst>
                  <a:ext uri="{FF2B5EF4-FFF2-40B4-BE49-F238E27FC236}">
                    <a16:creationId xmlns:a16="http://schemas.microsoft.com/office/drawing/2014/main" id="{DE371EBA-1088-D1FA-FE5D-574AB20288D6}"/>
                  </a:ext>
                </a:extLst>
              </p:cNvPr>
              <p:cNvSpPr txBox="1"/>
              <p:nvPr/>
            </p:nvSpPr>
            <p:spPr bwMode="auto">
              <a:xfrm>
                <a:off x="3409439" y="3058488"/>
                <a:ext cx="1896541" cy="462016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 defTabSz="1219140">
                  <a:spcBef>
                    <a:spcPts val="0"/>
                  </a:spcBef>
                  <a:buClr>
                    <a:srgbClr val="000841"/>
                  </a:buClr>
                  <a:defRPr/>
                </a:pPr>
                <a:r>
                  <a:rPr lang="en-NZ" sz="1400" b="1" dirty="0">
                    <a:solidFill>
                      <a:schemeClr val="tx2"/>
                    </a:solidFill>
                    <a:latin typeface="Montserrat" panose="00000500000000000000" pitchFamily="2" charset="0"/>
                    <a:cs typeface="Arial"/>
                  </a:rPr>
                  <a:t>No prophylactic </a:t>
                </a:r>
                <a:endParaRPr sz="2000" dirty="0">
                  <a:latin typeface="Montserrat" panose="00000500000000000000" pitchFamily="2" charset="0"/>
                </a:endParaRPr>
              </a:p>
              <a:p>
                <a:pPr algn="ctr" defTabSz="1219140">
                  <a:spcBef>
                    <a:spcPts val="0"/>
                  </a:spcBef>
                  <a:buClr>
                    <a:srgbClr val="000841"/>
                  </a:buClr>
                  <a:defRPr/>
                </a:pPr>
                <a:r>
                  <a:rPr lang="en-NZ" sz="1400" b="1" dirty="0">
                    <a:solidFill>
                      <a:schemeClr val="tx2"/>
                    </a:solidFill>
                    <a:latin typeface="Montserrat" panose="00000500000000000000" pitchFamily="2" charset="0"/>
                    <a:cs typeface="Arial"/>
                  </a:rPr>
                  <a:t>immunosuppression</a:t>
                </a:r>
                <a:endParaRPr sz="20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19" name="Arrow: Right 518">
                <a:extLst>
                  <a:ext uri="{FF2B5EF4-FFF2-40B4-BE49-F238E27FC236}">
                    <a16:creationId xmlns:a16="http://schemas.microsoft.com/office/drawing/2014/main" id="{8D5D4742-DE6F-F7DB-7425-7B6D01605AF5}"/>
                  </a:ext>
                </a:extLst>
              </p:cNvPr>
              <p:cNvSpPr/>
              <p:nvPr/>
            </p:nvSpPr>
            <p:spPr bwMode="auto">
              <a:xfrm>
                <a:off x="1415445" y="4312153"/>
                <a:ext cx="6179682" cy="3600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 sz="20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20" name="TextBox 174">
                <a:extLst>
                  <a:ext uri="{FF2B5EF4-FFF2-40B4-BE49-F238E27FC236}">
                    <a16:creationId xmlns:a16="http://schemas.microsoft.com/office/drawing/2014/main" id="{6689EC85-F066-45B5-81F3-B7ACD88567F5}"/>
                  </a:ext>
                </a:extLst>
              </p:cNvPr>
              <p:cNvSpPr txBox="1"/>
              <p:nvPr/>
            </p:nvSpPr>
            <p:spPr bwMode="auto">
              <a:xfrm>
                <a:off x="4388971" y="4350221"/>
                <a:ext cx="963651" cy="39601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GB" b="0" i="0" u="none" strike="noStrike" cap="none" dirty="0">
                    <a:ln>
                      <a:noFill/>
                    </a:ln>
                    <a:solidFill>
                      <a:schemeClr val="tx2"/>
                    </a:solidFill>
                    <a:latin typeface="Montserrat" panose="00000500000000000000" pitchFamily="2" charset="0"/>
                    <a:ea typeface="Arial"/>
                    <a:cs typeface="Arial"/>
                  </a:rPr>
                  <a:t>Weeks</a:t>
                </a:r>
                <a:endParaRPr sz="20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21" name="Arrow: Right 520">
                <a:extLst>
                  <a:ext uri="{FF2B5EF4-FFF2-40B4-BE49-F238E27FC236}">
                    <a16:creationId xmlns:a16="http://schemas.microsoft.com/office/drawing/2014/main" id="{71A31B1A-D204-C2A6-0B22-C4123FA5CCDB}"/>
                  </a:ext>
                </a:extLst>
              </p:cNvPr>
              <p:cNvSpPr/>
              <p:nvPr/>
            </p:nvSpPr>
            <p:spPr bwMode="auto">
              <a:xfrm>
                <a:off x="7633506" y="4312153"/>
                <a:ext cx="2880884" cy="3600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 sz="20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22" name="TextBox 175">
                <a:extLst>
                  <a:ext uri="{FF2B5EF4-FFF2-40B4-BE49-F238E27FC236}">
                    <a16:creationId xmlns:a16="http://schemas.microsoft.com/office/drawing/2014/main" id="{A3DB5899-FEFC-DC40-6019-B625E4DD91AC}"/>
                  </a:ext>
                </a:extLst>
              </p:cNvPr>
              <p:cNvSpPr txBox="1"/>
              <p:nvPr/>
            </p:nvSpPr>
            <p:spPr bwMode="auto">
              <a:xfrm>
                <a:off x="8349349" y="4319742"/>
                <a:ext cx="963651" cy="39601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GB" b="0" i="0" u="none" strike="noStrike" cap="none" dirty="0">
                    <a:ln>
                      <a:noFill/>
                    </a:ln>
                    <a:solidFill>
                      <a:schemeClr val="tx2"/>
                    </a:solidFill>
                    <a:latin typeface="Montserrat" panose="00000500000000000000" pitchFamily="2" charset="0"/>
                    <a:ea typeface="Arial"/>
                    <a:cs typeface="Arial"/>
                  </a:rPr>
                  <a:t>Years</a:t>
                </a:r>
                <a:endParaRPr sz="20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23" name="Arrow: Left-Right 522">
                <a:extLst>
                  <a:ext uri="{FF2B5EF4-FFF2-40B4-BE49-F238E27FC236}">
                    <a16:creationId xmlns:a16="http://schemas.microsoft.com/office/drawing/2014/main" id="{24044A65-905B-6920-DDA2-85E8D37AF999}"/>
                  </a:ext>
                </a:extLst>
              </p:cNvPr>
              <p:cNvSpPr/>
              <p:nvPr/>
            </p:nvSpPr>
            <p:spPr bwMode="auto">
              <a:xfrm>
                <a:off x="6738537" y="3016955"/>
                <a:ext cx="2148206" cy="322922"/>
              </a:xfrm>
              <a:prstGeom prst="leftRightArrow">
                <a:avLst>
                  <a:gd name="adj1" fmla="val 50000"/>
                  <a:gd name="adj2" fmla="val 50000"/>
                </a:avLst>
              </a:prstGeom>
              <a:solidFill>
                <a:srgbClr val="FD6B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 sz="2000" dirty="0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27" name="Arrow: Left-Right 26">
              <a:extLst>
                <a:ext uri="{FF2B5EF4-FFF2-40B4-BE49-F238E27FC236}">
                  <a16:creationId xmlns:a16="http://schemas.microsoft.com/office/drawing/2014/main" id="{2F247F0C-1578-3049-0E4A-17F776259414}"/>
                </a:ext>
              </a:extLst>
            </p:cNvPr>
            <p:cNvSpPr/>
            <p:nvPr/>
          </p:nvSpPr>
          <p:spPr bwMode="auto">
            <a:xfrm>
              <a:off x="2017875" y="3289908"/>
              <a:ext cx="1576553" cy="371709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E2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2000" dirty="0">
                <a:latin typeface="Montserrat" panose="00000500000000000000" pitchFamily="2" charset="0"/>
              </a:endParaRPr>
            </a:p>
          </p:txBody>
        </p:sp>
      </p:grpSp>
      <p:sp>
        <p:nvSpPr>
          <p:cNvPr id="1271" name="TextBox 1270">
            <a:extLst>
              <a:ext uri="{FF2B5EF4-FFF2-40B4-BE49-F238E27FC236}">
                <a16:creationId xmlns:a16="http://schemas.microsoft.com/office/drawing/2014/main" id="{87EC90A2-3F37-DD28-BC0A-4CC2E3F0B1CC}"/>
              </a:ext>
            </a:extLst>
          </p:cNvPr>
          <p:cNvSpPr txBox="1"/>
          <p:nvPr/>
        </p:nvSpPr>
        <p:spPr bwMode="auto">
          <a:xfrm>
            <a:off x="8608528" y="26871043"/>
            <a:ext cx="2178053" cy="61710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1219140">
              <a:spcBef>
                <a:spcPts val="0"/>
              </a:spcBef>
              <a:buClr>
                <a:srgbClr val="000841"/>
              </a:buClr>
              <a:defRPr/>
            </a:pPr>
            <a:r>
              <a:rPr lang="en-GB" sz="1400" b="1" dirty="0">
                <a:solidFill>
                  <a:schemeClr val="tx2"/>
                </a:solidFill>
                <a:latin typeface="Montserrat" panose="00000500000000000000" pitchFamily="2" charset="0"/>
                <a:cs typeface="Arial"/>
              </a:rPr>
              <a:t>Primary efficacy endpoint (Months 7–18)</a:t>
            </a:r>
          </a:p>
        </p:txBody>
      </p:sp>
      <p:sp>
        <p:nvSpPr>
          <p:cNvPr id="1272" name="TextBox 1271">
            <a:extLst>
              <a:ext uri="{FF2B5EF4-FFF2-40B4-BE49-F238E27FC236}">
                <a16:creationId xmlns:a16="http://schemas.microsoft.com/office/drawing/2014/main" id="{D36B259D-7CBE-44F5-24BA-0D46CF8F2EA6}"/>
              </a:ext>
            </a:extLst>
          </p:cNvPr>
          <p:cNvSpPr txBox="1"/>
          <p:nvPr/>
        </p:nvSpPr>
        <p:spPr>
          <a:xfrm>
            <a:off x="2135559" y="16680879"/>
            <a:ext cx="106914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prstClr val="black"/>
              </a:buClr>
              <a:buSzPct val="110000"/>
              <a:defRPr/>
            </a:pPr>
            <a:r>
              <a:rPr lang="en-GB" sz="1600" dirty="0">
                <a:solidFill>
                  <a:srgbClr val="292929"/>
                </a:solidFill>
                <a:latin typeface="Montserrat" panose="00000500000000000000" pitchFamily="2" charset="0"/>
                <a:cs typeface="Montserrat Regular"/>
              </a:rPr>
              <a:t>AAV, adeno-associated virus; FIX, factor IX.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5C6FCE-9258-B9BC-C3AA-F4479D55548D}"/>
              </a:ext>
            </a:extLst>
          </p:cNvPr>
          <p:cNvSpPr txBox="1"/>
          <p:nvPr/>
        </p:nvSpPr>
        <p:spPr>
          <a:xfrm>
            <a:off x="1619976" y="30359623"/>
            <a:ext cx="4334357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dirty="0">
                <a:latin typeface="Montserrat" panose="020B0604020202020204" charset="0"/>
                <a:cs typeface="Montserrat" panose="020B0604020202020204" charset="0"/>
              </a:rPr>
              <a:t>Presented at the 64th American Society of </a:t>
            </a:r>
            <a:r>
              <a:rPr lang="en-GB" sz="2400" dirty="0" err="1">
                <a:latin typeface="Montserrat" panose="020B0604020202020204" charset="0"/>
                <a:cs typeface="Montserrat" panose="020B0604020202020204" charset="0"/>
              </a:rPr>
              <a:t>Hematology</a:t>
            </a:r>
            <a:r>
              <a:rPr lang="en-GB" sz="2400" dirty="0">
                <a:latin typeface="Montserrat" panose="020B0604020202020204" charset="0"/>
                <a:cs typeface="Montserrat" panose="020B0604020202020204" charset="0"/>
              </a:rPr>
              <a:t> (ASH) Annual Meeting and Exposition, 10–13 December 2022. </a:t>
            </a:r>
            <a:endParaRPr lang="en-GB" sz="2400" dirty="0">
              <a:latin typeface="Montserrat Regular"/>
              <a:cs typeface="Montserrat Regular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E5B53260-2809-E701-E82C-AAB147BD5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5869" y="28080421"/>
            <a:ext cx="10960618" cy="158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rgbClr val="5692CE"/>
              </a:buClr>
            </a:pPr>
            <a:r>
              <a:rPr lang="en-GB" sz="2400" b="1" spc="100" dirty="0">
                <a:latin typeface="Montserrat" panose="00000500000000000000" pitchFamily="2" charset="0"/>
                <a:cs typeface="Montserrat Regular"/>
              </a:rPr>
              <a:t>References</a:t>
            </a:r>
            <a:endParaRPr lang="en-US" sz="2400" b="1" spc="100" dirty="0">
              <a:latin typeface="Montserrat" panose="00000500000000000000" pitchFamily="2" charset="0"/>
              <a:cs typeface="Montserrat Regular"/>
            </a:endParaRPr>
          </a:p>
          <a:p>
            <a:pPr marL="0" lvl="2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n-GB" sz="1600" spc="100" dirty="0">
                <a:latin typeface="Montserrat" panose="00000500000000000000" pitchFamily="2" charset="0"/>
              </a:rPr>
              <a:t>1.	</a:t>
            </a:r>
            <a:r>
              <a:rPr lang="da-DK" sz="1600" spc="100" dirty="0">
                <a:latin typeface="Montserrat" panose="00000500000000000000" pitchFamily="2" charset="0"/>
              </a:rPr>
              <a:t>Miesbach W, et al. Oral presentation at EAHAD 2021; OR014</a:t>
            </a:r>
          </a:p>
          <a:p>
            <a:pPr marL="0" lvl="2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da-DK" sz="1600" spc="100" dirty="0">
                <a:latin typeface="Montserrat" panose="00000500000000000000" pitchFamily="2" charset="0"/>
              </a:rPr>
              <a:t>2.	Clinicaltrials.gov identifier: NCT03569891. Available at</a:t>
            </a:r>
            <a:r>
              <a:rPr lang="da-DK" sz="1600" spc="100">
                <a:latin typeface="Montserrat" panose="00000500000000000000" pitchFamily="2" charset="0"/>
              </a:rPr>
              <a:t>: 	</a:t>
            </a:r>
            <a:r>
              <a:rPr lang="da-DK" sz="1600" spc="100">
                <a:latin typeface="Montserrat" panose="00000500000000000000" pitchFamily="2" charset="0"/>
                <a:hlinkClick r:id="rId7"/>
              </a:rPr>
              <a:t>https</a:t>
            </a:r>
            <a:r>
              <a:rPr lang="da-DK" sz="1600" spc="100" dirty="0">
                <a:latin typeface="Montserrat" panose="00000500000000000000" pitchFamily="2" charset="0"/>
                <a:hlinkClick r:id="rId7"/>
              </a:rPr>
              <a:t>://clinicaltrials.gov/ct2/show/NCT03569891</a:t>
            </a:r>
            <a:r>
              <a:rPr lang="da-DK" sz="1600" spc="100" dirty="0">
                <a:latin typeface="Montserrat" panose="00000500000000000000" pitchFamily="2" charset="0"/>
              </a:rPr>
              <a:t>. Accessed November 2022</a:t>
            </a:r>
          </a:p>
          <a:p>
            <a:pPr marL="0" lvl="2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da-DK" sz="1600" spc="100" dirty="0">
                <a:latin typeface="Montserrat" panose="00000500000000000000" pitchFamily="2" charset="0"/>
              </a:rPr>
              <a:t>3.	Schmidt M, et al. Oral presentation at ISTH 2021; OC 67.4</a:t>
            </a:r>
            <a:endParaRPr lang="en-GB" sz="1600" spc="100" dirty="0">
              <a:latin typeface="Montserrat" panose="00000500000000000000" pitchFamily="2" charset="0"/>
            </a:endParaRPr>
          </a:p>
        </p:txBody>
      </p:sp>
      <p:grpSp>
        <p:nvGrpSpPr>
          <p:cNvPr id="1251" name="Group 1250">
            <a:extLst>
              <a:ext uri="{FF2B5EF4-FFF2-40B4-BE49-F238E27FC236}">
                <a16:creationId xmlns:a16="http://schemas.microsoft.com/office/drawing/2014/main" id="{845B54A8-12DF-79F4-4DE3-E7840D60A34B}"/>
              </a:ext>
            </a:extLst>
          </p:cNvPr>
          <p:cNvGrpSpPr/>
          <p:nvPr/>
        </p:nvGrpSpPr>
        <p:grpSpPr>
          <a:xfrm>
            <a:off x="26908259" y="12322256"/>
            <a:ext cx="3986610" cy="209273"/>
            <a:chOff x="26908259" y="12773400"/>
            <a:chExt cx="3986610" cy="147129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9BC6FA8A-6CA8-E004-D31A-CB05AD64DE14}"/>
                </a:ext>
              </a:extLst>
            </p:cNvPr>
            <p:cNvSpPr/>
            <p:nvPr/>
          </p:nvSpPr>
          <p:spPr>
            <a:xfrm>
              <a:off x="28108665" y="12791489"/>
              <a:ext cx="315086" cy="110961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800" kern="0" dirty="0">
                <a:solidFill>
                  <a:srgbClr val="E2DFDA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85AE030-17B5-8D4C-CC09-6383B8503F81}"/>
                </a:ext>
              </a:extLst>
            </p:cNvPr>
            <p:cNvSpPr txBox="1"/>
            <p:nvPr/>
          </p:nvSpPr>
          <p:spPr>
            <a:xfrm>
              <a:off x="30380576" y="12773400"/>
              <a:ext cx="514293" cy="147129"/>
            </a:xfrm>
            <a:prstGeom prst="rect">
              <a:avLst/>
            </a:prstGeom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GB" sz="1200" b="1" dirty="0">
                  <a:solidFill>
                    <a:schemeClr val="tx2"/>
                  </a:solidFill>
                  <a:latin typeface="Montserrat" panose="00000500000000000000" pitchFamily="2" charset="0"/>
                  <a:cs typeface="Arial" pitchFamily="34" charset="0"/>
                </a:rPr>
                <a:t>Median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897EEE0-0E93-1E49-3970-5323FCCECEF1}"/>
                </a:ext>
              </a:extLst>
            </p:cNvPr>
            <p:cNvSpPr txBox="1"/>
            <p:nvPr/>
          </p:nvSpPr>
          <p:spPr>
            <a:xfrm>
              <a:off x="28507586" y="12773400"/>
              <a:ext cx="514293" cy="147129"/>
            </a:xfrm>
            <a:prstGeom prst="rect">
              <a:avLst/>
            </a:prstGeom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GB" sz="1200" b="1" dirty="0">
                  <a:solidFill>
                    <a:schemeClr val="tx2"/>
                  </a:solidFill>
                  <a:latin typeface="Montserrat" panose="00000500000000000000" pitchFamily="2" charset="0"/>
                  <a:cs typeface="Arial" pitchFamily="34" charset="0"/>
                </a:rPr>
                <a:t>Q1–Q3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F6854231-85C7-F699-F74F-F3C553A0B0F3}"/>
                </a:ext>
              </a:extLst>
            </p:cNvPr>
            <p:cNvSpPr txBox="1"/>
            <p:nvPr/>
          </p:nvSpPr>
          <p:spPr>
            <a:xfrm>
              <a:off x="29403218" y="12773400"/>
              <a:ext cx="514293" cy="147129"/>
            </a:xfrm>
            <a:prstGeom prst="rect">
              <a:avLst/>
            </a:prstGeom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GB" sz="1200" b="1" dirty="0">
                  <a:solidFill>
                    <a:schemeClr val="tx2"/>
                  </a:solidFill>
                  <a:latin typeface="Montserrat" panose="00000500000000000000" pitchFamily="2" charset="0"/>
                  <a:cs typeface="Arial" pitchFamily="34" charset="0"/>
                </a:rPr>
                <a:t>Mean</a:t>
              </a:r>
            </a:p>
          </p:txBody>
        </p:sp>
        <p:sp>
          <p:nvSpPr>
            <p:cNvPr id="113" name="Arrow: Up-Down 112">
              <a:extLst>
                <a:ext uri="{FF2B5EF4-FFF2-40B4-BE49-F238E27FC236}">
                  <a16:creationId xmlns:a16="http://schemas.microsoft.com/office/drawing/2014/main" id="{498CF95A-EB39-80C7-C27D-19FD40F6757B}"/>
                </a:ext>
              </a:extLst>
            </p:cNvPr>
            <p:cNvSpPr/>
            <p:nvPr/>
          </p:nvSpPr>
          <p:spPr>
            <a:xfrm rot="5400000">
              <a:off x="26999787" y="12723759"/>
              <a:ext cx="63386" cy="246441"/>
            </a:xfrm>
            <a:prstGeom prst="upDownArrow">
              <a:avLst>
                <a:gd name="adj1" fmla="val 0"/>
                <a:gd name="adj2" fmla="val 0"/>
              </a:avLst>
            </a:prstGeom>
            <a:solidFill>
              <a:schemeClr val="tx2"/>
            </a:solidFill>
            <a:ln w="6350" cap="sq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bevel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800" kern="0" dirty="0">
                <a:solidFill>
                  <a:srgbClr val="E2DFDA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DE30954B-9CED-B3A8-871A-664B1A7E5FF6}"/>
                </a:ext>
              </a:extLst>
            </p:cNvPr>
            <p:cNvSpPr txBox="1"/>
            <p:nvPr/>
          </p:nvSpPr>
          <p:spPr>
            <a:xfrm>
              <a:off x="27359110" y="12773400"/>
              <a:ext cx="514293" cy="147129"/>
            </a:xfrm>
            <a:prstGeom prst="rect">
              <a:avLst/>
            </a:prstGeom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GB" sz="1200" b="1" dirty="0">
                  <a:solidFill>
                    <a:schemeClr val="tx2"/>
                  </a:solidFill>
                  <a:latin typeface="Montserrat" panose="00000500000000000000" pitchFamily="2" charset="0"/>
                  <a:cs typeface="Arial" pitchFamily="34" charset="0"/>
                </a:rPr>
                <a:t>Min/</a:t>
              </a:r>
              <a:r>
                <a:rPr lang="en-GB" sz="1200" b="1" dirty="0" err="1">
                  <a:solidFill>
                    <a:schemeClr val="tx2"/>
                  </a:solidFill>
                  <a:latin typeface="Montserrat" panose="00000500000000000000" pitchFamily="2" charset="0"/>
                  <a:cs typeface="Arial" pitchFamily="34" charset="0"/>
                </a:rPr>
                <a:t>max</a:t>
              </a:r>
              <a:r>
                <a:rPr lang="en-GB" sz="1200" b="1" baseline="30000" dirty="0" err="1">
                  <a:solidFill>
                    <a:schemeClr val="tx2"/>
                  </a:solidFill>
                  <a:latin typeface="Montserrat" panose="00000500000000000000" pitchFamily="2" charset="0"/>
                  <a:cs typeface="Arial" pitchFamily="34" charset="0"/>
                </a:rPr>
                <a:t>b</a:t>
              </a:r>
              <a:endParaRPr lang="en-GB" sz="1200" b="1" baseline="30000" dirty="0">
                <a:solidFill>
                  <a:schemeClr val="tx2"/>
                </a:solidFill>
                <a:latin typeface="Montserrat" panose="00000500000000000000" pitchFamily="2" charset="0"/>
                <a:cs typeface="Arial" pitchFamily="34" charset="0"/>
              </a:endParaRPr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2DF2A6AD-D712-DE9B-AA64-8982017F8533}"/>
                </a:ext>
              </a:extLst>
            </p:cNvPr>
            <p:cNvCxnSpPr>
              <a:cxnSpLocks/>
            </p:cNvCxnSpPr>
            <p:nvPr/>
          </p:nvCxnSpPr>
          <p:spPr>
            <a:xfrm>
              <a:off x="30055479" y="12846964"/>
              <a:ext cx="221097" cy="0"/>
            </a:xfrm>
            <a:prstGeom prst="line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sp>
          <p:nvSpPr>
            <p:cNvPr id="116" name="Diamond 115">
              <a:extLst>
                <a:ext uri="{FF2B5EF4-FFF2-40B4-BE49-F238E27FC236}">
                  <a16:creationId xmlns:a16="http://schemas.microsoft.com/office/drawing/2014/main" id="{3F36A654-4A49-4CBE-AA4E-22845B1659F5}"/>
                </a:ext>
              </a:extLst>
            </p:cNvPr>
            <p:cNvSpPr/>
            <p:nvPr/>
          </p:nvSpPr>
          <p:spPr>
            <a:xfrm>
              <a:off x="29175976" y="12809000"/>
              <a:ext cx="108000" cy="75929"/>
            </a:xfrm>
            <a:prstGeom prst="diamond">
              <a:avLst/>
            </a:prstGeom>
            <a:noFill/>
            <a:ln w="635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400" dirty="0">
                <a:latin typeface="Montserrat" panose="00000500000000000000" pitchFamily="2" charset="0"/>
              </a:endParaRPr>
            </a:p>
          </p:txBody>
        </p:sp>
      </p:grpSp>
      <p:sp>
        <p:nvSpPr>
          <p:cNvPr id="165" name="TextBox 164">
            <a:extLst>
              <a:ext uri="{FF2B5EF4-FFF2-40B4-BE49-F238E27FC236}">
                <a16:creationId xmlns:a16="http://schemas.microsoft.com/office/drawing/2014/main" id="{D17ACF39-3939-B785-C485-68E4743B411B}"/>
              </a:ext>
            </a:extLst>
          </p:cNvPr>
          <p:cNvSpPr txBox="1"/>
          <p:nvPr/>
        </p:nvSpPr>
        <p:spPr>
          <a:xfrm rot="16200000">
            <a:off x="24902198" y="13825820"/>
            <a:ext cx="2127563" cy="37608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en-GB" sz="1600" b="1" dirty="0">
                <a:solidFill>
                  <a:schemeClr val="tx2"/>
                </a:solidFill>
                <a:latin typeface="Montserrat" panose="00000500000000000000" pitchFamily="2" charset="0"/>
              </a:rPr>
              <a:t>One-stage aPTT </a:t>
            </a:r>
            <a:br>
              <a:rPr lang="en-GB" sz="1600" b="1" dirty="0">
                <a:solidFill>
                  <a:schemeClr val="tx2"/>
                </a:solidFill>
                <a:latin typeface="Montserrat" panose="00000500000000000000" pitchFamily="2" charset="0"/>
              </a:rPr>
            </a:br>
            <a:r>
              <a:rPr lang="en-GB" sz="1600" b="1" dirty="0">
                <a:solidFill>
                  <a:schemeClr val="tx2"/>
                </a:solidFill>
                <a:latin typeface="Montserrat" panose="00000500000000000000" pitchFamily="2" charset="0"/>
              </a:rPr>
              <a:t>FIX activity (%)</a:t>
            </a: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F15682DF-8E4C-37CF-0F08-8BBDE37C35F3}"/>
              </a:ext>
            </a:extLst>
          </p:cNvPr>
          <p:cNvCxnSpPr>
            <a:cxnSpLocks/>
          </p:cNvCxnSpPr>
          <p:nvPr/>
        </p:nvCxnSpPr>
        <p:spPr bwMode="auto">
          <a:xfrm>
            <a:off x="26555360" y="12636642"/>
            <a:ext cx="0" cy="2541074"/>
          </a:xfrm>
          <a:prstGeom prst="line">
            <a:avLst/>
          </a:prstGeom>
          <a:solidFill>
            <a:schemeClr val="tx2"/>
          </a:solidFill>
          <a:ln w="635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4DDB3B43-2806-2FD0-E65A-E7F3A39BE917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26472578" y="14527871"/>
            <a:ext cx="71958" cy="0"/>
          </a:xfrm>
          <a:prstGeom prst="line">
            <a:avLst/>
          </a:prstGeom>
          <a:solidFill>
            <a:schemeClr val="tx2"/>
          </a:solidFill>
          <a:ln w="635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DCEB20ED-D2D9-83A5-0891-BF9A7B0469C7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26472578" y="14998389"/>
            <a:ext cx="71958" cy="0"/>
          </a:xfrm>
          <a:prstGeom prst="line">
            <a:avLst/>
          </a:prstGeom>
          <a:solidFill>
            <a:schemeClr val="tx2"/>
          </a:solidFill>
          <a:ln w="635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B7BB9E08-CAF9-6825-98F2-BAFB132C8CDD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26472578" y="14047214"/>
            <a:ext cx="71958" cy="0"/>
          </a:xfrm>
          <a:prstGeom prst="line">
            <a:avLst/>
          </a:prstGeom>
          <a:solidFill>
            <a:schemeClr val="tx2"/>
          </a:solidFill>
          <a:ln w="635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4EF939D5-AB0A-8D19-7125-7436008044CD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26472578" y="12632315"/>
            <a:ext cx="71958" cy="0"/>
          </a:xfrm>
          <a:prstGeom prst="line">
            <a:avLst/>
          </a:prstGeom>
          <a:solidFill>
            <a:schemeClr val="tx2"/>
          </a:solidFill>
          <a:ln w="635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71" name="TextBox 170">
            <a:extLst>
              <a:ext uri="{FF2B5EF4-FFF2-40B4-BE49-F238E27FC236}">
                <a16:creationId xmlns:a16="http://schemas.microsoft.com/office/drawing/2014/main" id="{7E9D21EA-FF12-9C02-AEFE-007B5952741A}"/>
              </a:ext>
            </a:extLst>
          </p:cNvPr>
          <p:cNvSpPr txBox="1"/>
          <p:nvPr/>
        </p:nvSpPr>
        <p:spPr>
          <a:xfrm>
            <a:off x="26205538" y="12534432"/>
            <a:ext cx="230832" cy="1846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chemeClr val="tx2"/>
                </a:solidFill>
                <a:latin typeface="Montserrat" panose="00000500000000000000" pitchFamily="2" charset="0"/>
              </a:rPr>
              <a:t>125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82C55175-E9C2-B0AE-DE76-83BC4717567C}"/>
              </a:ext>
            </a:extLst>
          </p:cNvPr>
          <p:cNvSpPr txBox="1"/>
          <p:nvPr/>
        </p:nvSpPr>
        <p:spPr>
          <a:xfrm>
            <a:off x="26175090" y="13034692"/>
            <a:ext cx="261289" cy="1846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chemeClr val="tx2"/>
                </a:solidFill>
                <a:latin typeface="Montserrat" panose="00000500000000000000" pitchFamily="2" charset="0"/>
              </a:rPr>
              <a:t>100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42934BEC-FAF2-92C1-F1C9-003578C9B091}"/>
              </a:ext>
            </a:extLst>
          </p:cNvPr>
          <p:cNvSpPr txBox="1"/>
          <p:nvPr/>
        </p:nvSpPr>
        <p:spPr>
          <a:xfrm>
            <a:off x="26379175" y="13808329"/>
            <a:ext cx="65" cy="1846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endParaRPr lang="en-GB" sz="1200" dirty="0">
              <a:solidFill>
                <a:schemeClr val="tx2"/>
              </a:solidFill>
              <a:latin typeface="Montserrat" panose="00000500000000000000" pitchFamily="2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BE90A6A9-5BD5-9250-6A70-66FC5ACE0CE9}"/>
              </a:ext>
            </a:extLst>
          </p:cNvPr>
          <p:cNvSpPr txBox="1"/>
          <p:nvPr/>
        </p:nvSpPr>
        <p:spPr>
          <a:xfrm>
            <a:off x="26247225" y="13951093"/>
            <a:ext cx="189154" cy="1846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chemeClr val="tx2"/>
                </a:solidFill>
                <a:latin typeface="Montserrat" panose="00000500000000000000" pitchFamily="2" charset="0"/>
              </a:rPr>
              <a:t>50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3D62E2B7-ABAF-F856-4C31-FFE590E5655A}"/>
              </a:ext>
            </a:extLst>
          </p:cNvPr>
          <p:cNvSpPr txBox="1"/>
          <p:nvPr/>
        </p:nvSpPr>
        <p:spPr>
          <a:xfrm>
            <a:off x="26261652" y="14424133"/>
            <a:ext cx="174727" cy="1846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chemeClr val="tx2"/>
                </a:solidFill>
                <a:latin typeface="Montserrat" panose="00000500000000000000" pitchFamily="2" charset="0"/>
              </a:rPr>
              <a:t>25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5C818CEC-4036-49B1-C138-312B55C0B450}"/>
              </a:ext>
            </a:extLst>
          </p:cNvPr>
          <p:cNvSpPr txBox="1"/>
          <p:nvPr/>
        </p:nvSpPr>
        <p:spPr>
          <a:xfrm>
            <a:off x="26333782" y="14926886"/>
            <a:ext cx="102592" cy="1846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chemeClr val="tx2"/>
                </a:solidFill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ABF80C36-01BF-22D2-1811-D1D7809BB7A7}"/>
              </a:ext>
            </a:extLst>
          </p:cNvPr>
          <p:cNvSpPr txBox="1"/>
          <p:nvPr/>
        </p:nvSpPr>
        <p:spPr>
          <a:xfrm>
            <a:off x="26258446" y="13492603"/>
            <a:ext cx="177933" cy="1846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chemeClr val="tx2"/>
                </a:solidFill>
                <a:latin typeface="Montserrat" panose="00000500000000000000" pitchFamily="2" charset="0"/>
              </a:rPr>
              <a:t>75</a:t>
            </a:r>
          </a:p>
        </p:txBody>
      </p: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DE4158E6-7464-F3A7-3B60-98464F9FCE54}"/>
              </a:ext>
            </a:extLst>
          </p:cNvPr>
          <p:cNvCxnSpPr>
            <a:cxnSpLocks/>
          </p:cNvCxnSpPr>
          <p:nvPr/>
        </p:nvCxnSpPr>
        <p:spPr bwMode="auto">
          <a:xfrm>
            <a:off x="26555368" y="15177705"/>
            <a:ext cx="9940533" cy="0"/>
          </a:xfrm>
          <a:prstGeom prst="line">
            <a:avLst/>
          </a:prstGeom>
          <a:solidFill>
            <a:schemeClr val="tx2"/>
          </a:solidFill>
          <a:ln w="635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4C204DB4-1FAF-C3B1-E93B-70153531B0F3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26472578" y="13573285"/>
            <a:ext cx="71958" cy="0"/>
          </a:xfrm>
          <a:prstGeom prst="line">
            <a:avLst/>
          </a:prstGeom>
          <a:solidFill>
            <a:schemeClr val="tx2"/>
          </a:solidFill>
          <a:ln w="635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45F222BA-53FB-CC3E-51B3-543755812FC0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26472578" y="13115400"/>
            <a:ext cx="71958" cy="0"/>
          </a:xfrm>
          <a:prstGeom prst="line">
            <a:avLst/>
          </a:prstGeom>
          <a:solidFill>
            <a:schemeClr val="tx2"/>
          </a:solidFill>
          <a:ln w="635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2B43D96C-E548-257E-D21D-AC5262528A29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26771538" y="15228880"/>
            <a:ext cx="102351" cy="0"/>
          </a:xfrm>
          <a:prstGeom prst="line">
            <a:avLst/>
          </a:prstGeom>
          <a:solidFill>
            <a:schemeClr val="tx2"/>
          </a:solidFill>
          <a:ln w="635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B9C04E39-7EAB-32C8-416B-F291F8F201CB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27093999" y="15228880"/>
            <a:ext cx="102351" cy="0"/>
          </a:xfrm>
          <a:prstGeom prst="line">
            <a:avLst/>
          </a:prstGeom>
          <a:solidFill>
            <a:schemeClr val="tx2"/>
          </a:solidFill>
          <a:ln w="635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5D4B9290-AD66-F9DD-3CCF-52E2CE294911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27358650" y="15228880"/>
            <a:ext cx="102351" cy="0"/>
          </a:xfrm>
          <a:prstGeom prst="line">
            <a:avLst/>
          </a:prstGeom>
          <a:solidFill>
            <a:schemeClr val="tx2"/>
          </a:solidFill>
          <a:ln w="635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AB5AAFE2-60EB-8F12-5C4A-97FAE44FA34F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27681117" y="15228880"/>
            <a:ext cx="102351" cy="0"/>
          </a:xfrm>
          <a:prstGeom prst="line">
            <a:avLst/>
          </a:prstGeom>
          <a:solidFill>
            <a:schemeClr val="tx2"/>
          </a:solidFill>
          <a:ln w="635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AE5D5E37-775B-A58D-B48A-50FC643B3F00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28008245" y="15228880"/>
            <a:ext cx="102351" cy="0"/>
          </a:xfrm>
          <a:prstGeom prst="line">
            <a:avLst/>
          </a:prstGeom>
          <a:solidFill>
            <a:schemeClr val="tx2"/>
          </a:solidFill>
          <a:ln w="635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540916DE-25A1-58A1-BAF4-5FC54C854616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28330707" y="15228880"/>
            <a:ext cx="102351" cy="0"/>
          </a:xfrm>
          <a:prstGeom prst="line">
            <a:avLst/>
          </a:prstGeom>
          <a:solidFill>
            <a:schemeClr val="tx2"/>
          </a:solidFill>
          <a:ln w="635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28AD5B35-04C7-14F2-61F8-910C48B39A66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28656176" y="15228880"/>
            <a:ext cx="102351" cy="0"/>
          </a:xfrm>
          <a:prstGeom prst="line">
            <a:avLst/>
          </a:prstGeom>
          <a:solidFill>
            <a:schemeClr val="tx2"/>
          </a:solidFill>
          <a:ln w="635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38B81561-7261-E312-EA80-83E5197D391E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28978643" y="15228880"/>
            <a:ext cx="102351" cy="0"/>
          </a:xfrm>
          <a:prstGeom prst="line">
            <a:avLst/>
          </a:prstGeom>
          <a:solidFill>
            <a:schemeClr val="tx2"/>
          </a:solidFill>
          <a:ln w="635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12B23F11-9367-A1E3-A899-78D3671DB8D4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29303756" y="15228880"/>
            <a:ext cx="102351" cy="0"/>
          </a:xfrm>
          <a:prstGeom prst="line">
            <a:avLst/>
          </a:prstGeom>
          <a:solidFill>
            <a:schemeClr val="tx2"/>
          </a:solidFill>
          <a:ln w="635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940C6FFA-0B25-79ED-0E1A-FB3BD83AE9D0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29626217" y="15228880"/>
            <a:ext cx="102351" cy="0"/>
          </a:xfrm>
          <a:prstGeom prst="line">
            <a:avLst/>
          </a:prstGeom>
          <a:solidFill>
            <a:schemeClr val="tx2"/>
          </a:solidFill>
          <a:ln w="635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92" name="Straight Connector 991">
            <a:extLst>
              <a:ext uri="{FF2B5EF4-FFF2-40B4-BE49-F238E27FC236}">
                <a16:creationId xmlns:a16="http://schemas.microsoft.com/office/drawing/2014/main" id="{18BCCEE9-11DF-75F7-07CB-C787E215F0DB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31054415" y="15228880"/>
            <a:ext cx="102351" cy="0"/>
          </a:xfrm>
          <a:prstGeom prst="line">
            <a:avLst/>
          </a:prstGeom>
          <a:solidFill>
            <a:schemeClr val="tx2"/>
          </a:solidFill>
          <a:ln w="635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93" name="Straight Connector 992">
            <a:extLst>
              <a:ext uri="{FF2B5EF4-FFF2-40B4-BE49-F238E27FC236}">
                <a16:creationId xmlns:a16="http://schemas.microsoft.com/office/drawing/2014/main" id="{792E7595-68FE-1A6F-9E5A-4EC6FA5B7787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31557758" y="15228880"/>
            <a:ext cx="102351" cy="0"/>
          </a:xfrm>
          <a:prstGeom prst="line">
            <a:avLst/>
          </a:prstGeom>
          <a:solidFill>
            <a:schemeClr val="tx2"/>
          </a:solidFill>
          <a:ln w="635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94" name="Straight Connector 993">
            <a:extLst>
              <a:ext uri="{FF2B5EF4-FFF2-40B4-BE49-F238E27FC236}">
                <a16:creationId xmlns:a16="http://schemas.microsoft.com/office/drawing/2014/main" id="{B9AAEEE4-0C42-843B-9B34-5C581A4E5D19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30516515" y="15228880"/>
            <a:ext cx="102351" cy="0"/>
          </a:xfrm>
          <a:prstGeom prst="line">
            <a:avLst/>
          </a:prstGeom>
          <a:solidFill>
            <a:schemeClr val="tx2"/>
          </a:solidFill>
          <a:ln w="635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95" name="Straight Connector 994">
            <a:extLst>
              <a:ext uri="{FF2B5EF4-FFF2-40B4-BE49-F238E27FC236}">
                <a16:creationId xmlns:a16="http://schemas.microsoft.com/office/drawing/2014/main" id="{C38A20AE-316A-F6BA-2701-92CFA562F7C3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32128262" y="15228880"/>
            <a:ext cx="102351" cy="0"/>
          </a:xfrm>
          <a:prstGeom prst="line">
            <a:avLst/>
          </a:prstGeom>
          <a:solidFill>
            <a:schemeClr val="tx2"/>
          </a:solidFill>
          <a:ln w="635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96" name="Straight Connector 995">
            <a:extLst>
              <a:ext uri="{FF2B5EF4-FFF2-40B4-BE49-F238E27FC236}">
                <a16:creationId xmlns:a16="http://schemas.microsoft.com/office/drawing/2014/main" id="{656D5EE5-966D-CC95-CEBE-95D2836F92E5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32703951" y="15228880"/>
            <a:ext cx="102351" cy="0"/>
          </a:xfrm>
          <a:prstGeom prst="line">
            <a:avLst/>
          </a:prstGeom>
          <a:solidFill>
            <a:schemeClr val="tx2"/>
          </a:solidFill>
          <a:ln w="635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97" name="Straight Connector 996">
            <a:extLst>
              <a:ext uri="{FF2B5EF4-FFF2-40B4-BE49-F238E27FC236}">
                <a16:creationId xmlns:a16="http://schemas.microsoft.com/office/drawing/2014/main" id="{FD6BAA61-8AF7-1ADF-7834-416E3ECC2730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33270644" y="15228880"/>
            <a:ext cx="102351" cy="0"/>
          </a:xfrm>
          <a:prstGeom prst="line">
            <a:avLst/>
          </a:prstGeom>
          <a:solidFill>
            <a:schemeClr val="tx2"/>
          </a:solidFill>
          <a:ln w="635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98" name="Straight Connector 997">
            <a:extLst>
              <a:ext uri="{FF2B5EF4-FFF2-40B4-BE49-F238E27FC236}">
                <a16:creationId xmlns:a16="http://schemas.microsoft.com/office/drawing/2014/main" id="{AFF647FA-0F46-CB54-855B-BD5DBB4B332F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33846328" y="15228880"/>
            <a:ext cx="102351" cy="0"/>
          </a:xfrm>
          <a:prstGeom prst="line">
            <a:avLst/>
          </a:prstGeom>
          <a:solidFill>
            <a:schemeClr val="tx2"/>
          </a:solidFill>
          <a:ln w="635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173" name="Group 1172">
            <a:extLst>
              <a:ext uri="{FF2B5EF4-FFF2-40B4-BE49-F238E27FC236}">
                <a16:creationId xmlns:a16="http://schemas.microsoft.com/office/drawing/2014/main" id="{2DD987B3-7223-F678-194E-3F18F412463F}"/>
              </a:ext>
            </a:extLst>
          </p:cNvPr>
          <p:cNvGrpSpPr/>
          <p:nvPr/>
        </p:nvGrpSpPr>
        <p:grpSpPr>
          <a:xfrm>
            <a:off x="34464196" y="15177705"/>
            <a:ext cx="575690" cy="102351"/>
            <a:chOff x="34483246" y="10250631"/>
            <a:chExt cx="575690" cy="71958"/>
          </a:xfrm>
        </p:grpSpPr>
        <p:cxnSp>
          <p:nvCxnSpPr>
            <p:cNvPr id="999" name="Straight Connector 998">
              <a:extLst>
                <a:ext uri="{FF2B5EF4-FFF2-40B4-BE49-F238E27FC236}">
                  <a16:creationId xmlns:a16="http://schemas.microsoft.com/office/drawing/2014/main" id="{CAA660CA-0A65-17D6-21DA-7F1CECEABE3F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34447267" y="10286610"/>
              <a:ext cx="71958" cy="0"/>
            </a:xfrm>
            <a:prstGeom prst="line">
              <a:avLst/>
            </a:prstGeom>
            <a:solidFill>
              <a:schemeClr val="tx2"/>
            </a:solidFill>
            <a:ln w="6350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00" name="Straight Connector 999">
              <a:extLst>
                <a:ext uri="{FF2B5EF4-FFF2-40B4-BE49-F238E27FC236}">
                  <a16:creationId xmlns:a16="http://schemas.microsoft.com/office/drawing/2014/main" id="{B9B4301B-A5BA-65D7-DA9D-80C34B4F59A5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35022957" y="10286610"/>
              <a:ext cx="71958" cy="0"/>
            </a:xfrm>
            <a:prstGeom prst="line">
              <a:avLst/>
            </a:prstGeom>
            <a:solidFill>
              <a:schemeClr val="tx2"/>
            </a:solidFill>
            <a:ln w="6350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002" name="Straight Connector 1001">
            <a:extLst>
              <a:ext uri="{FF2B5EF4-FFF2-40B4-BE49-F238E27FC236}">
                <a16:creationId xmlns:a16="http://schemas.microsoft.com/office/drawing/2014/main" id="{9EB1A515-2486-69DE-C0D3-D7E2F0BB8F05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29952301" y="15228880"/>
            <a:ext cx="102351" cy="0"/>
          </a:xfrm>
          <a:prstGeom prst="line">
            <a:avLst/>
          </a:prstGeom>
          <a:solidFill>
            <a:schemeClr val="tx2"/>
          </a:solidFill>
          <a:ln w="635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03" name="TextBox 1002">
            <a:extLst>
              <a:ext uri="{FF2B5EF4-FFF2-40B4-BE49-F238E27FC236}">
                <a16:creationId xmlns:a16="http://schemas.microsoft.com/office/drawing/2014/main" id="{1E8AFF88-4236-2D3E-4097-8599A4E208EA}"/>
              </a:ext>
            </a:extLst>
          </p:cNvPr>
          <p:cNvSpPr txBox="1"/>
          <p:nvPr/>
        </p:nvSpPr>
        <p:spPr>
          <a:xfrm>
            <a:off x="27981450" y="15570739"/>
            <a:ext cx="900456" cy="43481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1200" b="1" dirty="0">
                <a:solidFill>
                  <a:schemeClr val="tx2"/>
                </a:solidFill>
                <a:latin typeface="Montserrat" panose="00000500000000000000" pitchFamily="2" charset="0"/>
              </a:rPr>
              <a:t>Time (week)</a:t>
            </a:r>
          </a:p>
        </p:txBody>
      </p:sp>
      <p:sp>
        <p:nvSpPr>
          <p:cNvPr id="1004" name="TextBox 1003">
            <a:extLst>
              <a:ext uri="{FF2B5EF4-FFF2-40B4-BE49-F238E27FC236}">
                <a16:creationId xmlns:a16="http://schemas.microsoft.com/office/drawing/2014/main" id="{7CA6395B-FE8D-9068-5843-55A75525B6AD}"/>
              </a:ext>
            </a:extLst>
          </p:cNvPr>
          <p:cNvSpPr txBox="1"/>
          <p:nvPr/>
        </p:nvSpPr>
        <p:spPr>
          <a:xfrm>
            <a:off x="26207511" y="15350654"/>
            <a:ext cx="716543" cy="1846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GB" sz="1200" dirty="0" err="1">
                <a:solidFill>
                  <a:schemeClr val="tx2"/>
                </a:solidFill>
                <a:latin typeface="Montserrat" panose="00000500000000000000" pitchFamily="2" charset="0"/>
              </a:rPr>
              <a:t>Baseline</a:t>
            </a:r>
            <a:r>
              <a:rPr lang="en-GB" sz="1200" baseline="30000" dirty="0" err="1">
                <a:solidFill>
                  <a:schemeClr val="tx2"/>
                </a:solidFill>
                <a:latin typeface="Montserrat" panose="00000500000000000000" pitchFamily="2" charset="0"/>
              </a:rPr>
              <a:t>a</a:t>
            </a:r>
            <a:endParaRPr lang="en-GB" sz="1200" baseline="30000" dirty="0">
              <a:solidFill>
                <a:schemeClr val="tx2"/>
              </a:solidFill>
              <a:latin typeface="Montserrat" panose="00000500000000000000" pitchFamily="2" charset="0"/>
            </a:endParaRPr>
          </a:p>
        </p:txBody>
      </p:sp>
      <p:sp>
        <p:nvSpPr>
          <p:cNvPr id="1005" name="TextBox 1004">
            <a:extLst>
              <a:ext uri="{FF2B5EF4-FFF2-40B4-BE49-F238E27FC236}">
                <a16:creationId xmlns:a16="http://schemas.microsoft.com/office/drawing/2014/main" id="{C7DCC4A7-5B29-671B-A10D-86F4E82A1444}"/>
              </a:ext>
            </a:extLst>
          </p:cNvPr>
          <p:cNvSpPr txBox="1"/>
          <p:nvPr/>
        </p:nvSpPr>
        <p:spPr>
          <a:xfrm>
            <a:off x="27009501" y="15350654"/>
            <a:ext cx="258084" cy="1846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GB" sz="1200" dirty="0">
                <a:solidFill>
                  <a:schemeClr val="tx2"/>
                </a:solidFill>
                <a:latin typeface="Montserrat" panose="00000500000000000000" pitchFamily="2" charset="0"/>
              </a:rPr>
              <a:t>W3</a:t>
            </a:r>
          </a:p>
        </p:txBody>
      </p:sp>
      <p:sp>
        <p:nvSpPr>
          <p:cNvPr id="1006" name="TextBox 1005">
            <a:extLst>
              <a:ext uri="{FF2B5EF4-FFF2-40B4-BE49-F238E27FC236}">
                <a16:creationId xmlns:a16="http://schemas.microsoft.com/office/drawing/2014/main" id="{890E517E-4626-A8C4-33F5-BCFC8B0D2415}"/>
              </a:ext>
            </a:extLst>
          </p:cNvPr>
          <p:cNvSpPr txBox="1"/>
          <p:nvPr/>
        </p:nvSpPr>
        <p:spPr>
          <a:xfrm>
            <a:off x="27278266" y="15350654"/>
            <a:ext cx="272510" cy="1846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GB" sz="1200" dirty="0">
                <a:solidFill>
                  <a:schemeClr val="tx2"/>
                </a:solidFill>
                <a:latin typeface="Montserrat" panose="00000500000000000000" pitchFamily="2" charset="0"/>
              </a:rPr>
              <a:t>W4</a:t>
            </a:r>
          </a:p>
        </p:txBody>
      </p:sp>
      <p:sp>
        <p:nvSpPr>
          <p:cNvPr id="1007" name="TextBox 1006">
            <a:extLst>
              <a:ext uri="{FF2B5EF4-FFF2-40B4-BE49-F238E27FC236}">
                <a16:creationId xmlns:a16="http://schemas.microsoft.com/office/drawing/2014/main" id="{DF90C31D-BD15-539A-BBB7-5D87A9AC3E07}"/>
              </a:ext>
            </a:extLst>
          </p:cNvPr>
          <p:cNvSpPr txBox="1"/>
          <p:nvPr/>
        </p:nvSpPr>
        <p:spPr>
          <a:xfrm>
            <a:off x="27600033" y="15350654"/>
            <a:ext cx="258084" cy="1846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GB" sz="1200" dirty="0">
                <a:solidFill>
                  <a:schemeClr val="tx2"/>
                </a:solidFill>
                <a:latin typeface="Montserrat" panose="00000500000000000000" pitchFamily="2" charset="0"/>
              </a:rPr>
              <a:t>W5</a:t>
            </a:r>
          </a:p>
        </p:txBody>
      </p:sp>
      <p:sp>
        <p:nvSpPr>
          <p:cNvPr id="1008" name="TextBox 1007">
            <a:extLst>
              <a:ext uri="{FF2B5EF4-FFF2-40B4-BE49-F238E27FC236}">
                <a16:creationId xmlns:a16="http://schemas.microsoft.com/office/drawing/2014/main" id="{7F99D5C8-ADFA-ECD7-C7C9-9BEF25117A06}"/>
              </a:ext>
            </a:extLst>
          </p:cNvPr>
          <p:cNvSpPr txBox="1"/>
          <p:nvPr/>
        </p:nvSpPr>
        <p:spPr>
          <a:xfrm>
            <a:off x="27929906" y="15350654"/>
            <a:ext cx="264496" cy="1846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GB" sz="1200" dirty="0">
                <a:solidFill>
                  <a:schemeClr val="tx2"/>
                </a:solidFill>
                <a:latin typeface="Montserrat" panose="00000500000000000000" pitchFamily="2" charset="0"/>
              </a:rPr>
              <a:t>W6</a:t>
            </a:r>
          </a:p>
        </p:txBody>
      </p:sp>
      <p:sp>
        <p:nvSpPr>
          <p:cNvPr id="1009" name="TextBox 1008">
            <a:extLst>
              <a:ext uri="{FF2B5EF4-FFF2-40B4-BE49-F238E27FC236}">
                <a16:creationId xmlns:a16="http://schemas.microsoft.com/office/drawing/2014/main" id="{C4E47239-06D1-4235-AE80-9759B49D1C1E}"/>
              </a:ext>
            </a:extLst>
          </p:cNvPr>
          <p:cNvSpPr txBox="1"/>
          <p:nvPr/>
        </p:nvSpPr>
        <p:spPr>
          <a:xfrm>
            <a:off x="28259513" y="15350654"/>
            <a:ext cx="262892" cy="1846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GB" sz="1200" dirty="0">
                <a:solidFill>
                  <a:schemeClr val="tx2"/>
                </a:solidFill>
                <a:latin typeface="Montserrat" panose="00000500000000000000" pitchFamily="2" charset="0"/>
              </a:rPr>
              <a:t>W7</a:t>
            </a:r>
          </a:p>
        </p:txBody>
      </p:sp>
      <p:sp>
        <p:nvSpPr>
          <p:cNvPr id="1010" name="TextBox 1009">
            <a:extLst>
              <a:ext uri="{FF2B5EF4-FFF2-40B4-BE49-F238E27FC236}">
                <a16:creationId xmlns:a16="http://schemas.microsoft.com/office/drawing/2014/main" id="{E8F4CF8A-56CE-D2E9-6D71-AA4817AB5E00}"/>
              </a:ext>
            </a:extLst>
          </p:cNvPr>
          <p:cNvSpPr txBox="1"/>
          <p:nvPr/>
        </p:nvSpPr>
        <p:spPr>
          <a:xfrm>
            <a:off x="28591663" y="15350654"/>
            <a:ext cx="269304" cy="1846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GB" sz="1200" dirty="0">
                <a:solidFill>
                  <a:schemeClr val="tx2"/>
                </a:solidFill>
                <a:latin typeface="Montserrat" panose="00000500000000000000" pitchFamily="2" charset="0"/>
              </a:rPr>
              <a:t>W8</a:t>
            </a:r>
          </a:p>
        </p:txBody>
      </p:sp>
      <p:sp>
        <p:nvSpPr>
          <p:cNvPr id="1011" name="TextBox 1010">
            <a:extLst>
              <a:ext uri="{FF2B5EF4-FFF2-40B4-BE49-F238E27FC236}">
                <a16:creationId xmlns:a16="http://schemas.microsoft.com/office/drawing/2014/main" id="{80E25E47-3FB8-7FFB-89C8-7C6CE4560335}"/>
              </a:ext>
            </a:extLst>
          </p:cNvPr>
          <p:cNvSpPr txBox="1"/>
          <p:nvPr/>
        </p:nvSpPr>
        <p:spPr>
          <a:xfrm>
            <a:off x="28901661" y="15350654"/>
            <a:ext cx="264496" cy="1846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GB" sz="1200" dirty="0">
                <a:solidFill>
                  <a:schemeClr val="tx2"/>
                </a:solidFill>
                <a:latin typeface="Montserrat" panose="00000500000000000000" pitchFamily="2" charset="0"/>
              </a:rPr>
              <a:t>W9</a:t>
            </a:r>
          </a:p>
        </p:txBody>
      </p:sp>
      <p:sp>
        <p:nvSpPr>
          <p:cNvPr id="1012" name="TextBox 1011">
            <a:extLst>
              <a:ext uri="{FF2B5EF4-FFF2-40B4-BE49-F238E27FC236}">
                <a16:creationId xmlns:a16="http://schemas.microsoft.com/office/drawing/2014/main" id="{E9F55623-86FD-5C53-9DFC-1744D67CB6C7}"/>
              </a:ext>
            </a:extLst>
          </p:cNvPr>
          <p:cNvSpPr txBox="1"/>
          <p:nvPr/>
        </p:nvSpPr>
        <p:spPr>
          <a:xfrm>
            <a:off x="29209324" y="15350654"/>
            <a:ext cx="330219" cy="1846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GB" sz="1200" dirty="0">
                <a:solidFill>
                  <a:schemeClr val="tx2"/>
                </a:solidFill>
                <a:latin typeface="Montserrat" panose="00000500000000000000" pitchFamily="2" charset="0"/>
              </a:rPr>
              <a:t>W10</a:t>
            </a:r>
          </a:p>
        </p:txBody>
      </p:sp>
      <p:sp>
        <p:nvSpPr>
          <p:cNvPr id="1013" name="TextBox 1012">
            <a:extLst>
              <a:ext uri="{FF2B5EF4-FFF2-40B4-BE49-F238E27FC236}">
                <a16:creationId xmlns:a16="http://schemas.microsoft.com/office/drawing/2014/main" id="{EBC7A20B-6C20-CE3B-EBDE-00516249F957}"/>
              </a:ext>
            </a:extLst>
          </p:cNvPr>
          <p:cNvSpPr txBox="1"/>
          <p:nvPr/>
        </p:nvSpPr>
        <p:spPr>
          <a:xfrm>
            <a:off x="29552985" y="15350654"/>
            <a:ext cx="283732" cy="1846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GB" sz="1200" dirty="0">
                <a:solidFill>
                  <a:schemeClr val="tx2"/>
                </a:solidFill>
                <a:latin typeface="Montserrat" panose="00000500000000000000" pitchFamily="2" charset="0"/>
              </a:rPr>
              <a:t>W11</a:t>
            </a:r>
          </a:p>
        </p:txBody>
      </p:sp>
      <p:sp>
        <p:nvSpPr>
          <p:cNvPr id="1014" name="TextBox 1013">
            <a:extLst>
              <a:ext uri="{FF2B5EF4-FFF2-40B4-BE49-F238E27FC236}">
                <a16:creationId xmlns:a16="http://schemas.microsoft.com/office/drawing/2014/main" id="{17959B14-7DB1-58B6-8732-23A9418EDFC6}"/>
              </a:ext>
            </a:extLst>
          </p:cNvPr>
          <p:cNvSpPr txBox="1"/>
          <p:nvPr/>
        </p:nvSpPr>
        <p:spPr>
          <a:xfrm>
            <a:off x="29847178" y="15350654"/>
            <a:ext cx="315792" cy="1846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GB" sz="1200" dirty="0">
                <a:solidFill>
                  <a:schemeClr val="tx2"/>
                </a:solidFill>
                <a:latin typeface="Montserrat" panose="00000500000000000000" pitchFamily="2" charset="0"/>
              </a:rPr>
              <a:t>W12</a:t>
            </a:r>
          </a:p>
        </p:txBody>
      </p:sp>
      <p:sp>
        <p:nvSpPr>
          <p:cNvPr id="1015" name="TextBox 1014">
            <a:extLst>
              <a:ext uri="{FF2B5EF4-FFF2-40B4-BE49-F238E27FC236}">
                <a16:creationId xmlns:a16="http://schemas.microsoft.com/office/drawing/2014/main" id="{7C50C0A8-4DA8-0C7D-7A18-50AAA77C19AD}"/>
              </a:ext>
            </a:extLst>
          </p:cNvPr>
          <p:cNvSpPr txBox="1"/>
          <p:nvPr/>
        </p:nvSpPr>
        <p:spPr>
          <a:xfrm>
            <a:off x="30414382" y="15350654"/>
            <a:ext cx="336018" cy="1846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200" dirty="0">
                <a:solidFill>
                  <a:schemeClr val="tx2"/>
                </a:solidFill>
                <a:latin typeface="Montserrat" panose="00000500000000000000" pitchFamily="2" charset="0"/>
              </a:rPr>
              <a:t>M4</a:t>
            </a:r>
          </a:p>
        </p:txBody>
      </p:sp>
      <p:sp>
        <p:nvSpPr>
          <p:cNvPr id="1016" name="TextBox 1015">
            <a:extLst>
              <a:ext uri="{FF2B5EF4-FFF2-40B4-BE49-F238E27FC236}">
                <a16:creationId xmlns:a16="http://schemas.microsoft.com/office/drawing/2014/main" id="{D3F8F70C-8FC1-4C27-836D-DD5C66F04033}"/>
              </a:ext>
            </a:extLst>
          </p:cNvPr>
          <p:cNvSpPr txBox="1"/>
          <p:nvPr/>
        </p:nvSpPr>
        <p:spPr>
          <a:xfrm>
            <a:off x="30989507" y="15350654"/>
            <a:ext cx="257771" cy="1846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200" dirty="0">
                <a:solidFill>
                  <a:schemeClr val="tx2"/>
                </a:solidFill>
                <a:latin typeface="Montserrat" panose="00000500000000000000" pitchFamily="2" charset="0"/>
              </a:rPr>
              <a:t>M5</a:t>
            </a:r>
          </a:p>
        </p:txBody>
      </p:sp>
      <p:sp>
        <p:nvSpPr>
          <p:cNvPr id="1017" name="TextBox 1016">
            <a:extLst>
              <a:ext uri="{FF2B5EF4-FFF2-40B4-BE49-F238E27FC236}">
                <a16:creationId xmlns:a16="http://schemas.microsoft.com/office/drawing/2014/main" id="{1678EE72-3D38-490C-BCB3-223CD64C3A5F}"/>
              </a:ext>
            </a:extLst>
          </p:cNvPr>
          <p:cNvSpPr txBox="1"/>
          <p:nvPr/>
        </p:nvSpPr>
        <p:spPr>
          <a:xfrm>
            <a:off x="31484874" y="15350654"/>
            <a:ext cx="272510" cy="1846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200" dirty="0">
                <a:solidFill>
                  <a:schemeClr val="tx2"/>
                </a:solidFill>
                <a:latin typeface="Montserrat" panose="00000500000000000000" pitchFamily="2" charset="0"/>
              </a:rPr>
              <a:t>M6</a:t>
            </a:r>
          </a:p>
        </p:txBody>
      </p:sp>
      <p:sp>
        <p:nvSpPr>
          <p:cNvPr id="1018" name="TextBox 1017">
            <a:extLst>
              <a:ext uri="{FF2B5EF4-FFF2-40B4-BE49-F238E27FC236}">
                <a16:creationId xmlns:a16="http://schemas.microsoft.com/office/drawing/2014/main" id="{B3E66790-184E-9619-5D84-25A493D20763}"/>
              </a:ext>
            </a:extLst>
          </p:cNvPr>
          <p:cNvSpPr txBox="1"/>
          <p:nvPr/>
        </p:nvSpPr>
        <p:spPr>
          <a:xfrm>
            <a:off x="32052001" y="15350654"/>
            <a:ext cx="250935" cy="1846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200" dirty="0">
                <a:solidFill>
                  <a:schemeClr val="tx2"/>
                </a:solidFill>
                <a:latin typeface="Montserrat" panose="00000500000000000000" pitchFamily="2" charset="0"/>
              </a:rPr>
              <a:t>M7</a:t>
            </a:r>
          </a:p>
        </p:txBody>
      </p:sp>
      <p:sp>
        <p:nvSpPr>
          <p:cNvPr id="1019" name="TextBox 1018">
            <a:extLst>
              <a:ext uri="{FF2B5EF4-FFF2-40B4-BE49-F238E27FC236}">
                <a16:creationId xmlns:a16="http://schemas.microsoft.com/office/drawing/2014/main" id="{A3CD719F-296F-1D1B-48AA-066B26F2935D}"/>
              </a:ext>
            </a:extLst>
          </p:cNvPr>
          <p:cNvSpPr txBox="1"/>
          <p:nvPr/>
        </p:nvSpPr>
        <p:spPr>
          <a:xfrm>
            <a:off x="32627176" y="15350654"/>
            <a:ext cx="274059" cy="1846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200" dirty="0">
                <a:solidFill>
                  <a:schemeClr val="tx2"/>
                </a:solidFill>
                <a:latin typeface="Montserrat" panose="00000500000000000000" pitchFamily="2" charset="0"/>
              </a:rPr>
              <a:t>M8</a:t>
            </a:r>
          </a:p>
        </p:txBody>
      </p:sp>
      <p:sp>
        <p:nvSpPr>
          <p:cNvPr id="1020" name="TextBox 1019">
            <a:extLst>
              <a:ext uri="{FF2B5EF4-FFF2-40B4-BE49-F238E27FC236}">
                <a16:creationId xmlns:a16="http://schemas.microsoft.com/office/drawing/2014/main" id="{588913E0-5B96-E6C2-E07C-86FD0AC51D65}"/>
              </a:ext>
            </a:extLst>
          </p:cNvPr>
          <p:cNvSpPr txBox="1"/>
          <p:nvPr/>
        </p:nvSpPr>
        <p:spPr>
          <a:xfrm>
            <a:off x="33174447" y="15350654"/>
            <a:ext cx="313612" cy="1846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200" dirty="0">
                <a:solidFill>
                  <a:schemeClr val="tx2"/>
                </a:solidFill>
                <a:latin typeface="Montserrat" panose="00000500000000000000" pitchFamily="2" charset="0"/>
              </a:rPr>
              <a:t>M9</a:t>
            </a:r>
          </a:p>
        </p:txBody>
      </p:sp>
      <p:sp>
        <p:nvSpPr>
          <p:cNvPr id="1021" name="TextBox 1020">
            <a:extLst>
              <a:ext uri="{FF2B5EF4-FFF2-40B4-BE49-F238E27FC236}">
                <a16:creationId xmlns:a16="http://schemas.microsoft.com/office/drawing/2014/main" id="{03613721-8B1B-E120-C9DF-7A8132E38FB4}"/>
              </a:ext>
            </a:extLst>
          </p:cNvPr>
          <p:cNvSpPr txBox="1"/>
          <p:nvPr/>
        </p:nvSpPr>
        <p:spPr>
          <a:xfrm>
            <a:off x="33746284" y="15350654"/>
            <a:ext cx="312934" cy="1846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200" dirty="0">
                <a:solidFill>
                  <a:schemeClr val="tx2"/>
                </a:solidFill>
                <a:latin typeface="Montserrat" panose="00000500000000000000" pitchFamily="2" charset="0"/>
              </a:rPr>
              <a:t>M10</a:t>
            </a:r>
          </a:p>
        </p:txBody>
      </p:sp>
      <p:sp>
        <p:nvSpPr>
          <p:cNvPr id="1022" name="TextBox 1021">
            <a:extLst>
              <a:ext uri="{FF2B5EF4-FFF2-40B4-BE49-F238E27FC236}">
                <a16:creationId xmlns:a16="http://schemas.microsoft.com/office/drawing/2014/main" id="{FED623E8-D04B-9A99-921F-95C7A4C3A28C}"/>
              </a:ext>
            </a:extLst>
          </p:cNvPr>
          <p:cNvSpPr txBox="1"/>
          <p:nvPr/>
        </p:nvSpPr>
        <p:spPr>
          <a:xfrm>
            <a:off x="34306349" y="15350654"/>
            <a:ext cx="312934" cy="1846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200" dirty="0">
                <a:solidFill>
                  <a:schemeClr val="tx2"/>
                </a:solidFill>
                <a:latin typeface="Montserrat" panose="00000500000000000000" pitchFamily="2" charset="0"/>
              </a:rPr>
              <a:t>M11</a:t>
            </a:r>
          </a:p>
        </p:txBody>
      </p:sp>
      <p:sp>
        <p:nvSpPr>
          <p:cNvPr id="1023" name="TextBox 1022">
            <a:extLst>
              <a:ext uri="{FF2B5EF4-FFF2-40B4-BE49-F238E27FC236}">
                <a16:creationId xmlns:a16="http://schemas.microsoft.com/office/drawing/2014/main" id="{0EE170E9-6A2F-7516-8D36-6ABEECE8AB2B}"/>
              </a:ext>
            </a:extLst>
          </p:cNvPr>
          <p:cNvSpPr txBox="1"/>
          <p:nvPr/>
        </p:nvSpPr>
        <p:spPr>
          <a:xfrm>
            <a:off x="34883716" y="15350654"/>
            <a:ext cx="312934" cy="1846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200" dirty="0">
                <a:solidFill>
                  <a:schemeClr val="tx2"/>
                </a:solidFill>
                <a:latin typeface="Montserrat" panose="00000500000000000000" pitchFamily="2" charset="0"/>
              </a:rPr>
              <a:t>M12</a:t>
            </a:r>
          </a:p>
        </p:txBody>
      </p:sp>
      <p:cxnSp>
        <p:nvCxnSpPr>
          <p:cNvPr id="1001" name="Straight Connector 1000">
            <a:extLst>
              <a:ext uri="{FF2B5EF4-FFF2-40B4-BE49-F238E27FC236}">
                <a16:creationId xmlns:a16="http://schemas.microsoft.com/office/drawing/2014/main" id="{DC522919-CB04-7FB2-BA97-D8FB32398FE7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35769334" y="15228880"/>
            <a:ext cx="102351" cy="0"/>
          </a:xfrm>
          <a:prstGeom prst="line">
            <a:avLst/>
          </a:prstGeom>
          <a:solidFill>
            <a:schemeClr val="tx2"/>
          </a:solidFill>
          <a:ln w="635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24" name="TextBox 1023">
            <a:extLst>
              <a:ext uri="{FF2B5EF4-FFF2-40B4-BE49-F238E27FC236}">
                <a16:creationId xmlns:a16="http://schemas.microsoft.com/office/drawing/2014/main" id="{9D847CFF-E720-6FCC-9B7D-2C2CE69C7300}"/>
              </a:ext>
            </a:extLst>
          </p:cNvPr>
          <p:cNvSpPr txBox="1"/>
          <p:nvPr/>
        </p:nvSpPr>
        <p:spPr>
          <a:xfrm>
            <a:off x="35582250" y="15350654"/>
            <a:ext cx="464845" cy="1846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200" dirty="0">
                <a:solidFill>
                  <a:schemeClr val="tx2"/>
                </a:solidFill>
                <a:latin typeface="Montserrat" panose="00000500000000000000" pitchFamily="2" charset="0"/>
              </a:rPr>
              <a:t>M18</a:t>
            </a:r>
          </a:p>
        </p:txBody>
      </p:sp>
      <p:sp>
        <p:nvSpPr>
          <p:cNvPr id="1026" name="Diamond 1025">
            <a:extLst>
              <a:ext uri="{FF2B5EF4-FFF2-40B4-BE49-F238E27FC236}">
                <a16:creationId xmlns:a16="http://schemas.microsoft.com/office/drawing/2014/main" id="{D2FBB877-DF60-2493-B076-391B0D49ABB4}"/>
              </a:ext>
            </a:extLst>
          </p:cNvPr>
          <p:cNvSpPr/>
          <p:nvPr/>
        </p:nvSpPr>
        <p:spPr>
          <a:xfrm>
            <a:off x="26768197" y="14922976"/>
            <a:ext cx="107942" cy="108000"/>
          </a:xfrm>
          <a:prstGeom prst="diamond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027" name="Oval 1026">
            <a:extLst>
              <a:ext uri="{FF2B5EF4-FFF2-40B4-BE49-F238E27FC236}">
                <a16:creationId xmlns:a16="http://schemas.microsoft.com/office/drawing/2014/main" id="{BCDFC79D-1420-C8A8-17F7-319FE76B6D87}"/>
              </a:ext>
            </a:extLst>
          </p:cNvPr>
          <p:cNvSpPr/>
          <p:nvPr/>
        </p:nvSpPr>
        <p:spPr>
          <a:xfrm>
            <a:off x="26795184" y="14926994"/>
            <a:ext cx="53968" cy="54000"/>
          </a:xfrm>
          <a:prstGeom prst="ellipse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028" name="Arrow: Up-Down 1027">
            <a:extLst>
              <a:ext uri="{FF2B5EF4-FFF2-40B4-BE49-F238E27FC236}">
                <a16:creationId xmlns:a16="http://schemas.microsoft.com/office/drawing/2014/main" id="{F575C60A-B5A8-8D6B-3E2C-90A35B7CF36A}"/>
              </a:ext>
            </a:extLst>
          </p:cNvPr>
          <p:cNvSpPr/>
          <p:nvPr/>
        </p:nvSpPr>
        <p:spPr>
          <a:xfrm>
            <a:off x="27110320" y="13938513"/>
            <a:ext cx="71958" cy="972373"/>
          </a:xfrm>
          <a:prstGeom prst="upDownArrow">
            <a:avLst>
              <a:gd name="adj1" fmla="val 0"/>
              <a:gd name="adj2" fmla="val 0"/>
            </a:avLst>
          </a:prstGeom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029" name="Rectangle 1028">
            <a:extLst>
              <a:ext uri="{FF2B5EF4-FFF2-40B4-BE49-F238E27FC236}">
                <a16:creationId xmlns:a16="http://schemas.microsoft.com/office/drawing/2014/main" id="{B65FEA24-9201-EA1C-CA05-18997E6E97D6}"/>
              </a:ext>
            </a:extLst>
          </p:cNvPr>
          <p:cNvSpPr/>
          <p:nvPr/>
        </p:nvSpPr>
        <p:spPr>
          <a:xfrm>
            <a:off x="27074349" y="14355409"/>
            <a:ext cx="143921" cy="307068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030" name="Diamond 1029">
            <a:extLst>
              <a:ext uri="{FF2B5EF4-FFF2-40B4-BE49-F238E27FC236}">
                <a16:creationId xmlns:a16="http://schemas.microsoft.com/office/drawing/2014/main" id="{4B977312-9936-5EF5-7299-55836F1D2FC7}"/>
              </a:ext>
            </a:extLst>
          </p:cNvPr>
          <p:cNvSpPr/>
          <p:nvPr/>
        </p:nvSpPr>
        <p:spPr>
          <a:xfrm>
            <a:off x="27092338" y="14461127"/>
            <a:ext cx="107942" cy="108000"/>
          </a:xfrm>
          <a:prstGeom prst="diamond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0E8D6502-D4F9-8DD4-014F-067FF5C49C5A}"/>
              </a:ext>
            </a:extLst>
          </p:cNvPr>
          <p:cNvCxnSpPr>
            <a:cxnSpLocks/>
          </p:cNvCxnSpPr>
          <p:nvPr/>
        </p:nvCxnSpPr>
        <p:spPr>
          <a:xfrm flipV="1">
            <a:off x="27074349" y="14538160"/>
            <a:ext cx="143921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Arrow: Up-Down 1031">
            <a:extLst>
              <a:ext uri="{FF2B5EF4-FFF2-40B4-BE49-F238E27FC236}">
                <a16:creationId xmlns:a16="http://schemas.microsoft.com/office/drawing/2014/main" id="{CD319CEE-B55E-48A8-7126-972C3E640D33}"/>
              </a:ext>
            </a:extLst>
          </p:cNvPr>
          <p:cNvSpPr/>
          <p:nvPr/>
        </p:nvSpPr>
        <p:spPr>
          <a:xfrm>
            <a:off x="27374687" y="13897895"/>
            <a:ext cx="71958" cy="972373"/>
          </a:xfrm>
          <a:prstGeom prst="upDownArrow">
            <a:avLst>
              <a:gd name="adj1" fmla="val 0"/>
              <a:gd name="adj2" fmla="val 0"/>
            </a:avLst>
          </a:prstGeom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6299B1B-CF5E-B79A-2196-7D280C381796}"/>
              </a:ext>
            </a:extLst>
          </p:cNvPr>
          <p:cNvSpPr/>
          <p:nvPr/>
        </p:nvSpPr>
        <p:spPr>
          <a:xfrm>
            <a:off x="27338716" y="14314785"/>
            <a:ext cx="143921" cy="307068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034" name="Diamond 1033">
            <a:extLst>
              <a:ext uri="{FF2B5EF4-FFF2-40B4-BE49-F238E27FC236}">
                <a16:creationId xmlns:a16="http://schemas.microsoft.com/office/drawing/2014/main" id="{F707DD7E-4FB4-9213-239E-769FC303EC17}"/>
              </a:ext>
            </a:extLst>
          </p:cNvPr>
          <p:cNvSpPr/>
          <p:nvPr/>
        </p:nvSpPr>
        <p:spPr>
          <a:xfrm>
            <a:off x="27356705" y="14401451"/>
            <a:ext cx="107942" cy="108000"/>
          </a:xfrm>
          <a:prstGeom prst="diamond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035" name="Oval 1034">
            <a:extLst>
              <a:ext uri="{FF2B5EF4-FFF2-40B4-BE49-F238E27FC236}">
                <a16:creationId xmlns:a16="http://schemas.microsoft.com/office/drawing/2014/main" id="{F3A3E4F0-2A07-9678-7FCB-BC6F50060D7C}"/>
              </a:ext>
            </a:extLst>
          </p:cNvPr>
          <p:cNvSpPr/>
          <p:nvPr/>
        </p:nvSpPr>
        <p:spPr>
          <a:xfrm>
            <a:off x="27383692" y="13729380"/>
            <a:ext cx="53968" cy="54000"/>
          </a:xfrm>
          <a:prstGeom prst="ellipse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cxnSp>
        <p:nvCxnSpPr>
          <p:cNvPr id="1036" name="Straight Connector 1035">
            <a:extLst>
              <a:ext uri="{FF2B5EF4-FFF2-40B4-BE49-F238E27FC236}">
                <a16:creationId xmlns:a16="http://schemas.microsoft.com/office/drawing/2014/main" id="{39215221-919A-CCE3-DED1-C9F16AD64770}"/>
              </a:ext>
            </a:extLst>
          </p:cNvPr>
          <p:cNvCxnSpPr>
            <a:cxnSpLocks/>
          </p:cNvCxnSpPr>
          <p:nvPr/>
        </p:nvCxnSpPr>
        <p:spPr>
          <a:xfrm flipV="1">
            <a:off x="27338716" y="14541811"/>
            <a:ext cx="143921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Arrow: Up-Down 1036">
            <a:extLst>
              <a:ext uri="{FF2B5EF4-FFF2-40B4-BE49-F238E27FC236}">
                <a16:creationId xmlns:a16="http://schemas.microsoft.com/office/drawing/2014/main" id="{3B9B016B-A291-2EB6-FCC8-B0B93D31A8E7}"/>
              </a:ext>
            </a:extLst>
          </p:cNvPr>
          <p:cNvSpPr/>
          <p:nvPr/>
        </p:nvSpPr>
        <p:spPr>
          <a:xfrm>
            <a:off x="27695973" y="13843713"/>
            <a:ext cx="71958" cy="1125907"/>
          </a:xfrm>
          <a:prstGeom prst="upDownArrow">
            <a:avLst>
              <a:gd name="adj1" fmla="val 0"/>
              <a:gd name="adj2" fmla="val 0"/>
            </a:avLst>
          </a:prstGeom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0868081C-7E14-CA4B-3621-8BED0B8DADF3}"/>
              </a:ext>
            </a:extLst>
          </p:cNvPr>
          <p:cNvSpPr/>
          <p:nvPr/>
        </p:nvSpPr>
        <p:spPr>
          <a:xfrm>
            <a:off x="27660002" y="14231782"/>
            <a:ext cx="143921" cy="383832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039" name="Diamond 1038">
            <a:extLst>
              <a:ext uri="{FF2B5EF4-FFF2-40B4-BE49-F238E27FC236}">
                <a16:creationId xmlns:a16="http://schemas.microsoft.com/office/drawing/2014/main" id="{4FACB020-C617-A316-08B7-2F9890F2095B}"/>
              </a:ext>
            </a:extLst>
          </p:cNvPr>
          <p:cNvSpPr/>
          <p:nvPr/>
        </p:nvSpPr>
        <p:spPr>
          <a:xfrm>
            <a:off x="27677991" y="14379532"/>
            <a:ext cx="107942" cy="108000"/>
          </a:xfrm>
          <a:prstGeom prst="diamond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cxnSp>
        <p:nvCxnSpPr>
          <p:cNvPr id="1040" name="Straight Connector 1039">
            <a:extLst>
              <a:ext uri="{FF2B5EF4-FFF2-40B4-BE49-F238E27FC236}">
                <a16:creationId xmlns:a16="http://schemas.microsoft.com/office/drawing/2014/main" id="{C54196F0-9622-9093-2929-131F340E3724}"/>
              </a:ext>
            </a:extLst>
          </p:cNvPr>
          <p:cNvCxnSpPr>
            <a:cxnSpLocks/>
          </p:cNvCxnSpPr>
          <p:nvPr/>
        </p:nvCxnSpPr>
        <p:spPr>
          <a:xfrm flipV="1">
            <a:off x="27660002" y="14504844"/>
            <a:ext cx="143921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1" name="Arrow: Up-Down 1040">
            <a:extLst>
              <a:ext uri="{FF2B5EF4-FFF2-40B4-BE49-F238E27FC236}">
                <a16:creationId xmlns:a16="http://schemas.microsoft.com/office/drawing/2014/main" id="{81913A5C-CC11-0883-7E23-256A234D0308}"/>
              </a:ext>
            </a:extLst>
          </p:cNvPr>
          <p:cNvSpPr/>
          <p:nvPr/>
        </p:nvSpPr>
        <p:spPr>
          <a:xfrm>
            <a:off x="28027432" y="13756461"/>
            <a:ext cx="71958" cy="1125907"/>
          </a:xfrm>
          <a:prstGeom prst="upDownArrow">
            <a:avLst>
              <a:gd name="adj1" fmla="val 0"/>
              <a:gd name="adj2" fmla="val 0"/>
            </a:avLst>
          </a:prstGeom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C4BCCBCD-8E41-E03A-9FDC-475EE5D92E07}"/>
              </a:ext>
            </a:extLst>
          </p:cNvPr>
          <p:cNvSpPr/>
          <p:nvPr/>
        </p:nvSpPr>
        <p:spPr>
          <a:xfrm>
            <a:off x="27991455" y="14204702"/>
            <a:ext cx="143921" cy="383832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043" name="Diamond 1042">
            <a:extLst>
              <a:ext uri="{FF2B5EF4-FFF2-40B4-BE49-F238E27FC236}">
                <a16:creationId xmlns:a16="http://schemas.microsoft.com/office/drawing/2014/main" id="{948D1F45-220A-B9D4-99C2-E078BAA72DFF}"/>
              </a:ext>
            </a:extLst>
          </p:cNvPr>
          <p:cNvSpPr/>
          <p:nvPr/>
        </p:nvSpPr>
        <p:spPr>
          <a:xfrm>
            <a:off x="28009450" y="14353044"/>
            <a:ext cx="107942" cy="108000"/>
          </a:xfrm>
          <a:prstGeom prst="diamond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044" name="Oval 1043">
            <a:extLst>
              <a:ext uri="{FF2B5EF4-FFF2-40B4-BE49-F238E27FC236}">
                <a16:creationId xmlns:a16="http://schemas.microsoft.com/office/drawing/2014/main" id="{29055F7B-80B6-FF53-3233-5968BB72D551}"/>
              </a:ext>
            </a:extLst>
          </p:cNvPr>
          <p:cNvSpPr/>
          <p:nvPr/>
        </p:nvSpPr>
        <p:spPr>
          <a:xfrm>
            <a:off x="28036432" y="13442539"/>
            <a:ext cx="53968" cy="54000"/>
          </a:xfrm>
          <a:prstGeom prst="ellipse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cxnSp>
        <p:nvCxnSpPr>
          <p:cNvPr id="1045" name="Straight Connector 1044">
            <a:extLst>
              <a:ext uri="{FF2B5EF4-FFF2-40B4-BE49-F238E27FC236}">
                <a16:creationId xmlns:a16="http://schemas.microsoft.com/office/drawing/2014/main" id="{AA5ED239-1B0E-4E6C-32AA-0FC23BCB265D}"/>
              </a:ext>
            </a:extLst>
          </p:cNvPr>
          <p:cNvCxnSpPr>
            <a:cxnSpLocks/>
          </p:cNvCxnSpPr>
          <p:nvPr/>
        </p:nvCxnSpPr>
        <p:spPr>
          <a:xfrm flipV="1">
            <a:off x="27991455" y="14488150"/>
            <a:ext cx="143921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6" name="Arrow: Up-Down 1045">
            <a:extLst>
              <a:ext uri="{FF2B5EF4-FFF2-40B4-BE49-F238E27FC236}">
                <a16:creationId xmlns:a16="http://schemas.microsoft.com/office/drawing/2014/main" id="{E0ABDA6E-B0EB-E4AE-7A80-78D2DE58F0AB}"/>
              </a:ext>
            </a:extLst>
          </p:cNvPr>
          <p:cNvSpPr/>
          <p:nvPr/>
        </p:nvSpPr>
        <p:spPr>
          <a:xfrm>
            <a:off x="28341384" y="13956993"/>
            <a:ext cx="71958" cy="921197"/>
          </a:xfrm>
          <a:prstGeom prst="upDownArrow">
            <a:avLst>
              <a:gd name="adj1" fmla="val 0"/>
              <a:gd name="adj2" fmla="val 0"/>
            </a:avLst>
          </a:prstGeom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431ACE58-51A1-9AAA-2844-8AB9058F13BE}"/>
              </a:ext>
            </a:extLst>
          </p:cNvPr>
          <p:cNvSpPr/>
          <p:nvPr/>
        </p:nvSpPr>
        <p:spPr>
          <a:xfrm>
            <a:off x="28305413" y="14204702"/>
            <a:ext cx="143921" cy="332656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048" name="Diamond 1047">
            <a:extLst>
              <a:ext uri="{FF2B5EF4-FFF2-40B4-BE49-F238E27FC236}">
                <a16:creationId xmlns:a16="http://schemas.microsoft.com/office/drawing/2014/main" id="{409E2E0E-69BE-7042-87AE-CFE02E0F65E5}"/>
              </a:ext>
            </a:extLst>
          </p:cNvPr>
          <p:cNvSpPr/>
          <p:nvPr/>
        </p:nvSpPr>
        <p:spPr>
          <a:xfrm>
            <a:off x="28323402" y="14295787"/>
            <a:ext cx="107942" cy="108000"/>
          </a:xfrm>
          <a:prstGeom prst="diamond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049" name="Oval 1048">
            <a:extLst>
              <a:ext uri="{FF2B5EF4-FFF2-40B4-BE49-F238E27FC236}">
                <a16:creationId xmlns:a16="http://schemas.microsoft.com/office/drawing/2014/main" id="{DF6A498F-E20B-C1E0-F067-DA88010A8264}"/>
              </a:ext>
            </a:extLst>
          </p:cNvPr>
          <p:cNvSpPr/>
          <p:nvPr/>
        </p:nvSpPr>
        <p:spPr>
          <a:xfrm>
            <a:off x="28350384" y="13254195"/>
            <a:ext cx="53968" cy="54000"/>
          </a:xfrm>
          <a:prstGeom prst="ellipse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050" name="Oval 1049">
            <a:extLst>
              <a:ext uri="{FF2B5EF4-FFF2-40B4-BE49-F238E27FC236}">
                <a16:creationId xmlns:a16="http://schemas.microsoft.com/office/drawing/2014/main" id="{3C8D7632-FACB-A81C-3EBE-21F897A48C5B}"/>
              </a:ext>
            </a:extLst>
          </p:cNvPr>
          <p:cNvSpPr/>
          <p:nvPr/>
        </p:nvSpPr>
        <p:spPr>
          <a:xfrm>
            <a:off x="28350384" y="13550504"/>
            <a:ext cx="53968" cy="54000"/>
          </a:xfrm>
          <a:prstGeom prst="ellipse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cxnSp>
        <p:nvCxnSpPr>
          <p:cNvPr id="1051" name="Straight Connector 1050">
            <a:extLst>
              <a:ext uri="{FF2B5EF4-FFF2-40B4-BE49-F238E27FC236}">
                <a16:creationId xmlns:a16="http://schemas.microsoft.com/office/drawing/2014/main" id="{C37190D7-D573-A636-8BB4-02D789E3672D}"/>
              </a:ext>
            </a:extLst>
          </p:cNvPr>
          <p:cNvCxnSpPr>
            <a:cxnSpLocks/>
          </p:cNvCxnSpPr>
          <p:nvPr/>
        </p:nvCxnSpPr>
        <p:spPr>
          <a:xfrm flipV="1">
            <a:off x="28305413" y="14449003"/>
            <a:ext cx="143921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2" name="Arrow: Up-Down 1051">
            <a:extLst>
              <a:ext uri="{FF2B5EF4-FFF2-40B4-BE49-F238E27FC236}">
                <a16:creationId xmlns:a16="http://schemas.microsoft.com/office/drawing/2014/main" id="{929FB290-1954-286B-6176-7CABB96B6B70}"/>
              </a:ext>
            </a:extLst>
          </p:cNvPr>
          <p:cNvSpPr/>
          <p:nvPr/>
        </p:nvSpPr>
        <p:spPr>
          <a:xfrm>
            <a:off x="28679494" y="13879789"/>
            <a:ext cx="71958" cy="1023548"/>
          </a:xfrm>
          <a:prstGeom prst="upDownArrow">
            <a:avLst>
              <a:gd name="adj1" fmla="val 0"/>
              <a:gd name="adj2" fmla="val 0"/>
            </a:avLst>
          </a:prstGeom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539CBB36-4614-2A8C-8B4A-6DFE4630002C}"/>
              </a:ext>
            </a:extLst>
          </p:cNvPr>
          <p:cNvSpPr/>
          <p:nvPr/>
        </p:nvSpPr>
        <p:spPr>
          <a:xfrm>
            <a:off x="28643518" y="14166626"/>
            <a:ext cx="143921" cy="358243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054" name="Diamond 1053">
            <a:extLst>
              <a:ext uri="{FF2B5EF4-FFF2-40B4-BE49-F238E27FC236}">
                <a16:creationId xmlns:a16="http://schemas.microsoft.com/office/drawing/2014/main" id="{2D36A424-0C3B-BD2D-0429-282CFAD8E915}"/>
              </a:ext>
            </a:extLst>
          </p:cNvPr>
          <p:cNvSpPr/>
          <p:nvPr/>
        </p:nvSpPr>
        <p:spPr>
          <a:xfrm>
            <a:off x="28661507" y="14285969"/>
            <a:ext cx="107942" cy="108000"/>
          </a:xfrm>
          <a:prstGeom prst="diamond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055" name="Oval 1054">
            <a:extLst>
              <a:ext uri="{FF2B5EF4-FFF2-40B4-BE49-F238E27FC236}">
                <a16:creationId xmlns:a16="http://schemas.microsoft.com/office/drawing/2014/main" id="{BA0D9915-3451-C40F-4C3F-0D1CA03A2536}"/>
              </a:ext>
            </a:extLst>
          </p:cNvPr>
          <p:cNvSpPr/>
          <p:nvPr/>
        </p:nvSpPr>
        <p:spPr>
          <a:xfrm>
            <a:off x="28688494" y="13233819"/>
            <a:ext cx="53968" cy="54000"/>
          </a:xfrm>
          <a:prstGeom prst="ellipse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056" name="Oval 1055">
            <a:extLst>
              <a:ext uri="{FF2B5EF4-FFF2-40B4-BE49-F238E27FC236}">
                <a16:creationId xmlns:a16="http://schemas.microsoft.com/office/drawing/2014/main" id="{FF437A42-F4EC-05FD-FDD9-A782ED97F503}"/>
              </a:ext>
            </a:extLst>
          </p:cNvPr>
          <p:cNvSpPr/>
          <p:nvPr/>
        </p:nvSpPr>
        <p:spPr>
          <a:xfrm>
            <a:off x="28688494" y="13445884"/>
            <a:ext cx="53968" cy="54000"/>
          </a:xfrm>
          <a:prstGeom prst="ellipse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cxnSp>
        <p:nvCxnSpPr>
          <p:cNvPr id="1057" name="Straight Connector 1056">
            <a:extLst>
              <a:ext uri="{FF2B5EF4-FFF2-40B4-BE49-F238E27FC236}">
                <a16:creationId xmlns:a16="http://schemas.microsoft.com/office/drawing/2014/main" id="{870B5370-BD16-CBF3-9569-7583F9351768}"/>
              </a:ext>
            </a:extLst>
          </p:cNvPr>
          <p:cNvCxnSpPr>
            <a:cxnSpLocks/>
          </p:cNvCxnSpPr>
          <p:nvPr/>
        </p:nvCxnSpPr>
        <p:spPr>
          <a:xfrm flipV="1">
            <a:off x="28643518" y="14405220"/>
            <a:ext cx="143921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8" name="Arrow: Up-Down 1057">
            <a:extLst>
              <a:ext uri="{FF2B5EF4-FFF2-40B4-BE49-F238E27FC236}">
                <a16:creationId xmlns:a16="http://schemas.microsoft.com/office/drawing/2014/main" id="{6EB28870-C3F5-2CA5-1880-51E55E06A4A5}"/>
              </a:ext>
            </a:extLst>
          </p:cNvPr>
          <p:cNvSpPr/>
          <p:nvPr/>
        </p:nvSpPr>
        <p:spPr>
          <a:xfrm>
            <a:off x="29002486" y="13681381"/>
            <a:ext cx="71958" cy="1279441"/>
          </a:xfrm>
          <a:prstGeom prst="upDownArrow">
            <a:avLst>
              <a:gd name="adj1" fmla="val 0"/>
              <a:gd name="adj2" fmla="val 0"/>
            </a:avLst>
          </a:prstGeom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70D00C24-7B22-C3D9-ACDF-A03253A84EF6}"/>
              </a:ext>
            </a:extLst>
          </p:cNvPr>
          <p:cNvSpPr/>
          <p:nvPr/>
        </p:nvSpPr>
        <p:spPr>
          <a:xfrm>
            <a:off x="28966515" y="14180182"/>
            <a:ext cx="143921" cy="383832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060" name="Diamond 1059">
            <a:extLst>
              <a:ext uri="{FF2B5EF4-FFF2-40B4-BE49-F238E27FC236}">
                <a16:creationId xmlns:a16="http://schemas.microsoft.com/office/drawing/2014/main" id="{4FD1BB84-2BBE-F14D-D5B0-35BDB45A4729}"/>
              </a:ext>
            </a:extLst>
          </p:cNvPr>
          <p:cNvSpPr/>
          <p:nvPr/>
        </p:nvSpPr>
        <p:spPr>
          <a:xfrm>
            <a:off x="28984504" y="14311109"/>
            <a:ext cx="107942" cy="108000"/>
          </a:xfrm>
          <a:prstGeom prst="diamond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061" name="Oval 1060">
            <a:extLst>
              <a:ext uri="{FF2B5EF4-FFF2-40B4-BE49-F238E27FC236}">
                <a16:creationId xmlns:a16="http://schemas.microsoft.com/office/drawing/2014/main" id="{C222CE16-1E1F-F2D5-FBD4-7A2766B6ADF7}"/>
              </a:ext>
            </a:extLst>
          </p:cNvPr>
          <p:cNvSpPr/>
          <p:nvPr/>
        </p:nvSpPr>
        <p:spPr>
          <a:xfrm>
            <a:off x="29011486" y="13298957"/>
            <a:ext cx="53968" cy="54000"/>
          </a:xfrm>
          <a:prstGeom prst="ellipse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cxnSp>
        <p:nvCxnSpPr>
          <p:cNvPr id="1062" name="Straight Connector 1061">
            <a:extLst>
              <a:ext uri="{FF2B5EF4-FFF2-40B4-BE49-F238E27FC236}">
                <a16:creationId xmlns:a16="http://schemas.microsoft.com/office/drawing/2014/main" id="{D61100C5-0C32-4661-05BE-E80CD14B91C4}"/>
              </a:ext>
            </a:extLst>
          </p:cNvPr>
          <p:cNvCxnSpPr>
            <a:cxnSpLocks/>
          </p:cNvCxnSpPr>
          <p:nvPr/>
        </p:nvCxnSpPr>
        <p:spPr>
          <a:xfrm flipV="1">
            <a:off x="28966515" y="14387127"/>
            <a:ext cx="143921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3" name="Arrow: Up-Down 1062">
            <a:extLst>
              <a:ext uri="{FF2B5EF4-FFF2-40B4-BE49-F238E27FC236}">
                <a16:creationId xmlns:a16="http://schemas.microsoft.com/office/drawing/2014/main" id="{72F454EB-7A85-B136-7809-52B78C16565C}"/>
              </a:ext>
            </a:extLst>
          </p:cNvPr>
          <p:cNvSpPr/>
          <p:nvPr/>
        </p:nvSpPr>
        <p:spPr>
          <a:xfrm>
            <a:off x="29321572" y="13653490"/>
            <a:ext cx="71958" cy="1305029"/>
          </a:xfrm>
          <a:prstGeom prst="upDownArrow">
            <a:avLst>
              <a:gd name="adj1" fmla="val 0"/>
              <a:gd name="adj2" fmla="val 0"/>
            </a:avLst>
          </a:prstGeom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064" name="Rectangle 1063">
            <a:extLst>
              <a:ext uri="{FF2B5EF4-FFF2-40B4-BE49-F238E27FC236}">
                <a16:creationId xmlns:a16="http://schemas.microsoft.com/office/drawing/2014/main" id="{F7CF329F-A059-C9DB-37FB-CE511055F966}"/>
              </a:ext>
            </a:extLst>
          </p:cNvPr>
          <p:cNvSpPr/>
          <p:nvPr/>
        </p:nvSpPr>
        <p:spPr>
          <a:xfrm>
            <a:off x="29285601" y="14180182"/>
            <a:ext cx="143921" cy="383832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065" name="Diamond 1064">
            <a:extLst>
              <a:ext uri="{FF2B5EF4-FFF2-40B4-BE49-F238E27FC236}">
                <a16:creationId xmlns:a16="http://schemas.microsoft.com/office/drawing/2014/main" id="{9831A156-30E4-E5BC-1DA8-5ED135B4E577}"/>
              </a:ext>
            </a:extLst>
          </p:cNvPr>
          <p:cNvSpPr/>
          <p:nvPr/>
        </p:nvSpPr>
        <p:spPr>
          <a:xfrm>
            <a:off x="29303590" y="14298274"/>
            <a:ext cx="107942" cy="108000"/>
          </a:xfrm>
          <a:prstGeom prst="diamond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066" name="Oval 1065">
            <a:extLst>
              <a:ext uri="{FF2B5EF4-FFF2-40B4-BE49-F238E27FC236}">
                <a16:creationId xmlns:a16="http://schemas.microsoft.com/office/drawing/2014/main" id="{8C2A0474-53DD-D261-D8FF-EAB61CEC7B04}"/>
              </a:ext>
            </a:extLst>
          </p:cNvPr>
          <p:cNvSpPr/>
          <p:nvPr/>
        </p:nvSpPr>
        <p:spPr>
          <a:xfrm>
            <a:off x="29330572" y="13301145"/>
            <a:ext cx="53968" cy="54000"/>
          </a:xfrm>
          <a:prstGeom prst="ellipse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cxnSp>
        <p:nvCxnSpPr>
          <p:cNvPr id="1067" name="Straight Connector 1066">
            <a:extLst>
              <a:ext uri="{FF2B5EF4-FFF2-40B4-BE49-F238E27FC236}">
                <a16:creationId xmlns:a16="http://schemas.microsoft.com/office/drawing/2014/main" id="{ACB4A3A7-0363-35FB-1C14-6772E63DA193}"/>
              </a:ext>
            </a:extLst>
          </p:cNvPr>
          <p:cNvCxnSpPr>
            <a:cxnSpLocks/>
          </p:cNvCxnSpPr>
          <p:nvPr/>
        </p:nvCxnSpPr>
        <p:spPr>
          <a:xfrm flipV="1">
            <a:off x="29285601" y="14368946"/>
            <a:ext cx="143921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8" name="Arrow: Up-Down 1067">
            <a:extLst>
              <a:ext uri="{FF2B5EF4-FFF2-40B4-BE49-F238E27FC236}">
                <a16:creationId xmlns:a16="http://schemas.microsoft.com/office/drawing/2014/main" id="{EEEE5E4A-D776-3FC7-1360-6FCE474883EF}"/>
              </a:ext>
            </a:extLst>
          </p:cNvPr>
          <p:cNvSpPr/>
          <p:nvPr/>
        </p:nvSpPr>
        <p:spPr>
          <a:xfrm>
            <a:off x="29650265" y="13781634"/>
            <a:ext cx="71958" cy="1202669"/>
          </a:xfrm>
          <a:prstGeom prst="upDownArrow">
            <a:avLst>
              <a:gd name="adj1" fmla="val 0"/>
              <a:gd name="adj2" fmla="val 0"/>
            </a:avLst>
          </a:prstGeom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069" name="Rectangle 1068">
            <a:extLst>
              <a:ext uri="{FF2B5EF4-FFF2-40B4-BE49-F238E27FC236}">
                <a16:creationId xmlns:a16="http://schemas.microsoft.com/office/drawing/2014/main" id="{426CE41A-A4D6-3AD0-E276-1B554D3BB519}"/>
              </a:ext>
            </a:extLst>
          </p:cNvPr>
          <p:cNvSpPr/>
          <p:nvPr/>
        </p:nvSpPr>
        <p:spPr>
          <a:xfrm>
            <a:off x="29614293" y="14166626"/>
            <a:ext cx="143921" cy="409419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070" name="Diamond 1069">
            <a:extLst>
              <a:ext uri="{FF2B5EF4-FFF2-40B4-BE49-F238E27FC236}">
                <a16:creationId xmlns:a16="http://schemas.microsoft.com/office/drawing/2014/main" id="{2F1CCC89-7D6D-746B-E7A1-988883489D3F}"/>
              </a:ext>
            </a:extLst>
          </p:cNvPr>
          <p:cNvSpPr/>
          <p:nvPr/>
        </p:nvSpPr>
        <p:spPr>
          <a:xfrm>
            <a:off x="29632283" y="14311109"/>
            <a:ext cx="107942" cy="108000"/>
          </a:xfrm>
          <a:prstGeom prst="diamond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071" name="Oval 1070">
            <a:extLst>
              <a:ext uri="{FF2B5EF4-FFF2-40B4-BE49-F238E27FC236}">
                <a16:creationId xmlns:a16="http://schemas.microsoft.com/office/drawing/2014/main" id="{6D60BF6D-9EFC-8807-993D-89A9915BA323}"/>
              </a:ext>
            </a:extLst>
          </p:cNvPr>
          <p:cNvSpPr/>
          <p:nvPr/>
        </p:nvSpPr>
        <p:spPr>
          <a:xfrm>
            <a:off x="29659270" y="13418802"/>
            <a:ext cx="53968" cy="54000"/>
          </a:xfrm>
          <a:prstGeom prst="ellipse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072" name="Oval 1071">
            <a:extLst>
              <a:ext uri="{FF2B5EF4-FFF2-40B4-BE49-F238E27FC236}">
                <a16:creationId xmlns:a16="http://schemas.microsoft.com/office/drawing/2014/main" id="{8143992E-6D07-9DEE-7D2A-A7EEB50B8059}"/>
              </a:ext>
            </a:extLst>
          </p:cNvPr>
          <p:cNvSpPr/>
          <p:nvPr/>
        </p:nvSpPr>
        <p:spPr>
          <a:xfrm>
            <a:off x="29659270" y="13326561"/>
            <a:ext cx="53968" cy="54000"/>
          </a:xfrm>
          <a:prstGeom prst="ellipse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cxnSp>
        <p:nvCxnSpPr>
          <p:cNvPr id="1073" name="Straight Connector 1072">
            <a:extLst>
              <a:ext uri="{FF2B5EF4-FFF2-40B4-BE49-F238E27FC236}">
                <a16:creationId xmlns:a16="http://schemas.microsoft.com/office/drawing/2014/main" id="{DED3753D-4ABC-A27F-9E98-93BF9F917DF6}"/>
              </a:ext>
            </a:extLst>
          </p:cNvPr>
          <p:cNvCxnSpPr>
            <a:cxnSpLocks/>
          </p:cNvCxnSpPr>
          <p:nvPr/>
        </p:nvCxnSpPr>
        <p:spPr>
          <a:xfrm flipV="1">
            <a:off x="29614293" y="14392876"/>
            <a:ext cx="143921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4" name="Arrow: Up-Down 1073">
            <a:extLst>
              <a:ext uri="{FF2B5EF4-FFF2-40B4-BE49-F238E27FC236}">
                <a16:creationId xmlns:a16="http://schemas.microsoft.com/office/drawing/2014/main" id="{ABC41F8E-92E8-BD38-CC1A-DF9630DD77F2}"/>
              </a:ext>
            </a:extLst>
          </p:cNvPr>
          <p:cNvSpPr/>
          <p:nvPr/>
        </p:nvSpPr>
        <p:spPr>
          <a:xfrm>
            <a:off x="29968149" y="13672167"/>
            <a:ext cx="71958" cy="1202669"/>
          </a:xfrm>
          <a:prstGeom prst="upDownArrow">
            <a:avLst>
              <a:gd name="adj1" fmla="val 0"/>
              <a:gd name="adj2" fmla="val 0"/>
            </a:avLst>
          </a:prstGeom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075" name="Rectangle 1074">
            <a:extLst>
              <a:ext uri="{FF2B5EF4-FFF2-40B4-BE49-F238E27FC236}">
                <a16:creationId xmlns:a16="http://schemas.microsoft.com/office/drawing/2014/main" id="{84B56BE5-5A61-40DD-C50D-3111B38929AF}"/>
              </a:ext>
            </a:extLst>
          </p:cNvPr>
          <p:cNvSpPr/>
          <p:nvPr/>
        </p:nvSpPr>
        <p:spPr>
          <a:xfrm>
            <a:off x="29932178" y="14112464"/>
            <a:ext cx="143921" cy="409419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076" name="Diamond 1075">
            <a:extLst>
              <a:ext uri="{FF2B5EF4-FFF2-40B4-BE49-F238E27FC236}">
                <a16:creationId xmlns:a16="http://schemas.microsoft.com/office/drawing/2014/main" id="{157E9A93-5AB8-A898-379D-883D32CE9802}"/>
              </a:ext>
            </a:extLst>
          </p:cNvPr>
          <p:cNvSpPr/>
          <p:nvPr/>
        </p:nvSpPr>
        <p:spPr>
          <a:xfrm>
            <a:off x="29950167" y="14255342"/>
            <a:ext cx="107942" cy="108000"/>
          </a:xfrm>
          <a:prstGeom prst="diamond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077" name="Oval 1076">
            <a:extLst>
              <a:ext uri="{FF2B5EF4-FFF2-40B4-BE49-F238E27FC236}">
                <a16:creationId xmlns:a16="http://schemas.microsoft.com/office/drawing/2014/main" id="{E0A9444C-63B7-EDF2-6385-4D237E2CACFF}"/>
              </a:ext>
            </a:extLst>
          </p:cNvPr>
          <p:cNvSpPr/>
          <p:nvPr/>
        </p:nvSpPr>
        <p:spPr>
          <a:xfrm>
            <a:off x="29977154" y="13301101"/>
            <a:ext cx="53968" cy="54000"/>
          </a:xfrm>
          <a:prstGeom prst="ellipse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078" name="Oval 1077">
            <a:extLst>
              <a:ext uri="{FF2B5EF4-FFF2-40B4-BE49-F238E27FC236}">
                <a16:creationId xmlns:a16="http://schemas.microsoft.com/office/drawing/2014/main" id="{121EF665-1FDA-7FDE-7BA4-FBA8E801F825}"/>
              </a:ext>
            </a:extLst>
          </p:cNvPr>
          <p:cNvSpPr/>
          <p:nvPr/>
        </p:nvSpPr>
        <p:spPr>
          <a:xfrm>
            <a:off x="29977154" y="13253195"/>
            <a:ext cx="53968" cy="54000"/>
          </a:xfrm>
          <a:prstGeom prst="ellipse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cxnSp>
        <p:nvCxnSpPr>
          <p:cNvPr id="1079" name="Straight Connector 1078">
            <a:extLst>
              <a:ext uri="{FF2B5EF4-FFF2-40B4-BE49-F238E27FC236}">
                <a16:creationId xmlns:a16="http://schemas.microsoft.com/office/drawing/2014/main" id="{43EBECB9-577C-C1E1-171B-85556DB4651E}"/>
              </a:ext>
            </a:extLst>
          </p:cNvPr>
          <p:cNvCxnSpPr>
            <a:cxnSpLocks/>
          </p:cNvCxnSpPr>
          <p:nvPr/>
        </p:nvCxnSpPr>
        <p:spPr>
          <a:xfrm flipV="1">
            <a:off x="29932178" y="14373590"/>
            <a:ext cx="143921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0" name="Arrow: Up-Down 1079">
            <a:extLst>
              <a:ext uri="{FF2B5EF4-FFF2-40B4-BE49-F238E27FC236}">
                <a16:creationId xmlns:a16="http://schemas.microsoft.com/office/drawing/2014/main" id="{8FEFF84A-0DA1-4949-3B0A-6B89739CEDBA}"/>
              </a:ext>
            </a:extLst>
          </p:cNvPr>
          <p:cNvSpPr/>
          <p:nvPr/>
        </p:nvSpPr>
        <p:spPr>
          <a:xfrm>
            <a:off x="30534148" y="13767183"/>
            <a:ext cx="71958" cy="1074731"/>
          </a:xfrm>
          <a:prstGeom prst="upDownArrow">
            <a:avLst>
              <a:gd name="adj1" fmla="val 0"/>
              <a:gd name="adj2" fmla="val 0"/>
            </a:avLst>
          </a:prstGeom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081" name="Rectangle 1080">
            <a:extLst>
              <a:ext uri="{FF2B5EF4-FFF2-40B4-BE49-F238E27FC236}">
                <a16:creationId xmlns:a16="http://schemas.microsoft.com/office/drawing/2014/main" id="{5DEE70F3-9C6F-A23A-431F-FF75761746FB}"/>
              </a:ext>
            </a:extLst>
          </p:cNvPr>
          <p:cNvSpPr/>
          <p:nvPr/>
        </p:nvSpPr>
        <p:spPr>
          <a:xfrm>
            <a:off x="30498177" y="14112464"/>
            <a:ext cx="143921" cy="409419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082" name="Diamond 1081">
            <a:extLst>
              <a:ext uri="{FF2B5EF4-FFF2-40B4-BE49-F238E27FC236}">
                <a16:creationId xmlns:a16="http://schemas.microsoft.com/office/drawing/2014/main" id="{CBB2A573-F26C-E0D1-A20D-D99F06D8E60C}"/>
              </a:ext>
            </a:extLst>
          </p:cNvPr>
          <p:cNvSpPr/>
          <p:nvPr/>
        </p:nvSpPr>
        <p:spPr>
          <a:xfrm>
            <a:off x="30516167" y="14248360"/>
            <a:ext cx="107942" cy="108000"/>
          </a:xfrm>
          <a:prstGeom prst="diamond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083" name="Oval 1082">
            <a:extLst>
              <a:ext uri="{FF2B5EF4-FFF2-40B4-BE49-F238E27FC236}">
                <a16:creationId xmlns:a16="http://schemas.microsoft.com/office/drawing/2014/main" id="{02DAA94F-7C50-D6E0-DBBB-92B68520F74F}"/>
              </a:ext>
            </a:extLst>
          </p:cNvPr>
          <p:cNvSpPr/>
          <p:nvPr/>
        </p:nvSpPr>
        <p:spPr>
          <a:xfrm>
            <a:off x="30543148" y="13376370"/>
            <a:ext cx="53968" cy="54000"/>
          </a:xfrm>
          <a:prstGeom prst="ellipse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cxnSp>
        <p:nvCxnSpPr>
          <p:cNvPr id="1084" name="Straight Connector 1083">
            <a:extLst>
              <a:ext uri="{FF2B5EF4-FFF2-40B4-BE49-F238E27FC236}">
                <a16:creationId xmlns:a16="http://schemas.microsoft.com/office/drawing/2014/main" id="{968FDD99-F43E-1013-B4BC-19A2ED5D3F1B}"/>
              </a:ext>
            </a:extLst>
          </p:cNvPr>
          <p:cNvCxnSpPr>
            <a:cxnSpLocks/>
          </p:cNvCxnSpPr>
          <p:nvPr/>
        </p:nvCxnSpPr>
        <p:spPr>
          <a:xfrm flipV="1">
            <a:off x="30498177" y="14314232"/>
            <a:ext cx="143921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5" name="Arrow: Up-Down 1084">
            <a:extLst>
              <a:ext uri="{FF2B5EF4-FFF2-40B4-BE49-F238E27FC236}">
                <a16:creationId xmlns:a16="http://schemas.microsoft.com/office/drawing/2014/main" id="{5324EF32-2CF8-39A3-F9B0-86831C7334BE}"/>
              </a:ext>
            </a:extLst>
          </p:cNvPr>
          <p:cNvSpPr/>
          <p:nvPr/>
        </p:nvSpPr>
        <p:spPr>
          <a:xfrm>
            <a:off x="31063003" y="13422061"/>
            <a:ext cx="71958" cy="1458563"/>
          </a:xfrm>
          <a:prstGeom prst="upDownArrow">
            <a:avLst>
              <a:gd name="adj1" fmla="val 0"/>
              <a:gd name="adj2" fmla="val 0"/>
            </a:avLst>
          </a:prstGeom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086" name="Rectangle 1085">
            <a:extLst>
              <a:ext uri="{FF2B5EF4-FFF2-40B4-BE49-F238E27FC236}">
                <a16:creationId xmlns:a16="http://schemas.microsoft.com/office/drawing/2014/main" id="{F7CAF2D6-AB0B-8215-34D2-806C78F7AF29}"/>
              </a:ext>
            </a:extLst>
          </p:cNvPr>
          <p:cNvSpPr/>
          <p:nvPr/>
        </p:nvSpPr>
        <p:spPr>
          <a:xfrm>
            <a:off x="31027032" y="14072081"/>
            <a:ext cx="143921" cy="435007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087" name="Diamond 1086">
            <a:extLst>
              <a:ext uri="{FF2B5EF4-FFF2-40B4-BE49-F238E27FC236}">
                <a16:creationId xmlns:a16="http://schemas.microsoft.com/office/drawing/2014/main" id="{2E8AC922-945D-FE58-20B0-F46FE991E09A}"/>
              </a:ext>
            </a:extLst>
          </p:cNvPr>
          <p:cNvSpPr/>
          <p:nvPr/>
        </p:nvSpPr>
        <p:spPr>
          <a:xfrm>
            <a:off x="31045022" y="14231897"/>
            <a:ext cx="107942" cy="108000"/>
          </a:xfrm>
          <a:prstGeom prst="diamond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cxnSp>
        <p:nvCxnSpPr>
          <p:cNvPr id="1088" name="Straight Connector 1087">
            <a:extLst>
              <a:ext uri="{FF2B5EF4-FFF2-40B4-BE49-F238E27FC236}">
                <a16:creationId xmlns:a16="http://schemas.microsoft.com/office/drawing/2014/main" id="{361B2E21-1796-6F90-A6A5-0D563F490B4C}"/>
              </a:ext>
            </a:extLst>
          </p:cNvPr>
          <p:cNvCxnSpPr>
            <a:cxnSpLocks/>
          </p:cNvCxnSpPr>
          <p:nvPr/>
        </p:nvCxnSpPr>
        <p:spPr>
          <a:xfrm flipV="1">
            <a:off x="31027032" y="14290982"/>
            <a:ext cx="143921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9" name="Arrow: Up-Down 1088">
            <a:extLst>
              <a:ext uri="{FF2B5EF4-FFF2-40B4-BE49-F238E27FC236}">
                <a16:creationId xmlns:a16="http://schemas.microsoft.com/office/drawing/2014/main" id="{97C68507-98CB-F2A5-4EC2-3D2352B56F2A}"/>
              </a:ext>
            </a:extLst>
          </p:cNvPr>
          <p:cNvSpPr/>
          <p:nvPr/>
        </p:nvSpPr>
        <p:spPr>
          <a:xfrm>
            <a:off x="31579354" y="13543866"/>
            <a:ext cx="71958" cy="1305029"/>
          </a:xfrm>
          <a:prstGeom prst="upDownArrow">
            <a:avLst>
              <a:gd name="adj1" fmla="val 0"/>
              <a:gd name="adj2" fmla="val 0"/>
            </a:avLst>
          </a:prstGeom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090" name="Rectangle 1089">
            <a:extLst>
              <a:ext uri="{FF2B5EF4-FFF2-40B4-BE49-F238E27FC236}">
                <a16:creationId xmlns:a16="http://schemas.microsoft.com/office/drawing/2014/main" id="{DF81F2E8-4702-E618-EC01-2EF21A30245A}"/>
              </a:ext>
            </a:extLst>
          </p:cNvPr>
          <p:cNvSpPr/>
          <p:nvPr/>
        </p:nvSpPr>
        <p:spPr>
          <a:xfrm>
            <a:off x="31543378" y="14085618"/>
            <a:ext cx="143921" cy="435007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091" name="Diamond 1090">
            <a:extLst>
              <a:ext uri="{FF2B5EF4-FFF2-40B4-BE49-F238E27FC236}">
                <a16:creationId xmlns:a16="http://schemas.microsoft.com/office/drawing/2014/main" id="{B9131674-BABF-45CC-8CC1-E3B6C126C052}"/>
              </a:ext>
            </a:extLst>
          </p:cNvPr>
          <p:cNvSpPr/>
          <p:nvPr/>
        </p:nvSpPr>
        <p:spPr>
          <a:xfrm>
            <a:off x="31561368" y="14240990"/>
            <a:ext cx="107942" cy="108000"/>
          </a:xfrm>
          <a:prstGeom prst="diamond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092" name="Oval 1091">
            <a:extLst>
              <a:ext uri="{FF2B5EF4-FFF2-40B4-BE49-F238E27FC236}">
                <a16:creationId xmlns:a16="http://schemas.microsoft.com/office/drawing/2014/main" id="{8558DE9A-4FC7-F0D8-A217-E2E76324CC8E}"/>
              </a:ext>
            </a:extLst>
          </p:cNvPr>
          <p:cNvSpPr/>
          <p:nvPr/>
        </p:nvSpPr>
        <p:spPr>
          <a:xfrm>
            <a:off x="31588354" y="13280560"/>
            <a:ext cx="53968" cy="54000"/>
          </a:xfrm>
          <a:prstGeom prst="ellipse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093" name="Oval 1092">
            <a:extLst>
              <a:ext uri="{FF2B5EF4-FFF2-40B4-BE49-F238E27FC236}">
                <a16:creationId xmlns:a16="http://schemas.microsoft.com/office/drawing/2014/main" id="{BF9F4733-F950-FD9A-8732-841C0EE96735}"/>
              </a:ext>
            </a:extLst>
          </p:cNvPr>
          <p:cNvSpPr/>
          <p:nvPr/>
        </p:nvSpPr>
        <p:spPr>
          <a:xfrm>
            <a:off x="31588354" y="13147506"/>
            <a:ext cx="53968" cy="54000"/>
          </a:xfrm>
          <a:prstGeom prst="ellipse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cxnSp>
        <p:nvCxnSpPr>
          <p:cNvPr id="1094" name="Straight Connector 1093">
            <a:extLst>
              <a:ext uri="{FF2B5EF4-FFF2-40B4-BE49-F238E27FC236}">
                <a16:creationId xmlns:a16="http://schemas.microsoft.com/office/drawing/2014/main" id="{C30FE28B-9D21-3E50-2F04-4A1E806F6CDA}"/>
              </a:ext>
            </a:extLst>
          </p:cNvPr>
          <p:cNvCxnSpPr>
            <a:cxnSpLocks/>
          </p:cNvCxnSpPr>
          <p:nvPr/>
        </p:nvCxnSpPr>
        <p:spPr>
          <a:xfrm flipV="1">
            <a:off x="31543378" y="14303846"/>
            <a:ext cx="143921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5" name="Arrow: Up-Down 1094">
            <a:extLst>
              <a:ext uri="{FF2B5EF4-FFF2-40B4-BE49-F238E27FC236}">
                <a16:creationId xmlns:a16="http://schemas.microsoft.com/office/drawing/2014/main" id="{BDB645D7-B21F-7D70-AA2A-36C4EC1D2B69}"/>
              </a:ext>
            </a:extLst>
          </p:cNvPr>
          <p:cNvSpPr/>
          <p:nvPr/>
        </p:nvSpPr>
        <p:spPr>
          <a:xfrm>
            <a:off x="32142587" y="13439134"/>
            <a:ext cx="71958" cy="1432974"/>
          </a:xfrm>
          <a:prstGeom prst="upDownArrow">
            <a:avLst>
              <a:gd name="adj1" fmla="val 0"/>
              <a:gd name="adj2" fmla="val 0"/>
            </a:avLst>
          </a:prstGeom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096" name="Rectangle 1095">
            <a:extLst>
              <a:ext uri="{FF2B5EF4-FFF2-40B4-BE49-F238E27FC236}">
                <a16:creationId xmlns:a16="http://schemas.microsoft.com/office/drawing/2014/main" id="{E3FF877C-65A8-8CA8-5D7F-5187AEEA575E}"/>
              </a:ext>
            </a:extLst>
          </p:cNvPr>
          <p:cNvSpPr/>
          <p:nvPr/>
        </p:nvSpPr>
        <p:spPr>
          <a:xfrm>
            <a:off x="32106616" y="14085607"/>
            <a:ext cx="143921" cy="409419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097" name="Diamond 1096">
            <a:extLst>
              <a:ext uri="{FF2B5EF4-FFF2-40B4-BE49-F238E27FC236}">
                <a16:creationId xmlns:a16="http://schemas.microsoft.com/office/drawing/2014/main" id="{3E5ACBEA-9B43-42B9-1668-9EE278985416}"/>
              </a:ext>
            </a:extLst>
          </p:cNvPr>
          <p:cNvSpPr/>
          <p:nvPr/>
        </p:nvSpPr>
        <p:spPr>
          <a:xfrm>
            <a:off x="32124606" y="14174396"/>
            <a:ext cx="107942" cy="108000"/>
          </a:xfrm>
          <a:prstGeom prst="diamond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098" name="Oval 1097">
            <a:extLst>
              <a:ext uri="{FF2B5EF4-FFF2-40B4-BE49-F238E27FC236}">
                <a16:creationId xmlns:a16="http://schemas.microsoft.com/office/drawing/2014/main" id="{C253AFA8-CEE1-519D-88B7-95D679BF3DBB}"/>
              </a:ext>
            </a:extLst>
          </p:cNvPr>
          <p:cNvSpPr/>
          <p:nvPr/>
        </p:nvSpPr>
        <p:spPr>
          <a:xfrm>
            <a:off x="32151587" y="12913064"/>
            <a:ext cx="53968" cy="54000"/>
          </a:xfrm>
          <a:prstGeom prst="ellipse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cxnSp>
        <p:nvCxnSpPr>
          <p:cNvPr id="1099" name="Straight Connector 1098">
            <a:extLst>
              <a:ext uri="{FF2B5EF4-FFF2-40B4-BE49-F238E27FC236}">
                <a16:creationId xmlns:a16="http://schemas.microsoft.com/office/drawing/2014/main" id="{95C6E7F8-9381-E34F-7D44-183721A7D14C}"/>
              </a:ext>
            </a:extLst>
          </p:cNvPr>
          <p:cNvCxnSpPr>
            <a:cxnSpLocks/>
          </p:cNvCxnSpPr>
          <p:nvPr/>
        </p:nvCxnSpPr>
        <p:spPr>
          <a:xfrm flipV="1">
            <a:off x="32106616" y="14245167"/>
            <a:ext cx="143921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0" name="Arrow: Up-Down 1099">
            <a:extLst>
              <a:ext uri="{FF2B5EF4-FFF2-40B4-BE49-F238E27FC236}">
                <a16:creationId xmlns:a16="http://schemas.microsoft.com/office/drawing/2014/main" id="{E66921EA-4C9A-9D52-4C41-85141E30BCD2}"/>
              </a:ext>
            </a:extLst>
          </p:cNvPr>
          <p:cNvSpPr/>
          <p:nvPr/>
        </p:nvSpPr>
        <p:spPr>
          <a:xfrm>
            <a:off x="32722749" y="13419287"/>
            <a:ext cx="71958" cy="1484150"/>
          </a:xfrm>
          <a:prstGeom prst="upDownArrow">
            <a:avLst>
              <a:gd name="adj1" fmla="val 0"/>
              <a:gd name="adj2" fmla="val 0"/>
            </a:avLst>
          </a:prstGeom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101" name="Rectangle 1100">
            <a:extLst>
              <a:ext uri="{FF2B5EF4-FFF2-40B4-BE49-F238E27FC236}">
                <a16:creationId xmlns:a16="http://schemas.microsoft.com/office/drawing/2014/main" id="{8B644974-A324-179B-538E-17B6DE993209}"/>
              </a:ext>
            </a:extLst>
          </p:cNvPr>
          <p:cNvSpPr/>
          <p:nvPr/>
        </p:nvSpPr>
        <p:spPr>
          <a:xfrm>
            <a:off x="32686773" y="14031455"/>
            <a:ext cx="143921" cy="435007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102" name="Diamond 1101">
            <a:extLst>
              <a:ext uri="{FF2B5EF4-FFF2-40B4-BE49-F238E27FC236}">
                <a16:creationId xmlns:a16="http://schemas.microsoft.com/office/drawing/2014/main" id="{88EB980E-7865-A9EB-65DA-D58191DF2C9E}"/>
              </a:ext>
            </a:extLst>
          </p:cNvPr>
          <p:cNvSpPr/>
          <p:nvPr/>
        </p:nvSpPr>
        <p:spPr>
          <a:xfrm>
            <a:off x="32704763" y="14163481"/>
            <a:ext cx="107942" cy="108000"/>
          </a:xfrm>
          <a:prstGeom prst="diamond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103" name="Oval 1102">
            <a:extLst>
              <a:ext uri="{FF2B5EF4-FFF2-40B4-BE49-F238E27FC236}">
                <a16:creationId xmlns:a16="http://schemas.microsoft.com/office/drawing/2014/main" id="{DA648C85-D419-E084-56C0-F0F2A7DED44A}"/>
              </a:ext>
            </a:extLst>
          </p:cNvPr>
          <p:cNvSpPr/>
          <p:nvPr/>
        </p:nvSpPr>
        <p:spPr>
          <a:xfrm>
            <a:off x="32731749" y="12687274"/>
            <a:ext cx="53968" cy="54000"/>
          </a:xfrm>
          <a:prstGeom prst="ellipse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cxnSp>
        <p:nvCxnSpPr>
          <p:cNvPr id="1104" name="Straight Connector 1103">
            <a:extLst>
              <a:ext uri="{FF2B5EF4-FFF2-40B4-BE49-F238E27FC236}">
                <a16:creationId xmlns:a16="http://schemas.microsoft.com/office/drawing/2014/main" id="{83088FAD-7F9B-4665-9089-404A0F51ECA1}"/>
              </a:ext>
            </a:extLst>
          </p:cNvPr>
          <p:cNvCxnSpPr>
            <a:cxnSpLocks/>
          </p:cNvCxnSpPr>
          <p:nvPr/>
        </p:nvCxnSpPr>
        <p:spPr>
          <a:xfrm flipV="1">
            <a:off x="32686773" y="14230808"/>
            <a:ext cx="143921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5" name="Arrow: Up-Down 1104">
            <a:extLst>
              <a:ext uri="{FF2B5EF4-FFF2-40B4-BE49-F238E27FC236}">
                <a16:creationId xmlns:a16="http://schemas.microsoft.com/office/drawing/2014/main" id="{90CFB508-54A1-8897-99E9-9A8FC3AD8E0C}"/>
              </a:ext>
            </a:extLst>
          </p:cNvPr>
          <p:cNvSpPr/>
          <p:nvPr/>
        </p:nvSpPr>
        <p:spPr>
          <a:xfrm>
            <a:off x="33299736" y="13584634"/>
            <a:ext cx="71958" cy="1305029"/>
          </a:xfrm>
          <a:prstGeom prst="upDownArrow">
            <a:avLst>
              <a:gd name="adj1" fmla="val 0"/>
              <a:gd name="adj2" fmla="val 0"/>
            </a:avLst>
          </a:prstGeom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106" name="Rectangle 1105">
            <a:extLst>
              <a:ext uri="{FF2B5EF4-FFF2-40B4-BE49-F238E27FC236}">
                <a16:creationId xmlns:a16="http://schemas.microsoft.com/office/drawing/2014/main" id="{2C4D671F-11A0-5CFA-42CB-D438BE4053CE}"/>
              </a:ext>
            </a:extLst>
          </p:cNvPr>
          <p:cNvSpPr/>
          <p:nvPr/>
        </p:nvSpPr>
        <p:spPr>
          <a:xfrm>
            <a:off x="33263765" y="14085618"/>
            <a:ext cx="143921" cy="383832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107" name="Diamond 1106">
            <a:extLst>
              <a:ext uri="{FF2B5EF4-FFF2-40B4-BE49-F238E27FC236}">
                <a16:creationId xmlns:a16="http://schemas.microsoft.com/office/drawing/2014/main" id="{8B9C74A7-34AA-EF67-FDC4-4B06F90157AE}"/>
              </a:ext>
            </a:extLst>
          </p:cNvPr>
          <p:cNvSpPr/>
          <p:nvPr/>
        </p:nvSpPr>
        <p:spPr>
          <a:xfrm>
            <a:off x="33281754" y="14193257"/>
            <a:ext cx="107942" cy="108000"/>
          </a:xfrm>
          <a:prstGeom prst="diamond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108" name="Oval 1107">
            <a:extLst>
              <a:ext uri="{FF2B5EF4-FFF2-40B4-BE49-F238E27FC236}">
                <a16:creationId xmlns:a16="http://schemas.microsoft.com/office/drawing/2014/main" id="{05162AF1-5E91-1186-1511-298CDD2B1737}"/>
              </a:ext>
            </a:extLst>
          </p:cNvPr>
          <p:cNvSpPr/>
          <p:nvPr/>
        </p:nvSpPr>
        <p:spPr>
          <a:xfrm>
            <a:off x="33308741" y="13421378"/>
            <a:ext cx="53968" cy="54000"/>
          </a:xfrm>
          <a:prstGeom prst="ellipse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109" name="Oval 1108">
            <a:extLst>
              <a:ext uri="{FF2B5EF4-FFF2-40B4-BE49-F238E27FC236}">
                <a16:creationId xmlns:a16="http://schemas.microsoft.com/office/drawing/2014/main" id="{2C929A1A-4996-E2E3-3709-C3F71921B40D}"/>
              </a:ext>
            </a:extLst>
          </p:cNvPr>
          <p:cNvSpPr/>
          <p:nvPr/>
        </p:nvSpPr>
        <p:spPr>
          <a:xfrm>
            <a:off x="33308741" y="12735656"/>
            <a:ext cx="53968" cy="54000"/>
          </a:xfrm>
          <a:prstGeom prst="ellipse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cxnSp>
        <p:nvCxnSpPr>
          <p:cNvPr id="1110" name="Straight Connector 1109">
            <a:extLst>
              <a:ext uri="{FF2B5EF4-FFF2-40B4-BE49-F238E27FC236}">
                <a16:creationId xmlns:a16="http://schemas.microsoft.com/office/drawing/2014/main" id="{CDC6C04D-17CE-F3DC-3EB5-A33184D2A41D}"/>
              </a:ext>
            </a:extLst>
          </p:cNvPr>
          <p:cNvCxnSpPr>
            <a:cxnSpLocks/>
          </p:cNvCxnSpPr>
          <p:nvPr/>
        </p:nvCxnSpPr>
        <p:spPr>
          <a:xfrm flipV="1">
            <a:off x="33263765" y="14303846"/>
            <a:ext cx="143921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1" name="Arrow: Up-Down 1110">
            <a:extLst>
              <a:ext uri="{FF2B5EF4-FFF2-40B4-BE49-F238E27FC236}">
                <a16:creationId xmlns:a16="http://schemas.microsoft.com/office/drawing/2014/main" id="{88669F96-F25A-1047-548A-20BA5B6EE00B}"/>
              </a:ext>
            </a:extLst>
          </p:cNvPr>
          <p:cNvSpPr/>
          <p:nvPr/>
        </p:nvSpPr>
        <p:spPr>
          <a:xfrm>
            <a:off x="33865793" y="13413591"/>
            <a:ext cx="71958" cy="1484150"/>
          </a:xfrm>
          <a:prstGeom prst="upDownArrow">
            <a:avLst>
              <a:gd name="adj1" fmla="val 0"/>
              <a:gd name="adj2" fmla="val 0"/>
            </a:avLst>
          </a:prstGeom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112" name="Rectangle 1111">
            <a:extLst>
              <a:ext uri="{FF2B5EF4-FFF2-40B4-BE49-F238E27FC236}">
                <a16:creationId xmlns:a16="http://schemas.microsoft.com/office/drawing/2014/main" id="{46F81BE3-0985-CB22-BB43-9A9AD7D7FB6C}"/>
              </a:ext>
            </a:extLst>
          </p:cNvPr>
          <p:cNvSpPr/>
          <p:nvPr/>
        </p:nvSpPr>
        <p:spPr>
          <a:xfrm>
            <a:off x="33829822" y="14033753"/>
            <a:ext cx="143921" cy="460594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113" name="Diamond 1112">
            <a:extLst>
              <a:ext uri="{FF2B5EF4-FFF2-40B4-BE49-F238E27FC236}">
                <a16:creationId xmlns:a16="http://schemas.microsoft.com/office/drawing/2014/main" id="{560EA82D-CE40-A3AC-61C5-87111E78CCEB}"/>
              </a:ext>
            </a:extLst>
          </p:cNvPr>
          <p:cNvSpPr/>
          <p:nvPr/>
        </p:nvSpPr>
        <p:spPr>
          <a:xfrm>
            <a:off x="33847811" y="14180333"/>
            <a:ext cx="107942" cy="108000"/>
          </a:xfrm>
          <a:prstGeom prst="diamond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114" name="Oval 1113">
            <a:extLst>
              <a:ext uri="{FF2B5EF4-FFF2-40B4-BE49-F238E27FC236}">
                <a16:creationId xmlns:a16="http://schemas.microsoft.com/office/drawing/2014/main" id="{0B2BAFC2-3606-2423-DDD2-C8773BA72AA8}"/>
              </a:ext>
            </a:extLst>
          </p:cNvPr>
          <p:cNvSpPr/>
          <p:nvPr/>
        </p:nvSpPr>
        <p:spPr>
          <a:xfrm>
            <a:off x="33874798" y="13200377"/>
            <a:ext cx="53968" cy="54000"/>
          </a:xfrm>
          <a:prstGeom prst="ellipse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115" name="Oval 1114">
            <a:extLst>
              <a:ext uri="{FF2B5EF4-FFF2-40B4-BE49-F238E27FC236}">
                <a16:creationId xmlns:a16="http://schemas.microsoft.com/office/drawing/2014/main" id="{92AE176D-113C-3FEF-91E9-2D3D3A8F7842}"/>
              </a:ext>
            </a:extLst>
          </p:cNvPr>
          <p:cNvSpPr/>
          <p:nvPr/>
        </p:nvSpPr>
        <p:spPr>
          <a:xfrm>
            <a:off x="33874798" y="12900812"/>
            <a:ext cx="53968" cy="54000"/>
          </a:xfrm>
          <a:prstGeom prst="ellipse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cxnSp>
        <p:nvCxnSpPr>
          <p:cNvPr id="1116" name="Straight Connector 1115">
            <a:extLst>
              <a:ext uri="{FF2B5EF4-FFF2-40B4-BE49-F238E27FC236}">
                <a16:creationId xmlns:a16="http://schemas.microsoft.com/office/drawing/2014/main" id="{3C30855F-39BE-F77E-45F1-EB6E6B7B72A5}"/>
              </a:ext>
            </a:extLst>
          </p:cNvPr>
          <p:cNvCxnSpPr>
            <a:cxnSpLocks/>
          </p:cNvCxnSpPr>
          <p:nvPr/>
        </p:nvCxnSpPr>
        <p:spPr>
          <a:xfrm flipV="1">
            <a:off x="33829822" y="14312193"/>
            <a:ext cx="143921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7" name="Arrow: Up-Down 1116">
            <a:extLst>
              <a:ext uri="{FF2B5EF4-FFF2-40B4-BE49-F238E27FC236}">
                <a16:creationId xmlns:a16="http://schemas.microsoft.com/office/drawing/2014/main" id="{C482D4F9-66AF-E615-1B0E-01E22B79338D}"/>
              </a:ext>
            </a:extLst>
          </p:cNvPr>
          <p:cNvSpPr/>
          <p:nvPr/>
        </p:nvSpPr>
        <p:spPr>
          <a:xfrm>
            <a:off x="34431315" y="13613061"/>
            <a:ext cx="71958" cy="1279441"/>
          </a:xfrm>
          <a:prstGeom prst="upDownArrow">
            <a:avLst>
              <a:gd name="adj1" fmla="val 0"/>
              <a:gd name="adj2" fmla="val 0"/>
            </a:avLst>
          </a:prstGeom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118" name="Rectangle 1117">
            <a:extLst>
              <a:ext uri="{FF2B5EF4-FFF2-40B4-BE49-F238E27FC236}">
                <a16:creationId xmlns:a16="http://schemas.microsoft.com/office/drawing/2014/main" id="{2026A332-5AF9-BD1B-844B-1B0AA76EC6E6}"/>
              </a:ext>
            </a:extLst>
          </p:cNvPr>
          <p:cNvSpPr/>
          <p:nvPr/>
        </p:nvSpPr>
        <p:spPr>
          <a:xfrm>
            <a:off x="34395343" y="14033762"/>
            <a:ext cx="143921" cy="435007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119" name="Diamond 1118">
            <a:extLst>
              <a:ext uri="{FF2B5EF4-FFF2-40B4-BE49-F238E27FC236}">
                <a16:creationId xmlns:a16="http://schemas.microsoft.com/office/drawing/2014/main" id="{E55588F9-E401-BA46-F4F1-88EA4E3909C1}"/>
              </a:ext>
            </a:extLst>
          </p:cNvPr>
          <p:cNvSpPr/>
          <p:nvPr/>
        </p:nvSpPr>
        <p:spPr>
          <a:xfrm>
            <a:off x="34413333" y="14173831"/>
            <a:ext cx="107942" cy="108000"/>
          </a:xfrm>
          <a:prstGeom prst="diamond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120" name="Oval 1119">
            <a:extLst>
              <a:ext uri="{FF2B5EF4-FFF2-40B4-BE49-F238E27FC236}">
                <a16:creationId xmlns:a16="http://schemas.microsoft.com/office/drawing/2014/main" id="{F76EF29F-FCE7-576F-3C78-643D265AC51E}"/>
              </a:ext>
            </a:extLst>
          </p:cNvPr>
          <p:cNvSpPr/>
          <p:nvPr/>
        </p:nvSpPr>
        <p:spPr>
          <a:xfrm>
            <a:off x="34440320" y="13308222"/>
            <a:ext cx="53968" cy="54000"/>
          </a:xfrm>
          <a:prstGeom prst="ellipse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121" name="Oval 1120">
            <a:extLst>
              <a:ext uri="{FF2B5EF4-FFF2-40B4-BE49-F238E27FC236}">
                <a16:creationId xmlns:a16="http://schemas.microsoft.com/office/drawing/2014/main" id="{A8A603AF-3196-2E0E-CFA5-D772C5969240}"/>
              </a:ext>
            </a:extLst>
          </p:cNvPr>
          <p:cNvSpPr/>
          <p:nvPr/>
        </p:nvSpPr>
        <p:spPr>
          <a:xfrm>
            <a:off x="34440320" y="12665830"/>
            <a:ext cx="53968" cy="54000"/>
          </a:xfrm>
          <a:prstGeom prst="ellipse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cxnSp>
        <p:nvCxnSpPr>
          <p:cNvPr id="1122" name="Straight Connector 1121">
            <a:extLst>
              <a:ext uri="{FF2B5EF4-FFF2-40B4-BE49-F238E27FC236}">
                <a16:creationId xmlns:a16="http://schemas.microsoft.com/office/drawing/2014/main" id="{0E7E39FA-715D-6729-6609-16A9D25F07E2}"/>
              </a:ext>
            </a:extLst>
          </p:cNvPr>
          <p:cNvCxnSpPr>
            <a:cxnSpLocks/>
          </p:cNvCxnSpPr>
          <p:nvPr/>
        </p:nvCxnSpPr>
        <p:spPr>
          <a:xfrm flipV="1">
            <a:off x="34395343" y="14288943"/>
            <a:ext cx="143921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3" name="Arrow: Up-Down 1122">
            <a:extLst>
              <a:ext uri="{FF2B5EF4-FFF2-40B4-BE49-F238E27FC236}">
                <a16:creationId xmlns:a16="http://schemas.microsoft.com/office/drawing/2014/main" id="{F671F41A-6E6E-2F50-C2D3-4909B649BBAB}"/>
              </a:ext>
            </a:extLst>
          </p:cNvPr>
          <p:cNvSpPr/>
          <p:nvPr/>
        </p:nvSpPr>
        <p:spPr>
          <a:xfrm>
            <a:off x="35001860" y="13487856"/>
            <a:ext cx="71958" cy="1407387"/>
          </a:xfrm>
          <a:prstGeom prst="upDownArrow">
            <a:avLst>
              <a:gd name="adj1" fmla="val 0"/>
              <a:gd name="adj2" fmla="val 0"/>
            </a:avLst>
          </a:prstGeom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124" name="Rectangle 1123">
            <a:extLst>
              <a:ext uri="{FF2B5EF4-FFF2-40B4-BE49-F238E27FC236}">
                <a16:creationId xmlns:a16="http://schemas.microsoft.com/office/drawing/2014/main" id="{30372F42-C02A-6889-2272-69A556661364}"/>
              </a:ext>
            </a:extLst>
          </p:cNvPr>
          <p:cNvSpPr/>
          <p:nvPr/>
        </p:nvSpPr>
        <p:spPr>
          <a:xfrm>
            <a:off x="34965889" y="14097471"/>
            <a:ext cx="143921" cy="358243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125" name="Diamond 1124">
            <a:extLst>
              <a:ext uri="{FF2B5EF4-FFF2-40B4-BE49-F238E27FC236}">
                <a16:creationId xmlns:a16="http://schemas.microsoft.com/office/drawing/2014/main" id="{B9B74C20-6FB5-DCEC-BCD5-26AAD268F303}"/>
              </a:ext>
            </a:extLst>
          </p:cNvPr>
          <p:cNvSpPr/>
          <p:nvPr/>
        </p:nvSpPr>
        <p:spPr>
          <a:xfrm>
            <a:off x="34983878" y="14175568"/>
            <a:ext cx="107942" cy="108000"/>
          </a:xfrm>
          <a:prstGeom prst="diamond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126" name="Oval 1125">
            <a:extLst>
              <a:ext uri="{FF2B5EF4-FFF2-40B4-BE49-F238E27FC236}">
                <a16:creationId xmlns:a16="http://schemas.microsoft.com/office/drawing/2014/main" id="{976BF9D2-DBE4-25C8-3D27-862AD1D510AD}"/>
              </a:ext>
            </a:extLst>
          </p:cNvPr>
          <p:cNvSpPr/>
          <p:nvPr/>
        </p:nvSpPr>
        <p:spPr>
          <a:xfrm>
            <a:off x="35010860" y="13392512"/>
            <a:ext cx="53968" cy="54000"/>
          </a:xfrm>
          <a:prstGeom prst="ellipse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127" name="Oval 1126">
            <a:extLst>
              <a:ext uri="{FF2B5EF4-FFF2-40B4-BE49-F238E27FC236}">
                <a16:creationId xmlns:a16="http://schemas.microsoft.com/office/drawing/2014/main" id="{F507EE15-8790-321E-C9C0-0B54C524E634}"/>
              </a:ext>
            </a:extLst>
          </p:cNvPr>
          <p:cNvSpPr/>
          <p:nvPr/>
        </p:nvSpPr>
        <p:spPr>
          <a:xfrm>
            <a:off x="35010860" y="12871252"/>
            <a:ext cx="53968" cy="54000"/>
          </a:xfrm>
          <a:prstGeom prst="ellipse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cxnSp>
        <p:nvCxnSpPr>
          <p:cNvPr id="1128" name="Straight Connector 1127">
            <a:extLst>
              <a:ext uri="{FF2B5EF4-FFF2-40B4-BE49-F238E27FC236}">
                <a16:creationId xmlns:a16="http://schemas.microsoft.com/office/drawing/2014/main" id="{D85E2F91-CEC2-0EFA-3230-7FB34C0979FA}"/>
              </a:ext>
            </a:extLst>
          </p:cNvPr>
          <p:cNvCxnSpPr>
            <a:cxnSpLocks/>
          </p:cNvCxnSpPr>
          <p:nvPr/>
        </p:nvCxnSpPr>
        <p:spPr>
          <a:xfrm flipV="1">
            <a:off x="34965889" y="14260884"/>
            <a:ext cx="143921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5" name="Group 1174">
            <a:extLst>
              <a:ext uri="{FF2B5EF4-FFF2-40B4-BE49-F238E27FC236}">
                <a16:creationId xmlns:a16="http://schemas.microsoft.com/office/drawing/2014/main" id="{C492876A-D824-90D8-5449-D4ED279A398A}"/>
              </a:ext>
            </a:extLst>
          </p:cNvPr>
          <p:cNvGrpSpPr/>
          <p:nvPr/>
        </p:nvGrpSpPr>
        <p:grpSpPr>
          <a:xfrm>
            <a:off x="35750544" y="12634044"/>
            <a:ext cx="143921" cy="2277848"/>
            <a:chOff x="35769594" y="8462313"/>
            <a:chExt cx="143921" cy="1601442"/>
          </a:xfrm>
        </p:grpSpPr>
        <p:sp>
          <p:nvSpPr>
            <p:cNvPr id="1129" name="Arrow: Up-Down 1128">
              <a:extLst>
                <a:ext uri="{FF2B5EF4-FFF2-40B4-BE49-F238E27FC236}">
                  <a16:creationId xmlns:a16="http://schemas.microsoft.com/office/drawing/2014/main" id="{C6FA3057-7F32-8279-E792-6397BE882039}"/>
                </a:ext>
              </a:extLst>
            </p:cNvPr>
            <p:cNvSpPr/>
            <p:nvPr/>
          </p:nvSpPr>
          <p:spPr>
            <a:xfrm>
              <a:off x="35805565" y="9272186"/>
              <a:ext cx="71958" cy="791569"/>
            </a:xfrm>
            <a:prstGeom prst="upDownArrow">
              <a:avLst>
                <a:gd name="adj1" fmla="val 0"/>
                <a:gd name="adj2" fmla="val 0"/>
              </a:avLst>
            </a:prstGeom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600" dirty="0">
                <a:latin typeface="Montserrat" panose="00000500000000000000" pitchFamily="2" charset="0"/>
              </a:endParaRPr>
            </a:p>
          </p:txBody>
        </p:sp>
        <p:sp>
          <p:nvSpPr>
            <p:cNvPr id="1130" name="Rectangle 1129">
              <a:extLst>
                <a:ext uri="{FF2B5EF4-FFF2-40B4-BE49-F238E27FC236}">
                  <a16:creationId xmlns:a16="http://schemas.microsoft.com/office/drawing/2014/main" id="{ABD18937-4D68-2F05-6442-9B94DB71B125}"/>
                </a:ext>
              </a:extLst>
            </p:cNvPr>
            <p:cNvSpPr/>
            <p:nvPr/>
          </p:nvSpPr>
          <p:spPr>
            <a:xfrm>
              <a:off x="35769594" y="9555493"/>
              <a:ext cx="143921" cy="25186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600" dirty="0">
                <a:latin typeface="Montserrat" panose="00000500000000000000" pitchFamily="2" charset="0"/>
              </a:endParaRPr>
            </a:p>
          </p:txBody>
        </p:sp>
        <p:sp>
          <p:nvSpPr>
            <p:cNvPr id="1131" name="Diamond 1130">
              <a:extLst>
                <a:ext uri="{FF2B5EF4-FFF2-40B4-BE49-F238E27FC236}">
                  <a16:creationId xmlns:a16="http://schemas.microsoft.com/office/drawing/2014/main" id="{691B4CFE-037E-E58B-69D0-B8B4347BCF72}"/>
                </a:ext>
              </a:extLst>
            </p:cNvPr>
            <p:cNvSpPr/>
            <p:nvPr/>
          </p:nvSpPr>
          <p:spPr>
            <a:xfrm>
              <a:off x="35787584" y="9597790"/>
              <a:ext cx="107942" cy="75929"/>
            </a:xfrm>
            <a:prstGeom prst="diamond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600" dirty="0">
                <a:latin typeface="Montserrat" panose="00000500000000000000" pitchFamily="2" charset="0"/>
              </a:endParaRPr>
            </a:p>
          </p:txBody>
        </p:sp>
        <p:sp>
          <p:nvSpPr>
            <p:cNvPr id="1132" name="Oval 1131">
              <a:extLst>
                <a:ext uri="{FF2B5EF4-FFF2-40B4-BE49-F238E27FC236}">
                  <a16:creationId xmlns:a16="http://schemas.microsoft.com/office/drawing/2014/main" id="{A068DC19-5118-1DC2-2AC2-28BDFF04EB1B}"/>
                </a:ext>
              </a:extLst>
            </p:cNvPr>
            <p:cNvSpPr/>
            <p:nvPr/>
          </p:nvSpPr>
          <p:spPr>
            <a:xfrm>
              <a:off x="35814565" y="8462313"/>
              <a:ext cx="53968" cy="37965"/>
            </a:xfrm>
            <a:prstGeom prst="ellipse">
              <a:avLst/>
            </a:prstGeom>
            <a:noFill/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600" dirty="0">
                <a:latin typeface="Montserrat" panose="00000500000000000000" pitchFamily="2" charset="0"/>
              </a:endParaRPr>
            </a:p>
          </p:txBody>
        </p:sp>
        <p:sp>
          <p:nvSpPr>
            <p:cNvPr id="1133" name="Oval 1132">
              <a:extLst>
                <a:ext uri="{FF2B5EF4-FFF2-40B4-BE49-F238E27FC236}">
                  <a16:creationId xmlns:a16="http://schemas.microsoft.com/office/drawing/2014/main" id="{EA55268F-B657-8298-5868-19988DD0769B}"/>
                </a:ext>
              </a:extLst>
            </p:cNvPr>
            <p:cNvSpPr/>
            <p:nvPr/>
          </p:nvSpPr>
          <p:spPr>
            <a:xfrm>
              <a:off x="35814565" y="8759130"/>
              <a:ext cx="53968" cy="37965"/>
            </a:xfrm>
            <a:prstGeom prst="ellipse">
              <a:avLst/>
            </a:prstGeom>
            <a:noFill/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600" dirty="0">
                <a:latin typeface="Montserrat" panose="00000500000000000000" pitchFamily="2" charset="0"/>
              </a:endParaRPr>
            </a:p>
          </p:txBody>
        </p:sp>
        <p:cxnSp>
          <p:nvCxnSpPr>
            <p:cNvPr id="1134" name="Straight Connector 1133">
              <a:extLst>
                <a:ext uri="{FF2B5EF4-FFF2-40B4-BE49-F238E27FC236}">
                  <a16:creationId xmlns:a16="http://schemas.microsoft.com/office/drawing/2014/main" id="{524F5ABF-DD0E-BF05-CEBE-71A3AE79AF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69594" y="9704338"/>
              <a:ext cx="143921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35" name="Straight Connector 1134">
            <a:extLst>
              <a:ext uri="{FF2B5EF4-FFF2-40B4-BE49-F238E27FC236}">
                <a16:creationId xmlns:a16="http://schemas.microsoft.com/office/drawing/2014/main" id="{F8CBDAF4-4959-EA15-E6D9-D26E456CE26C}"/>
              </a:ext>
            </a:extLst>
          </p:cNvPr>
          <p:cNvCxnSpPr>
            <a:cxnSpLocks/>
          </p:cNvCxnSpPr>
          <p:nvPr/>
        </p:nvCxnSpPr>
        <p:spPr>
          <a:xfrm flipV="1">
            <a:off x="26750207" y="14972929"/>
            <a:ext cx="143921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6" name="Group 1135">
            <a:extLst>
              <a:ext uri="{FF2B5EF4-FFF2-40B4-BE49-F238E27FC236}">
                <a16:creationId xmlns:a16="http://schemas.microsoft.com/office/drawing/2014/main" id="{F06167B8-A1AA-416C-0CFC-C05C9C794EF1}"/>
              </a:ext>
            </a:extLst>
          </p:cNvPr>
          <p:cNvGrpSpPr/>
          <p:nvPr/>
        </p:nvGrpSpPr>
        <p:grpSpPr>
          <a:xfrm>
            <a:off x="30168828" y="15062754"/>
            <a:ext cx="282414" cy="265809"/>
            <a:chOff x="11620644" y="3103306"/>
            <a:chExt cx="107600" cy="71200"/>
          </a:xfrm>
        </p:grpSpPr>
        <p:cxnSp>
          <p:nvCxnSpPr>
            <p:cNvPr id="1141" name="Straight Connector 1140">
              <a:extLst>
                <a:ext uri="{FF2B5EF4-FFF2-40B4-BE49-F238E27FC236}">
                  <a16:creationId xmlns:a16="http://schemas.microsoft.com/office/drawing/2014/main" id="{697A6CBE-9408-C83C-335E-AEB3A782D0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20644" y="3103540"/>
              <a:ext cx="58988" cy="7034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2" name="Straight Connector 1141">
              <a:extLst>
                <a:ext uri="{FF2B5EF4-FFF2-40B4-BE49-F238E27FC236}">
                  <a16:creationId xmlns:a16="http://schemas.microsoft.com/office/drawing/2014/main" id="{C7C2EB24-395B-A1BC-EA66-5D49519CCF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44950" y="3103306"/>
              <a:ext cx="58988" cy="70342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3" name="Straight Connector 1142">
              <a:extLst>
                <a:ext uri="{FF2B5EF4-FFF2-40B4-BE49-F238E27FC236}">
                  <a16:creationId xmlns:a16="http://schemas.microsoft.com/office/drawing/2014/main" id="{407046A0-337C-280E-29F7-0722ECE0A2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69256" y="3104164"/>
              <a:ext cx="58988" cy="7034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7" name="Group 1136">
            <a:extLst>
              <a:ext uri="{FF2B5EF4-FFF2-40B4-BE49-F238E27FC236}">
                <a16:creationId xmlns:a16="http://schemas.microsoft.com/office/drawing/2014/main" id="{F206CCE3-9FFC-69D3-BC91-BBEFD06F8AE6}"/>
              </a:ext>
            </a:extLst>
          </p:cNvPr>
          <p:cNvGrpSpPr/>
          <p:nvPr/>
        </p:nvGrpSpPr>
        <p:grpSpPr>
          <a:xfrm>
            <a:off x="35260012" y="15062754"/>
            <a:ext cx="282414" cy="265809"/>
            <a:chOff x="11620644" y="3103306"/>
            <a:chExt cx="107600" cy="71200"/>
          </a:xfrm>
        </p:grpSpPr>
        <p:cxnSp>
          <p:nvCxnSpPr>
            <p:cNvPr id="1138" name="Straight Connector 1137">
              <a:extLst>
                <a:ext uri="{FF2B5EF4-FFF2-40B4-BE49-F238E27FC236}">
                  <a16:creationId xmlns:a16="http://schemas.microsoft.com/office/drawing/2014/main" id="{7A01D1FB-A2B0-4A9D-A898-AC34E5B840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20644" y="3103540"/>
              <a:ext cx="58988" cy="7034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9" name="Straight Connector 1138">
              <a:extLst>
                <a:ext uri="{FF2B5EF4-FFF2-40B4-BE49-F238E27FC236}">
                  <a16:creationId xmlns:a16="http://schemas.microsoft.com/office/drawing/2014/main" id="{47CBCD3C-E780-D2DC-6FF6-BAC1B9F30B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44950" y="3103306"/>
              <a:ext cx="58988" cy="70342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0" name="Straight Connector 1139">
              <a:extLst>
                <a:ext uri="{FF2B5EF4-FFF2-40B4-BE49-F238E27FC236}">
                  <a16:creationId xmlns:a16="http://schemas.microsoft.com/office/drawing/2014/main" id="{74422E8D-557A-894B-9C90-9DBED2E700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69256" y="3104164"/>
              <a:ext cx="58988" cy="7034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6" name="Straight Connector 1165">
            <a:extLst>
              <a:ext uri="{FF2B5EF4-FFF2-40B4-BE49-F238E27FC236}">
                <a16:creationId xmlns:a16="http://schemas.microsoft.com/office/drawing/2014/main" id="{C8F5A583-3A78-3339-887D-B6A7AFE13137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36341815" y="15228881"/>
            <a:ext cx="102351" cy="0"/>
          </a:xfrm>
          <a:prstGeom prst="line">
            <a:avLst/>
          </a:prstGeom>
          <a:solidFill>
            <a:schemeClr val="tx2"/>
          </a:solidFill>
          <a:ln w="635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167" name="TextBox 1166">
            <a:extLst>
              <a:ext uri="{FF2B5EF4-FFF2-40B4-BE49-F238E27FC236}">
                <a16:creationId xmlns:a16="http://schemas.microsoft.com/office/drawing/2014/main" id="{FC3E1FA6-181C-8B19-B124-B3B32EE69E4C}"/>
              </a:ext>
            </a:extLst>
          </p:cNvPr>
          <p:cNvSpPr txBox="1"/>
          <p:nvPr/>
        </p:nvSpPr>
        <p:spPr>
          <a:xfrm>
            <a:off x="36154731" y="15350653"/>
            <a:ext cx="464845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200" dirty="0">
                <a:solidFill>
                  <a:schemeClr val="tx2"/>
                </a:solidFill>
                <a:latin typeface="Montserrat" panose="00000500000000000000" pitchFamily="2" charset="0"/>
              </a:rPr>
              <a:t>M24</a:t>
            </a:r>
          </a:p>
        </p:txBody>
      </p:sp>
      <p:grpSp>
        <p:nvGrpSpPr>
          <p:cNvPr id="1168" name="Group 1167">
            <a:extLst>
              <a:ext uri="{FF2B5EF4-FFF2-40B4-BE49-F238E27FC236}">
                <a16:creationId xmlns:a16="http://schemas.microsoft.com/office/drawing/2014/main" id="{D00CD28F-FFD2-9C9E-B7CF-6E56A64459C9}"/>
              </a:ext>
            </a:extLst>
          </p:cNvPr>
          <p:cNvGrpSpPr/>
          <p:nvPr/>
        </p:nvGrpSpPr>
        <p:grpSpPr>
          <a:xfrm>
            <a:off x="35992794" y="15062754"/>
            <a:ext cx="282414" cy="265809"/>
            <a:chOff x="11620644" y="3103306"/>
            <a:chExt cx="107600" cy="71200"/>
          </a:xfrm>
        </p:grpSpPr>
        <p:cxnSp>
          <p:nvCxnSpPr>
            <p:cNvPr id="1169" name="Straight Connector 1168">
              <a:extLst>
                <a:ext uri="{FF2B5EF4-FFF2-40B4-BE49-F238E27FC236}">
                  <a16:creationId xmlns:a16="http://schemas.microsoft.com/office/drawing/2014/main" id="{FEADCA0A-3FD0-EEFE-98DE-F90FB71623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20644" y="3103540"/>
              <a:ext cx="58988" cy="7034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0" name="Straight Connector 1169">
              <a:extLst>
                <a:ext uri="{FF2B5EF4-FFF2-40B4-BE49-F238E27FC236}">
                  <a16:creationId xmlns:a16="http://schemas.microsoft.com/office/drawing/2014/main" id="{809F1487-0282-642A-17F1-1E81A702A4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44950" y="3103306"/>
              <a:ext cx="58988" cy="70342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1" name="Straight Connector 1170">
              <a:extLst>
                <a:ext uri="{FF2B5EF4-FFF2-40B4-BE49-F238E27FC236}">
                  <a16:creationId xmlns:a16="http://schemas.microsoft.com/office/drawing/2014/main" id="{40745B00-0FC3-8233-21C9-F5DE1EF935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69256" y="3104164"/>
              <a:ext cx="58988" cy="7034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7" name="Arrow: Up-Down 1176">
            <a:extLst>
              <a:ext uri="{FF2B5EF4-FFF2-40B4-BE49-F238E27FC236}">
                <a16:creationId xmlns:a16="http://schemas.microsoft.com/office/drawing/2014/main" id="{43B2BEA8-DA38-B31B-BAB2-6CFE45C091CA}"/>
              </a:ext>
            </a:extLst>
          </p:cNvPr>
          <p:cNvSpPr/>
          <p:nvPr/>
        </p:nvSpPr>
        <p:spPr>
          <a:xfrm>
            <a:off x="36357029" y="13573795"/>
            <a:ext cx="71958" cy="1338102"/>
          </a:xfrm>
          <a:prstGeom prst="upDownArrow">
            <a:avLst>
              <a:gd name="adj1" fmla="val 0"/>
              <a:gd name="adj2" fmla="val 0"/>
            </a:avLst>
          </a:prstGeom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178" name="Rectangle 1177">
            <a:extLst>
              <a:ext uri="{FF2B5EF4-FFF2-40B4-BE49-F238E27FC236}">
                <a16:creationId xmlns:a16="http://schemas.microsoft.com/office/drawing/2014/main" id="{08892D70-6C18-2658-66E9-732F4BA825D5}"/>
              </a:ext>
            </a:extLst>
          </p:cNvPr>
          <p:cNvSpPr/>
          <p:nvPr/>
        </p:nvSpPr>
        <p:spPr>
          <a:xfrm>
            <a:off x="36321058" y="14188959"/>
            <a:ext cx="143921" cy="335975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179" name="Diamond 1178">
            <a:extLst>
              <a:ext uri="{FF2B5EF4-FFF2-40B4-BE49-F238E27FC236}">
                <a16:creationId xmlns:a16="http://schemas.microsoft.com/office/drawing/2014/main" id="{8311FC17-B919-1C33-4C1A-FB86A33EE607}"/>
              </a:ext>
            </a:extLst>
          </p:cNvPr>
          <p:cNvSpPr/>
          <p:nvPr/>
        </p:nvSpPr>
        <p:spPr>
          <a:xfrm>
            <a:off x="36339048" y="14253886"/>
            <a:ext cx="107942" cy="108000"/>
          </a:xfrm>
          <a:prstGeom prst="diamond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180" name="Oval 1179">
            <a:extLst>
              <a:ext uri="{FF2B5EF4-FFF2-40B4-BE49-F238E27FC236}">
                <a16:creationId xmlns:a16="http://schemas.microsoft.com/office/drawing/2014/main" id="{F4DCF179-C57B-8246-8236-260DE8424A0B}"/>
              </a:ext>
            </a:extLst>
          </p:cNvPr>
          <p:cNvSpPr/>
          <p:nvPr/>
        </p:nvSpPr>
        <p:spPr>
          <a:xfrm>
            <a:off x="36366029" y="13085652"/>
            <a:ext cx="53968" cy="54000"/>
          </a:xfrm>
          <a:prstGeom prst="ellipse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181" name="Oval 1180">
            <a:extLst>
              <a:ext uri="{FF2B5EF4-FFF2-40B4-BE49-F238E27FC236}">
                <a16:creationId xmlns:a16="http://schemas.microsoft.com/office/drawing/2014/main" id="{36171198-BB4C-881A-6FA7-BEEC0EA8D56C}"/>
              </a:ext>
            </a:extLst>
          </p:cNvPr>
          <p:cNvSpPr/>
          <p:nvPr/>
        </p:nvSpPr>
        <p:spPr>
          <a:xfrm>
            <a:off x="36366029" y="13314780"/>
            <a:ext cx="53968" cy="54000"/>
          </a:xfrm>
          <a:prstGeom prst="ellipse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cxnSp>
        <p:nvCxnSpPr>
          <p:cNvPr id="1182" name="Straight Connector 1181">
            <a:extLst>
              <a:ext uri="{FF2B5EF4-FFF2-40B4-BE49-F238E27FC236}">
                <a16:creationId xmlns:a16="http://schemas.microsoft.com/office/drawing/2014/main" id="{E0DBE679-571E-80FA-363A-4FEEA146CCAD}"/>
              </a:ext>
            </a:extLst>
          </p:cNvPr>
          <p:cNvCxnSpPr>
            <a:cxnSpLocks/>
          </p:cNvCxnSpPr>
          <p:nvPr/>
        </p:nvCxnSpPr>
        <p:spPr>
          <a:xfrm flipV="1">
            <a:off x="36321058" y="14400672"/>
            <a:ext cx="143921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ADAF9EE5-4520-1CCB-DF5C-440A0CE2EA3A}"/>
              </a:ext>
            </a:extLst>
          </p:cNvPr>
          <p:cNvSpPr/>
          <p:nvPr/>
        </p:nvSpPr>
        <p:spPr>
          <a:xfrm>
            <a:off x="31143969" y="12404700"/>
            <a:ext cx="53968" cy="54000"/>
          </a:xfrm>
          <a:prstGeom prst="ellipse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Montserrat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04CE7B-0BA4-36D3-8826-C130DAF57E9E}"/>
              </a:ext>
            </a:extLst>
          </p:cNvPr>
          <p:cNvSpPr txBox="1"/>
          <p:nvPr/>
        </p:nvSpPr>
        <p:spPr>
          <a:xfrm>
            <a:off x="31918259" y="12322202"/>
            <a:ext cx="514293" cy="209272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1200" b="1" dirty="0">
                <a:solidFill>
                  <a:schemeClr val="tx2"/>
                </a:solidFill>
                <a:latin typeface="Montserrat" panose="00000500000000000000" pitchFamily="2" charset="0"/>
                <a:cs typeface="Arial" pitchFamily="34" charset="0"/>
              </a:rPr>
              <a:t>Individual data </a:t>
            </a:r>
            <a:r>
              <a:rPr lang="en-GB" sz="1200" b="1" dirty="0" err="1">
                <a:solidFill>
                  <a:schemeClr val="tx2"/>
                </a:solidFill>
                <a:latin typeface="Montserrat" panose="00000500000000000000" pitchFamily="2" charset="0"/>
                <a:cs typeface="Arial" pitchFamily="34" charset="0"/>
              </a:rPr>
              <a:t>point</a:t>
            </a:r>
            <a:r>
              <a:rPr lang="en-GB" sz="1200" b="1" baseline="30000" dirty="0" err="1">
                <a:solidFill>
                  <a:schemeClr val="tx2"/>
                </a:solidFill>
                <a:latin typeface="Montserrat" panose="00000500000000000000" pitchFamily="2" charset="0"/>
                <a:cs typeface="Arial" pitchFamily="34" charset="0"/>
              </a:rPr>
              <a:t>b</a:t>
            </a:r>
            <a:endParaRPr lang="en-GB" sz="1200" b="1" baseline="30000" dirty="0">
              <a:solidFill>
                <a:schemeClr val="tx2"/>
              </a:solidFill>
              <a:latin typeface="Montserrat" panose="00000500000000000000" pitchFamily="2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637B1F-38C2-E1DD-CFBA-EF40B7FA4252}"/>
              </a:ext>
            </a:extLst>
          </p:cNvPr>
          <p:cNvSpPr txBox="1"/>
          <p:nvPr/>
        </p:nvSpPr>
        <p:spPr>
          <a:xfrm>
            <a:off x="33180354" y="15570739"/>
            <a:ext cx="900456" cy="43481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1200" b="1" dirty="0">
                <a:solidFill>
                  <a:schemeClr val="tx2"/>
                </a:solidFill>
                <a:latin typeface="Montserrat" panose="00000500000000000000" pitchFamily="2" charset="0"/>
              </a:rPr>
              <a:t>Time (month)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4D0318-713A-3504-2FB2-4DE86E4D07BF}"/>
              </a:ext>
            </a:extLst>
          </p:cNvPr>
          <p:cNvSpPr txBox="1"/>
          <p:nvPr/>
        </p:nvSpPr>
        <p:spPr>
          <a:xfrm>
            <a:off x="45918124" y="30898092"/>
            <a:ext cx="2861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highlight>
                  <a:srgbClr val="FFFF00"/>
                </a:highlight>
                <a:latin typeface="Montserrat" panose="00000500000000000000" pitchFamily="2" charset="0"/>
              </a:rPr>
              <a:t>Abstract</a:t>
            </a:r>
          </a:p>
          <a:p>
            <a:pPr algn="ctr"/>
            <a:r>
              <a:rPr lang="en-GB" sz="4000" b="1" dirty="0">
                <a:solidFill>
                  <a:schemeClr val="bg1"/>
                </a:solidFill>
                <a:highlight>
                  <a:srgbClr val="FFFF00"/>
                </a:highlight>
                <a:latin typeface="Montserrat" panose="00000500000000000000" pitchFamily="2" charset="0"/>
              </a:rPr>
              <a:t>2141</a:t>
            </a:r>
          </a:p>
        </p:txBody>
      </p:sp>
    </p:spTree>
    <p:extLst>
      <p:ext uri="{BB962C8B-B14F-4D97-AF65-F5344CB8AC3E}">
        <p14:creationId xmlns:p14="http://schemas.microsoft.com/office/powerpoint/2010/main" val="2004055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9490F146872E47AC3958D4597C4F97" ma:contentTypeVersion="21" ma:contentTypeDescription="Create a new document." ma:contentTypeScope="" ma:versionID="08f9b1bcb4def97b73301cd757bb3526">
  <xsd:schema xmlns:xsd="http://www.w3.org/2001/XMLSchema" xmlns:xs="http://www.w3.org/2001/XMLSchema" xmlns:p="http://schemas.microsoft.com/office/2006/metadata/properties" xmlns:ns2="317ea4b2-0350-41ed-af02-1596c8cf73e6" xmlns:ns3="24c1c462-0f88-4d4a-83b3-2c586eda963f" targetNamespace="http://schemas.microsoft.com/office/2006/metadata/properties" ma:root="true" ma:fieldsID="f838cc0813c6cc3d3d386d6755084ab3" ns2:_="" ns3:_="">
    <xsd:import namespace="317ea4b2-0350-41ed-af02-1596c8cf73e6"/>
    <xsd:import namespace="24c1c462-0f88-4d4a-83b3-2c586eda96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PRCApproved_x003f_" minOccurs="0"/>
                <xsd:element ref="ns2:On_x002d_label_x002f_off_x002d_label_x003f_" minOccurs="0"/>
                <xsd:element ref="ns2:PRCExempt_x0028_poster_x002f_pub_x0029__x003f_" minOccurs="0"/>
                <xsd:element ref="ns2:Notes" minOccurs="0"/>
                <xsd:element ref="ns2:AddedtoWebsite" minOccurs="0"/>
                <xsd:element ref="ns2:AddedtoStag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7ea4b2-0350-41ed-af02-1596c8cf73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32c33a4-8245-4daf-b85d-86e769940a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PRCApproved_x003f_" ma:index="23" nillable="true" ma:displayName="PRC Approved?" ma:format="Dropdown" ma:internalName="PRCApproved_x003f_">
      <xsd:simpleType>
        <xsd:restriction base="dms:Choice">
          <xsd:enumeration value="Yes"/>
          <xsd:enumeration value="No"/>
        </xsd:restriction>
      </xsd:simpleType>
    </xsd:element>
    <xsd:element name="On_x002d_label_x002f_off_x002d_label_x003f_" ma:index="24" nillable="true" ma:displayName="On-label/off-label?" ma:format="Dropdown" ma:internalName="On_x002d_label_x002f_off_x002d_label_x003f_">
      <xsd:simpleType>
        <xsd:restriction base="dms:Choice">
          <xsd:enumeration value="On-label"/>
          <xsd:enumeration value="Off-label"/>
        </xsd:restriction>
      </xsd:simpleType>
    </xsd:element>
    <xsd:element name="PRCExempt_x0028_poster_x002f_pub_x0029__x003f_" ma:index="25" nillable="true" ma:displayName="PRC Exempt (poster/pub)?" ma:default="0" ma:format="Dropdown" ma:internalName="PRCExempt_x0028_poster_x002f_pub_x0029__x003f_">
      <xsd:simpleType>
        <xsd:restriction base="dms:Boolean"/>
      </xsd:simpleType>
    </xsd:element>
    <xsd:element name="Notes" ma:index="26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AddedtoWebsite" ma:index="27" nillable="true" ma:displayName="Added to Website" ma:format="Dropdown" ma:internalName="AddedtoWebsite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AddedtoStaging" ma:index="28" nillable="true" ma:displayName="Added to Staging" ma:format="Dropdown" ma:internalName="AddedtoStaging">
      <xsd:simpleType>
        <xsd:restriction base="dms:Choice">
          <xsd:enumeration value="Yes"/>
          <xsd:enumeration value="No"/>
          <xsd:enumeration value="N/A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c1c462-0f88-4d4a-83b3-2c586eda963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3191964-452f-451a-b9f4-6ad0f7876d6f}" ma:internalName="TaxCatchAll" ma:showField="CatchAllData" ma:web="24c1c462-0f88-4d4a-83b3-2c586eda96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4c1c462-0f88-4d4a-83b3-2c586eda963f" xsi:nil="true"/>
    <lcf76f155ced4ddcb4097134ff3c332f xmlns="317ea4b2-0350-41ed-af02-1596c8cf73e6">
      <Terms xmlns="http://schemas.microsoft.com/office/infopath/2007/PartnerControls"/>
    </lcf76f155ced4ddcb4097134ff3c332f>
    <On_x002d_label_x002f_off_x002d_label_x003f_ xmlns="317ea4b2-0350-41ed-af02-1596c8cf73e6">On-label</On_x002d_label_x002f_off_x002d_label_x003f_>
    <PRCExempt_x0028_poster_x002f_pub_x0029__x003f_ xmlns="317ea4b2-0350-41ed-af02-1596c8cf73e6">true</PRCExempt_x0028_poster_x002f_pub_x0029__x003f_>
    <PRCApproved_x003f_ xmlns="317ea4b2-0350-41ed-af02-1596c8cf73e6" xsi:nil="true"/>
    <AddedtoWebsite xmlns="317ea4b2-0350-41ed-af02-1596c8cf73e6" xsi:nil="true"/>
    <Notes xmlns="317ea4b2-0350-41ed-af02-1596c8cf73e6" xsi:nil="true"/>
    <AddedtoStaging xmlns="317ea4b2-0350-41ed-af02-1596c8cf73e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BA975B-AF70-481E-B9C1-44CD2CB6C80B}"/>
</file>

<file path=customXml/itemProps2.xml><?xml version="1.0" encoding="utf-8"?>
<ds:datastoreItem xmlns:ds="http://schemas.openxmlformats.org/officeDocument/2006/customXml" ds:itemID="{14947078-4DFA-4244-8F09-A6F9E17C9A8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0c386823-5b20-4b52-aede-650dbaf29194"/>
    <ds:schemaRef ds:uri="f7862b2f-f609-4453-92e5-43dc2a5dec3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C9922AB-6AB2-4813-9976-1C0729F4DD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2172</Words>
  <Application>Microsoft Office PowerPoint</Application>
  <PresentationFormat>Custom</PresentationFormat>
  <Paragraphs>256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Montserrat</vt:lpstr>
      <vt:lpstr>Montserrat Regular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Swathi Pinupolu (SYN)</dc:creator>
  <cp:lastModifiedBy>Benchikh El Fegoun, Soraya CH/BRN</cp:lastModifiedBy>
  <cp:revision>124</cp:revision>
  <dcterms:created xsi:type="dcterms:W3CDTF">2022-06-24T10:05:58Z</dcterms:created>
  <dcterms:modified xsi:type="dcterms:W3CDTF">2022-12-08T20:52:12Z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0x0101004D9490F146872E47AC3958D4597C4F97</vt:lpwstr>
  </property>
  <property fmtid="{D5CDD505-2E9C-101B-9397-08002B2CF9AE}" pid="3" name="MediaServiceImageTags">
    <vt:lpwstr/>
  </property>
</Properties>
</file>