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7" r:id="rId2"/>
  </p:sldIdLst>
  <p:sldSz cx="51206400" cy="28803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15947" userDrawn="1">
          <p15:clr>
            <a:srgbClr val="A4A3A4"/>
          </p15:clr>
        </p15:guide>
        <p15:guide id="2" pos="16309" userDrawn="1">
          <p15:clr>
            <a:srgbClr val="A4A3A4"/>
          </p15:clr>
        </p15:guide>
        <p15:guide id="3" pos="23862" userDrawn="1">
          <p15:clr>
            <a:srgbClr val="A4A3A4"/>
          </p15:clr>
        </p15:guide>
        <p15:guide id="4" pos="24202" userDrawn="1">
          <p15:clr>
            <a:srgbClr val="A4A3A4"/>
          </p15:clr>
        </p15:guide>
        <p15:guide id="5" pos="31754" userDrawn="1">
          <p15:clr>
            <a:srgbClr val="A4A3A4"/>
          </p15:clr>
        </p15:guide>
        <p15:guide id="6" pos="8417" userDrawn="1">
          <p15:clr>
            <a:srgbClr val="A4A3A4"/>
          </p15:clr>
        </p15:guide>
        <p15:guide id="7" pos="8054" userDrawn="1">
          <p15:clr>
            <a:srgbClr val="A4A3A4"/>
          </p15:clr>
        </p15:guide>
        <p15:guide id="8" pos="570" userDrawn="1">
          <p15:clr>
            <a:srgbClr val="A4A3A4"/>
          </p15:clr>
        </p15:guide>
        <p15:guide id="9" orient="horz" pos="1723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laha Ali" initials="TA" lastIdx="2" clrIdx="0">
    <p:extLst>
      <p:ext uri="{19B8F6BF-5375-455C-9EA6-DF929625EA0E}">
        <p15:presenceInfo xmlns:p15="http://schemas.microsoft.com/office/powerpoint/2012/main" userId="S::t.ali@uniqure.com::c29bcaca-7762-4dd5-9630-e92d0b9465fc" providerId="AD"/>
      </p:ext>
    </p:extLst>
  </p:cmAuthor>
  <p:cmAuthor id="2" name="Editor" initials="J" lastIdx="10" clrIdx="1">
    <p:extLst>
      <p:ext uri="{19B8F6BF-5375-455C-9EA6-DF929625EA0E}">
        <p15:presenceInfo xmlns:p15="http://schemas.microsoft.com/office/powerpoint/2012/main" userId="Edi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CE8"/>
    <a:srgbClr val="F7D6CC"/>
    <a:srgbClr val="1F3065"/>
    <a:srgbClr val="105DAB"/>
    <a:srgbClr val="FFC427"/>
    <a:srgbClr val="223970"/>
    <a:srgbClr val="0FA99D"/>
    <a:srgbClr val="E4933E"/>
    <a:srgbClr val="C6E9E8"/>
    <a:srgbClr val="8CD6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9" autoAdjust="0"/>
    <p:restoredTop sz="94660" autoAdjust="0"/>
  </p:normalViewPr>
  <p:slideViewPr>
    <p:cSldViewPr snapToGrid="0">
      <p:cViewPr varScale="1">
        <p:scale>
          <a:sx n="16" d="100"/>
          <a:sy n="16" d="100"/>
        </p:scale>
        <p:origin x="828" y="32"/>
      </p:cViewPr>
      <p:guideLst>
        <p:guide pos="15947"/>
        <p:guide pos="16309"/>
        <p:guide pos="23862"/>
        <p:guide pos="24202"/>
        <p:guide pos="31754"/>
        <p:guide pos="8417"/>
        <p:guide pos="8054"/>
        <p:guide pos="570"/>
        <p:guide orient="horz" pos="17237"/>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7479746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1" y="1533532"/>
            <a:ext cx="44165520" cy="556736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520441" y="7667626"/>
            <a:ext cx="44165520" cy="182756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20441" y="26696677"/>
            <a:ext cx="11521440" cy="1533525"/>
          </a:xfrm>
          <a:prstGeom prst="rect">
            <a:avLst/>
          </a:prstGeom>
        </p:spPr>
        <p:txBody>
          <a:bodyPr vert="horz" lIns="91440" tIns="45720" rIns="91440" bIns="45720" rtlCol="0" anchor="ctr"/>
          <a:lstStyle>
            <a:lvl1pPr algn="l">
              <a:defRPr sz="5041">
                <a:solidFill>
                  <a:schemeClr val="tx1">
                    <a:tint val="75000"/>
                  </a:schemeClr>
                </a:solidFill>
              </a:defRPr>
            </a:lvl1pPr>
          </a:lstStyle>
          <a:p>
            <a:fld id="{43F9FBF7-2544-4790-A0CE-11E8E396E7B3}" type="datetimeFigureOut">
              <a:rPr lang="en-GB" smtClean="0"/>
              <a:t>29/06/2021</a:t>
            </a:fld>
            <a:endParaRPr lang="en-GB" dirty="0"/>
          </a:p>
        </p:txBody>
      </p:sp>
      <p:sp>
        <p:nvSpPr>
          <p:cNvPr id="5" name="Footer Placeholder 4"/>
          <p:cNvSpPr>
            <a:spLocks noGrp="1"/>
          </p:cNvSpPr>
          <p:nvPr>
            <p:ph type="ftr" sz="quarter" idx="3"/>
          </p:nvPr>
        </p:nvSpPr>
        <p:spPr>
          <a:xfrm>
            <a:off x="16962121" y="26696677"/>
            <a:ext cx="17282160" cy="1533525"/>
          </a:xfrm>
          <a:prstGeom prst="rect">
            <a:avLst/>
          </a:prstGeom>
        </p:spPr>
        <p:txBody>
          <a:bodyPr vert="horz" lIns="91440" tIns="45720" rIns="91440" bIns="45720" rtlCol="0" anchor="ctr"/>
          <a:lstStyle>
            <a:lvl1pPr algn="ctr">
              <a:defRPr sz="5041">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36164520" y="26696677"/>
            <a:ext cx="11521440" cy="1533525"/>
          </a:xfrm>
          <a:prstGeom prst="rect">
            <a:avLst/>
          </a:prstGeom>
        </p:spPr>
        <p:txBody>
          <a:bodyPr vert="horz" lIns="91440" tIns="45720" rIns="91440" bIns="45720" rtlCol="0" anchor="ctr"/>
          <a:lstStyle>
            <a:lvl1pPr algn="r">
              <a:defRPr sz="5041">
                <a:solidFill>
                  <a:schemeClr val="tx1">
                    <a:tint val="75000"/>
                  </a:schemeClr>
                </a:solidFill>
              </a:defRPr>
            </a:lvl1pPr>
          </a:lstStyle>
          <a:p>
            <a:fld id="{067D5121-5876-44FC-9256-D8F345CAB6FA}" type="slidenum">
              <a:rPr lang="en-GB" smtClean="0"/>
              <a:t>‹#›</a:t>
            </a:fld>
            <a:endParaRPr lang="en-GB" dirty="0"/>
          </a:p>
        </p:txBody>
      </p:sp>
      <p:sp>
        <p:nvSpPr>
          <p:cNvPr id="7" name="Rectangle 6">
            <a:extLst>
              <a:ext uri="{FF2B5EF4-FFF2-40B4-BE49-F238E27FC236}">
                <a16:creationId xmlns:a16="http://schemas.microsoft.com/office/drawing/2014/main" id="{8712A80E-F379-4F85-86F9-46B0C972223A}"/>
              </a:ext>
            </a:extLst>
          </p:cNvPr>
          <p:cNvSpPr/>
          <p:nvPr userDrawn="1"/>
        </p:nvSpPr>
        <p:spPr>
          <a:xfrm>
            <a:off x="1" y="28050762"/>
            <a:ext cx="51206399" cy="752838"/>
          </a:xfrm>
          <a:prstGeom prst="rect">
            <a:avLst/>
          </a:prstGeom>
          <a:solidFill>
            <a:schemeClr val="accent2"/>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79" dirty="0"/>
          </a:p>
        </p:txBody>
      </p:sp>
      <p:sp>
        <p:nvSpPr>
          <p:cNvPr id="8" name="Rectangle 7">
            <a:extLst>
              <a:ext uri="{FF2B5EF4-FFF2-40B4-BE49-F238E27FC236}">
                <a16:creationId xmlns:a16="http://schemas.microsoft.com/office/drawing/2014/main" id="{A6AD64AE-2237-4285-99D5-77029A446857}"/>
              </a:ext>
            </a:extLst>
          </p:cNvPr>
          <p:cNvSpPr/>
          <p:nvPr userDrawn="1"/>
        </p:nvSpPr>
        <p:spPr>
          <a:xfrm>
            <a:off x="1" y="3643917"/>
            <a:ext cx="51206399" cy="145475"/>
          </a:xfrm>
          <a:prstGeom prst="rect">
            <a:avLst/>
          </a:prstGeom>
          <a:gradFill>
            <a:gsLst>
              <a:gs pos="0">
                <a:schemeClr val="bg1"/>
              </a:gs>
              <a:gs pos="79642">
                <a:schemeClr val="accent2"/>
              </a:gs>
              <a:gs pos="20000">
                <a:schemeClr val="accent2"/>
              </a:gs>
              <a:gs pos="100000">
                <a:schemeClr val="bg1"/>
              </a:gs>
            </a:gsLst>
            <a:lin ang="13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79" dirty="0"/>
          </a:p>
        </p:txBody>
      </p:sp>
    </p:spTree>
    <p:extLst>
      <p:ext uri="{BB962C8B-B14F-4D97-AF65-F5344CB8AC3E}">
        <p14:creationId xmlns:p14="http://schemas.microsoft.com/office/powerpoint/2010/main" val="145909803"/>
      </p:ext>
    </p:extLst>
  </p:cSld>
  <p:clrMap bg1="lt1" tx1="dk1" bg2="lt2" tx2="dk2" accent1="accent1" accent2="accent2" accent3="accent3" accent4="accent4" accent5="accent5" accent6="accent6" hlink="hlink" folHlink="folHlink"/>
  <p:sldLayoutIdLst>
    <p:sldLayoutId id="2147483702" r:id="rId1"/>
  </p:sldLayoutIdLst>
  <p:txStyles>
    <p:titleStyle>
      <a:lvl1pPr algn="l" defTabSz="3840526"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32" indent="-960132" algn="l" defTabSz="3840526"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95" indent="-960132" algn="l" defTabSz="3840526"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58" indent="-960132" algn="l" defTabSz="3840526"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921" indent="-960132" algn="l" defTabSz="3840526"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184" indent="-960132" algn="l" defTabSz="3840526"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447" indent="-960132" algn="l" defTabSz="3840526"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710" indent="-960132" algn="l" defTabSz="3840526"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973" indent="-960132" algn="l" defTabSz="3840526"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236" indent="-960132" algn="l" defTabSz="3840526"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526" rtl="0" eaLnBrk="1" latinLnBrk="0" hangingPunct="1">
        <a:defRPr sz="7560" kern="1200">
          <a:solidFill>
            <a:schemeClr val="tx1"/>
          </a:solidFill>
          <a:latin typeface="+mn-lt"/>
          <a:ea typeface="+mn-ea"/>
          <a:cs typeface="+mn-cs"/>
        </a:defRPr>
      </a:lvl1pPr>
      <a:lvl2pPr marL="1920263" algn="l" defTabSz="3840526" rtl="0" eaLnBrk="1" latinLnBrk="0" hangingPunct="1">
        <a:defRPr sz="7560" kern="1200">
          <a:solidFill>
            <a:schemeClr val="tx1"/>
          </a:solidFill>
          <a:latin typeface="+mn-lt"/>
          <a:ea typeface="+mn-ea"/>
          <a:cs typeface="+mn-cs"/>
        </a:defRPr>
      </a:lvl2pPr>
      <a:lvl3pPr marL="3840526" algn="l" defTabSz="3840526" rtl="0" eaLnBrk="1" latinLnBrk="0" hangingPunct="1">
        <a:defRPr sz="7560" kern="1200">
          <a:solidFill>
            <a:schemeClr val="tx1"/>
          </a:solidFill>
          <a:latin typeface="+mn-lt"/>
          <a:ea typeface="+mn-ea"/>
          <a:cs typeface="+mn-cs"/>
        </a:defRPr>
      </a:lvl3pPr>
      <a:lvl4pPr marL="5760789" algn="l" defTabSz="3840526" rtl="0" eaLnBrk="1" latinLnBrk="0" hangingPunct="1">
        <a:defRPr sz="7560" kern="1200">
          <a:solidFill>
            <a:schemeClr val="tx1"/>
          </a:solidFill>
          <a:latin typeface="+mn-lt"/>
          <a:ea typeface="+mn-ea"/>
          <a:cs typeface="+mn-cs"/>
        </a:defRPr>
      </a:lvl4pPr>
      <a:lvl5pPr marL="7681052" algn="l" defTabSz="3840526" rtl="0" eaLnBrk="1" latinLnBrk="0" hangingPunct="1">
        <a:defRPr sz="7560" kern="1200">
          <a:solidFill>
            <a:schemeClr val="tx1"/>
          </a:solidFill>
          <a:latin typeface="+mn-lt"/>
          <a:ea typeface="+mn-ea"/>
          <a:cs typeface="+mn-cs"/>
        </a:defRPr>
      </a:lvl5pPr>
      <a:lvl6pPr marL="9601316" algn="l" defTabSz="3840526" rtl="0" eaLnBrk="1" latinLnBrk="0" hangingPunct="1">
        <a:defRPr sz="7560" kern="1200">
          <a:solidFill>
            <a:schemeClr val="tx1"/>
          </a:solidFill>
          <a:latin typeface="+mn-lt"/>
          <a:ea typeface="+mn-ea"/>
          <a:cs typeface="+mn-cs"/>
        </a:defRPr>
      </a:lvl6pPr>
      <a:lvl7pPr marL="11521579" algn="l" defTabSz="3840526" rtl="0" eaLnBrk="1" latinLnBrk="0" hangingPunct="1">
        <a:defRPr sz="7560" kern="1200">
          <a:solidFill>
            <a:schemeClr val="tx1"/>
          </a:solidFill>
          <a:latin typeface="+mn-lt"/>
          <a:ea typeface="+mn-ea"/>
          <a:cs typeface="+mn-cs"/>
        </a:defRPr>
      </a:lvl7pPr>
      <a:lvl8pPr marL="13441842" algn="l" defTabSz="3840526" rtl="0" eaLnBrk="1" latinLnBrk="0" hangingPunct="1">
        <a:defRPr sz="7560" kern="1200">
          <a:solidFill>
            <a:schemeClr val="tx1"/>
          </a:solidFill>
          <a:latin typeface="+mn-lt"/>
          <a:ea typeface="+mn-ea"/>
          <a:cs typeface="+mn-cs"/>
        </a:defRPr>
      </a:lvl8pPr>
      <a:lvl9pPr marL="15362105" algn="l" defTabSz="3840526"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6" Type="http://schemas.openxmlformats.org/officeDocument/2006/relationships/image" Target="../media/image25.png"/><Relationship Id="rId21" Type="http://schemas.openxmlformats.org/officeDocument/2006/relationships/image" Target="../media/image20.png"/><Relationship Id="rId42" Type="http://schemas.openxmlformats.org/officeDocument/2006/relationships/image" Target="../media/image41.png"/><Relationship Id="rId47" Type="http://schemas.openxmlformats.org/officeDocument/2006/relationships/image" Target="../media/image46.png"/><Relationship Id="rId63" Type="http://schemas.openxmlformats.org/officeDocument/2006/relationships/image" Target="../media/image62.png"/><Relationship Id="rId68" Type="http://schemas.openxmlformats.org/officeDocument/2006/relationships/image" Target="../media/image67.png"/><Relationship Id="rId84" Type="http://schemas.openxmlformats.org/officeDocument/2006/relationships/image" Target="../media/image83.png"/><Relationship Id="rId89" Type="http://schemas.openxmlformats.org/officeDocument/2006/relationships/image" Target="../media/image88.png"/><Relationship Id="rId16" Type="http://schemas.openxmlformats.org/officeDocument/2006/relationships/image" Target="../media/image15.png"/><Relationship Id="rId11" Type="http://schemas.openxmlformats.org/officeDocument/2006/relationships/image" Target="../media/image10.png"/><Relationship Id="rId32" Type="http://schemas.openxmlformats.org/officeDocument/2006/relationships/image" Target="../media/image31.png"/><Relationship Id="rId37" Type="http://schemas.openxmlformats.org/officeDocument/2006/relationships/image" Target="../media/image36.png"/><Relationship Id="rId53" Type="http://schemas.openxmlformats.org/officeDocument/2006/relationships/image" Target="../media/image52.png"/><Relationship Id="rId58" Type="http://schemas.openxmlformats.org/officeDocument/2006/relationships/image" Target="../media/image57.png"/><Relationship Id="rId74" Type="http://schemas.openxmlformats.org/officeDocument/2006/relationships/image" Target="../media/image73.png"/><Relationship Id="rId79" Type="http://schemas.openxmlformats.org/officeDocument/2006/relationships/image" Target="../media/image78.png"/><Relationship Id="rId5" Type="http://schemas.openxmlformats.org/officeDocument/2006/relationships/image" Target="../media/image4.png"/><Relationship Id="rId90" Type="http://schemas.openxmlformats.org/officeDocument/2006/relationships/image" Target="../media/image89.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png"/><Relationship Id="rId30" Type="http://schemas.openxmlformats.org/officeDocument/2006/relationships/image" Target="../media/image29.png"/><Relationship Id="rId35" Type="http://schemas.openxmlformats.org/officeDocument/2006/relationships/image" Target="../media/image34.png"/><Relationship Id="rId43" Type="http://schemas.openxmlformats.org/officeDocument/2006/relationships/image" Target="../media/image42.png"/><Relationship Id="rId48" Type="http://schemas.openxmlformats.org/officeDocument/2006/relationships/image" Target="../media/image47.png"/><Relationship Id="rId56" Type="http://schemas.openxmlformats.org/officeDocument/2006/relationships/image" Target="../media/image55.png"/><Relationship Id="rId64" Type="http://schemas.openxmlformats.org/officeDocument/2006/relationships/image" Target="../media/image63.png"/><Relationship Id="rId69" Type="http://schemas.openxmlformats.org/officeDocument/2006/relationships/image" Target="../media/image68.png"/><Relationship Id="rId77" Type="http://schemas.openxmlformats.org/officeDocument/2006/relationships/image" Target="../media/image76.png"/><Relationship Id="rId8" Type="http://schemas.openxmlformats.org/officeDocument/2006/relationships/image" Target="../media/image7.png"/><Relationship Id="rId51" Type="http://schemas.openxmlformats.org/officeDocument/2006/relationships/image" Target="../media/image50.png"/><Relationship Id="rId72" Type="http://schemas.openxmlformats.org/officeDocument/2006/relationships/image" Target="../media/image71.png"/><Relationship Id="rId80" Type="http://schemas.openxmlformats.org/officeDocument/2006/relationships/image" Target="../media/image79.png"/><Relationship Id="rId85" Type="http://schemas.openxmlformats.org/officeDocument/2006/relationships/image" Target="../media/image84.png"/><Relationship Id="rId3" Type="http://schemas.openxmlformats.org/officeDocument/2006/relationships/image" Target="../media/image2.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png"/><Relationship Id="rId33" Type="http://schemas.openxmlformats.org/officeDocument/2006/relationships/image" Target="../media/image32.png"/><Relationship Id="rId38" Type="http://schemas.openxmlformats.org/officeDocument/2006/relationships/image" Target="../media/image37.png"/><Relationship Id="rId46" Type="http://schemas.openxmlformats.org/officeDocument/2006/relationships/image" Target="../media/image45.png"/><Relationship Id="rId59" Type="http://schemas.openxmlformats.org/officeDocument/2006/relationships/image" Target="../media/image58.png"/><Relationship Id="rId67" Type="http://schemas.openxmlformats.org/officeDocument/2006/relationships/image" Target="../media/image66.png"/><Relationship Id="rId20" Type="http://schemas.openxmlformats.org/officeDocument/2006/relationships/image" Target="../media/image19.png"/><Relationship Id="rId41" Type="http://schemas.openxmlformats.org/officeDocument/2006/relationships/image" Target="../media/image40.png"/><Relationship Id="rId54" Type="http://schemas.openxmlformats.org/officeDocument/2006/relationships/image" Target="../media/image53.png"/><Relationship Id="rId62" Type="http://schemas.openxmlformats.org/officeDocument/2006/relationships/image" Target="../media/image61.png"/><Relationship Id="rId70" Type="http://schemas.openxmlformats.org/officeDocument/2006/relationships/image" Target="../media/image69.png"/><Relationship Id="rId75" Type="http://schemas.openxmlformats.org/officeDocument/2006/relationships/image" Target="../media/image74.png"/><Relationship Id="rId83" Type="http://schemas.openxmlformats.org/officeDocument/2006/relationships/image" Target="../media/image82.png"/><Relationship Id="rId88" Type="http://schemas.openxmlformats.org/officeDocument/2006/relationships/image" Target="../media/image87.png"/><Relationship Id="rId91" Type="http://schemas.openxmlformats.org/officeDocument/2006/relationships/image" Target="../media/image90.png"/><Relationship Id="rId1" Type="http://schemas.openxmlformats.org/officeDocument/2006/relationships/slideLayout" Target="../slideLayouts/slideLayout1.xml"/><Relationship Id="rId6" Type="http://schemas.openxmlformats.org/officeDocument/2006/relationships/image" Target="../media/image5.png"/><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image" Target="../media/image27.png"/><Relationship Id="rId36" Type="http://schemas.openxmlformats.org/officeDocument/2006/relationships/image" Target="../media/image35.png"/><Relationship Id="rId49" Type="http://schemas.openxmlformats.org/officeDocument/2006/relationships/image" Target="../media/image48.png"/><Relationship Id="rId57" Type="http://schemas.openxmlformats.org/officeDocument/2006/relationships/image" Target="../media/image56.png"/><Relationship Id="rId10" Type="http://schemas.openxmlformats.org/officeDocument/2006/relationships/image" Target="../media/image9.png"/><Relationship Id="rId31" Type="http://schemas.openxmlformats.org/officeDocument/2006/relationships/image" Target="../media/image30.png"/><Relationship Id="rId44" Type="http://schemas.openxmlformats.org/officeDocument/2006/relationships/image" Target="../media/image43.png"/><Relationship Id="rId52" Type="http://schemas.openxmlformats.org/officeDocument/2006/relationships/image" Target="../media/image51.png"/><Relationship Id="rId60" Type="http://schemas.openxmlformats.org/officeDocument/2006/relationships/image" Target="../media/image59.png"/><Relationship Id="rId65" Type="http://schemas.openxmlformats.org/officeDocument/2006/relationships/image" Target="../media/image64.png"/><Relationship Id="rId73" Type="http://schemas.openxmlformats.org/officeDocument/2006/relationships/image" Target="../media/image72.png"/><Relationship Id="rId78" Type="http://schemas.openxmlformats.org/officeDocument/2006/relationships/image" Target="../media/image77.png"/><Relationship Id="rId81" Type="http://schemas.openxmlformats.org/officeDocument/2006/relationships/image" Target="../media/image80.png"/><Relationship Id="rId86" Type="http://schemas.openxmlformats.org/officeDocument/2006/relationships/image" Target="../media/image85.png"/><Relationship Id="rId4" Type="http://schemas.openxmlformats.org/officeDocument/2006/relationships/image" Target="../media/image3.png"/><Relationship Id="rId9" Type="http://schemas.openxmlformats.org/officeDocument/2006/relationships/image" Target="../media/image8.png"/><Relationship Id="rId13" Type="http://schemas.openxmlformats.org/officeDocument/2006/relationships/image" Target="../media/image12.png"/><Relationship Id="rId18" Type="http://schemas.openxmlformats.org/officeDocument/2006/relationships/image" Target="../media/image17.png"/><Relationship Id="rId39" Type="http://schemas.openxmlformats.org/officeDocument/2006/relationships/image" Target="../media/image38.png"/><Relationship Id="rId34" Type="http://schemas.openxmlformats.org/officeDocument/2006/relationships/image" Target="../media/image33.png"/><Relationship Id="rId50" Type="http://schemas.openxmlformats.org/officeDocument/2006/relationships/image" Target="../media/image49.png"/><Relationship Id="rId55" Type="http://schemas.openxmlformats.org/officeDocument/2006/relationships/image" Target="../media/image54.png"/><Relationship Id="rId76" Type="http://schemas.openxmlformats.org/officeDocument/2006/relationships/image" Target="../media/image75.png"/><Relationship Id="rId7" Type="http://schemas.openxmlformats.org/officeDocument/2006/relationships/image" Target="../media/image6.png"/><Relationship Id="rId71" Type="http://schemas.openxmlformats.org/officeDocument/2006/relationships/image" Target="../media/image70.png"/><Relationship Id="rId92" Type="http://schemas.openxmlformats.org/officeDocument/2006/relationships/image" Target="../media/image91.png"/><Relationship Id="rId2" Type="http://schemas.openxmlformats.org/officeDocument/2006/relationships/image" Target="../media/image1.png"/><Relationship Id="rId29" Type="http://schemas.openxmlformats.org/officeDocument/2006/relationships/image" Target="../media/image28.png"/><Relationship Id="rId24" Type="http://schemas.openxmlformats.org/officeDocument/2006/relationships/image" Target="../media/image23.png"/><Relationship Id="rId40" Type="http://schemas.openxmlformats.org/officeDocument/2006/relationships/image" Target="../media/image39.png"/><Relationship Id="rId45" Type="http://schemas.openxmlformats.org/officeDocument/2006/relationships/image" Target="../media/image44.png"/><Relationship Id="rId66" Type="http://schemas.openxmlformats.org/officeDocument/2006/relationships/image" Target="../media/image65.png"/><Relationship Id="rId87" Type="http://schemas.openxmlformats.org/officeDocument/2006/relationships/image" Target="../media/image86.png"/><Relationship Id="rId61" Type="http://schemas.openxmlformats.org/officeDocument/2006/relationships/image" Target="../media/image60.png"/><Relationship Id="rId82" Type="http://schemas.openxmlformats.org/officeDocument/2006/relationships/image" Target="../media/image81.png"/><Relationship Id="rId19"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Content Placeholder 4">
            <a:extLst>
              <a:ext uri="{FF2B5EF4-FFF2-40B4-BE49-F238E27FC236}">
                <a16:creationId xmlns:a16="http://schemas.microsoft.com/office/drawing/2014/main" id="{3783DC60-132F-4003-B284-FEAA12A9B830}"/>
              </a:ext>
            </a:extLst>
          </p:cNvPr>
          <p:cNvSpPr txBox="1">
            <a:spLocks/>
          </p:cNvSpPr>
          <p:nvPr/>
        </p:nvSpPr>
        <p:spPr>
          <a:xfrm>
            <a:off x="25890537" y="4074814"/>
            <a:ext cx="11917363" cy="23631597"/>
          </a:xfrm>
          <a:prstGeom prst="rect">
            <a:avLst/>
          </a:prstGeom>
        </p:spPr>
        <p:txBody>
          <a:bodyPr vert="horz" wrap="square" lIns="0" tIns="0" rIns="0" bIns="0" rtlCol="0">
            <a:spAutoFit/>
          </a:bodyPr>
          <a:lstStyle>
            <a:lvl1pPr marL="0" indent="0" algn="l" defTabSz="2270638" rtl="0" eaLnBrk="1" latinLnBrk="0" hangingPunct="1">
              <a:lnSpc>
                <a:spcPct val="100000"/>
              </a:lnSpc>
              <a:spcBef>
                <a:spcPts val="2483"/>
              </a:spcBef>
              <a:spcAft>
                <a:spcPts val="600"/>
              </a:spcAft>
              <a:buFont typeface="Arial" panose="020B0604020202020204" pitchFamily="34" charset="0"/>
              <a:buNone/>
              <a:defRPr sz="3200" b="1" kern="1200" cap="all" baseline="0">
                <a:solidFill>
                  <a:schemeClr val="accent2"/>
                </a:solidFill>
                <a:latin typeface="+mn-lt"/>
                <a:ea typeface="+mn-ea"/>
                <a:cs typeface="+mn-cs"/>
              </a:defRPr>
            </a:lvl1pPr>
            <a:lvl2pPr marL="0" indent="0" algn="l" defTabSz="2270638" rtl="0" eaLnBrk="1" latinLnBrk="0" hangingPunct="1">
              <a:lnSpc>
                <a:spcPct val="90000"/>
              </a:lnSpc>
              <a:spcBef>
                <a:spcPts val="1242"/>
              </a:spcBef>
              <a:buFont typeface="Arial" panose="020B0604020202020204" pitchFamily="34" charset="0"/>
              <a:buNone/>
              <a:defRPr sz="2000" kern="1200">
                <a:solidFill>
                  <a:schemeClr val="tx1"/>
                </a:solidFill>
                <a:latin typeface="+mn-lt"/>
                <a:ea typeface="+mn-ea"/>
                <a:cs typeface="+mn-cs"/>
              </a:defRPr>
            </a:lvl2pPr>
            <a:lvl3pPr marL="361950" indent="-361950" algn="l" defTabSz="2270638" rtl="0" eaLnBrk="1" latinLnBrk="0" hangingPunct="1">
              <a:lnSpc>
                <a:spcPct val="90000"/>
              </a:lnSpc>
              <a:spcBef>
                <a:spcPts val="1242"/>
              </a:spcBef>
              <a:buClr>
                <a:schemeClr val="accent1"/>
              </a:buClr>
              <a:buFont typeface="Wingdings" panose="05000000000000000000" pitchFamily="2" charset="2"/>
              <a:buChar char="§"/>
              <a:defRPr sz="2000" kern="1200">
                <a:solidFill>
                  <a:schemeClr val="tx1"/>
                </a:solidFill>
                <a:latin typeface="+mn-lt"/>
                <a:ea typeface="+mn-ea"/>
                <a:cs typeface="+mn-cs"/>
              </a:defRPr>
            </a:lvl3pPr>
            <a:lvl4pPr marL="714375" indent="-352425" algn="l" defTabSz="2270638" rtl="0" eaLnBrk="1" latinLnBrk="0" hangingPunct="1">
              <a:lnSpc>
                <a:spcPct val="90000"/>
              </a:lnSpc>
              <a:spcBef>
                <a:spcPts val="1242"/>
              </a:spcBef>
              <a:buClr>
                <a:schemeClr val="accent1"/>
              </a:buClr>
              <a:buFont typeface="Wingdings" panose="05000000000000000000" pitchFamily="2" charset="2"/>
              <a:buChar char="§"/>
              <a:defRPr sz="2000" kern="1200">
                <a:solidFill>
                  <a:schemeClr val="tx1"/>
                </a:solidFill>
                <a:latin typeface="+mn-lt"/>
                <a:ea typeface="+mn-ea"/>
                <a:cs typeface="+mn-cs"/>
              </a:defRPr>
            </a:lvl4pPr>
            <a:lvl5pPr marL="1162050" indent="-447675" algn="l" defTabSz="2270638" rtl="0" eaLnBrk="1" latinLnBrk="0" hangingPunct="1">
              <a:lnSpc>
                <a:spcPct val="90000"/>
              </a:lnSpc>
              <a:spcBef>
                <a:spcPts val="1242"/>
              </a:spcBef>
              <a:buClr>
                <a:schemeClr val="accent1"/>
              </a:buClr>
              <a:buFont typeface="Wingdings" panose="05000000000000000000" pitchFamily="2" charset="2"/>
              <a:buChar char="§"/>
              <a:defRPr sz="2000" kern="1200">
                <a:solidFill>
                  <a:schemeClr val="tx1"/>
                </a:solidFill>
                <a:latin typeface="+mn-lt"/>
                <a:ea typeface="+mn-ea"/>
                <a:cs typeface="+mn-cs"/>
              </a:defRPr>
            </a:lvl5pPr>
            <a:lvl6pPr marL="6244255"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6pPr>
            <a:lvl7pPr marL="7379574"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7pPr>
            <a:lvl8pPr marL="8514893"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8pPr>
            <a:lvl9pPr marL="9650212"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9pPr>
          </a:lstStyle>
          <a:p>
            <a:pPr marL="0" lvl="2" indent="0" defTabSz="2160285">
              <a:spcBef>
                <a:spcPts val="1669"/>
              </a:spcBef>
              <a:spcAft>
                <a:spcPts val="402"/>
              </a:spcAft>
              <a:buClr>
                <a:srgbClr val="E5741B"/>
              </a:buClr>
              <a:buNone/>
            </a:pPr>
            <a:r>
              <a:rPr lang="en-GB" sz="3600" b="1" dirty="0">
                <a:solidFill>
                  <a:srgbClr val="C02125"/>
                </a:solidFill>
                <a:latin typeface="Arial" panose="020B0604020202020204"/>
              </a:rPr>
              <a:t>Safety: Infusion-related reactions (IRR)</a:t>
            </a:r>
            <a:endParaRPr lang="en-GB" sz="3600" dirty="0">
              <a:solidFill>
                <a:srgbClr val="26282D"/>
              </a:solidFill>
              <a:latin typeface="Arial" panose="020B0604020202020204"/>
            </a:endParaRPr>
          </a:p>
          <a:p>
            <a:pPr marL="344359" lvl="2" indent="-344359" defTabSz="2160285">
              <a:spcBef>
                <a:spcPts val="1669"/>
              </a:spcBef>
              <a:spcAft>
                <a:spcPts val="402"/>
              </a:spcAft>
              <a:buClr>
                <a:srgbClr val="E5741B"/>
              </a:buClr>
            </a:pPr>
            <a:r>
              <a:rPr lang="en-GB" sz="3200" dirty="0">
                <a:solidFill>
                  <a:srgbClr val="26282D"/>
                </a:solidFill>
                <a:latin typeface="Arial" panose="020B0604020202020204"/>
              </a:rPr>
              <a:t>IRRs occurred in 7/54 participants (13%). Seven participants </a:t>
            </a:r>
            <a:r>
              <a:rPr lang="en-US" sz="3200" dirty="0">
                <a:solidFill>
                  <a:srgbClr val="26282D"/>
                </a:solidFill>
                <a:latin typeface="Arial" panose="020B0604020202020204" pitchFamily="34" charset="0"/>
                <a:cs typeface="Arial" panose="020B0604020202020204" pitchFamily="34" charset="0"/>
              </a:rPr>
              <a:t>experienced 13 IRRs, </a:t>
            </a:r>
            <a:r>
              <a:rPr lang="en-GB" sz="3200" dirty="0">
                <a:solidFill>
                  <a:srgbClr val="26282D"/>
                </a:solidFill>
                <a:latin typeface="Arial" panose="020B0604020202020204"/>
              </a:rPr>
              <a:t>which are detailed in </a:t>
            </a:r>
            <a:r>
              <a:rPr lang="en-GB" sz="3200" b="1" dirty="0">
                <a:solidFill>
                  <a:srgbClr val="26282D"/>
                </a:solidFill>
                <a:latin typeface="Arial" panose="020B0604020202020204"/>
              </a:rPr>
              <a:t>Table 2.</a:t>
            </a:r>
            <a:endParaRPr lang="en-GB" sz="3200" dirty="0">
              <a:solidFill>
                <a:srgbClr val="26282D"/>
              </a:solidFill>
              <a:latin typeface="Arial" panose="020B0604020202020204"/>
            </a:endParaRPr>
          </a:p>
          <a:p>
            <a:pPr marL="0" lvl="2" indent="0" defTabSz="2160285">
              <a:spcBef>
                <a:spcPts val="1669"/>
              </a:spcBef>
              <a:buClr>
                <a:srgbClr val="E5741B"/>
              </a:buClr>
              <a:buNone/>
            </a:pPr>
            <a:r>
              <a:rPr lang="en-GB" sz="3200" b="1" dirty="0">
                <a:solidFill>
                  <a:srgbClr val="C02125"/>
                </a:solidFill>
                <a:latin typeface="Arial" panose="020B0604020202020204"/>
              </a:rPr>
              <a:t>Table 2. Infusion related react</a:t>
            </a:r>
            <a:r>
              <a:rPr lang="en-US" sz="3200" b="1" dirty="0">
                <a:solidFill>
                  <a:srgbClr val="C02125"/>
                </a:solidFill>
                <a:latin typeface="Arial" panose="020B0604020202020204"/>
              </a:rPr>
              <a:t>ions</a:t>
            </a:r>
          </a:p>
          <a:p>
            <a:pPr marL="0" lvl="2" indent="0" defTabSz="2160285">
              <a:spcBef>
                <a:spcPts val="1669"/>
              </a:spcBef>
              <a:spcAft>
                <a:spcPts val="402"/>
              </a:spcAft>
              <a:buClr>
                <a:srgbClr val="E5741B"/>
              </a:buClr>
              <a:buNone/>
            </a:pPr>
            <a:endParaRPr lang="en-US" sz="3200" b="1" dirty="0">
              <a:solidFill>
                <a:srgbClr val="C02125"/>
              </a:solidFill>
              <a:latin typeface="Arial" panose="020B0604020202020204"/>
            </a:endParaRPr>
          </a:p>
          <a:p>
            <a:pPr marL="0" lvl="2" indent="0" defTabSz="2160285">
              <a:spcBef>
                <a:spcPts val="600"/>
              </a:spcBef>
              <a:spcAft>
                <a:spcPts val="402"/>
              </a:spcAft>
              <a:buClr>
                <a:srgbClr val="E5741B"/>
              </a:buClr>
              <a:buNone/>
            </a:pPr>
            <a:endParaRPr lang="en-GB" sz="3200" dirty="0">
              <a:solidFill>
                <a:srgbClr val="26282D"/>
              </a:solidFill>
              <a:latin typeface="Arial" panose="020B0604020202020204"/>
            </a:endParaRPr>
          </a:p>
          <a:p>
            <a:pPr marL="344359" lvl="2" indent="-344359" defTabSz="2160285">
              <a:spcBef>
                <a:spcPts val="1669"/>
              </a:spcBef>
              <a:spcAft>
                <a:spcPts val="402"/>
              </a:spcAft>
              <a:buClr>
                <a:srgbClr val="E5741B"/>
              </a:buClr>
            </a:pPr>
            <a:endParaRPr lang="en-GB" sz="3600" dirty="0">
              <a:solidFill>
                <a:srgbClr val="26282D"/>
              </a:solidFill>
              <a:latin typeface="Arial" panose="020B0604020202020204"/>
            </a:endParaRPr>
          </a:p>
          <a:p>
            <a:pPr marL="344359" lvl="2" indent="-344359" defTabSz="2160285">
              <a:spcBef>
                <a:spcPts val="0"/>
              </a:spcBef>
              <a:spcAft>
                <a:spcPts val="402"/>
              </a:spcAft>
              <a:buClr>
                <a:srgbClr val="E5741B"/>
              </a:buClr>
            </a:pPr>
            <a:endParaRPr lang="en-GB" sz="3600" dirty="0">
              <a:solidFill>
                <a:srgbClr val="26282D"/>
              </a:solidFill>
              <a:latin typeface="Arial" panose="020B0604020202020204"/>
            </a:endParaRPr>
          </a:p>
          <a:p>
            <a:pPr marL="344359" lvl="2" indent="-344359" defTabSz="2160285">
              <a:spcBef>
                <a:spcPts val="1669"/>
              </a:spcBef>
              <a:spcAft>
                <a:spcPts val="402"/>
              </a:spcAft>
              <a:buClr>
                <a:srgbClr val="E5741B"/>
              </a:buClr>
            </a:pPr>
            <a:endParaRPr lang="en-GB" sz="3600" dirty="0">
              <a:solidFill>
                <a:srgbClr val="26282D"/>
              </a:solidFill>
              <a:latin typeface="Arial" panose="020B0604020202020204"/>
            </a:endParaRPr>
          </a:p>
          <a:p>
            <a:pPr marL="344359" lvl="2" indent="-344359" defTabSz="2160285">
              <a:spcBef>
                <a:spcPts val="1669"/>
              </a:spcBef>
              <a:spcAft>
                <a:spcPts val="402"/>
              </a:spcAft>
              <a:buClr>
                <a:srgbClr val="E5741B"/>
              </a:buClr>
            </a:pPr>
            <a:endParaRPr lang="en-GB" sz="3600" dirty="0">
              <a:solidFill>
                <a:srgbClr val="26282D"/>
              </a:solidFill>
              <a:latin typeface="Arial" panose="020B0604020202020204"/>
            </a:endParaRPr>
          </a:p>
          <a:p>
            <a:pPr marL="344359" lvl="2" indent="-344359" defTabSz="2160285">
              <a:spcBef>
                <a:spcPts val="1669"/>
              </a:spcBef>
              <a:spcAft>
                <a:spcPts val="402"/>
              </a:spcAft>
              <a:buClr>
                <a:srgbClr val="E5741B"/>
              </a:buClr>
            </a:pPr>
            <a:endParaRPr lang="en-GB" sz="3600" dirty="0">
              <a:solidFill>
                <a:srgbClr val="26282D"/>
              </a:solidFill>
              <a:latin typeface="Arial" panose="020B0604020202020204"/>
            </a:endParaRPr>
          </a:p>
          <a:p>
            <a:pPr marL="344359" lvl="2" indent="-344359" defTabSz="2160285">
              <a:spcBef>
                <a:spcPts val="1669"/>
              </a:spcBef>
              <a:spcAft>
                <a:spcPts val="402"/>
              </a:spcAft>
              <a:buClr>
                <a:srgbClr val="E5741B"/>
              </a:buClr>
            </a:pPr>
            <a:endParaRPr lang="en-GB" sz="3600" dirty="0">
              <a:solidFill>
                <a:srgbClr val="26282D"/>
              </a:solidFill>
              <a:latin typeface="Arial" panose="020B0604020202020204"/>
            </a:endParaRPr>
          </a:p>
          <a:p>
            <a:pPr marL="344359" lvl="2" indent="-344359" defTabSz="2160285">
              <a:spcBef>
                <a:spcPts val="1669"/>
              </a:spcBef>
              <a:spcAft>
                <a:spcPts val="402"/>
              </a:spcAft>
              <a:buClr>
                <a:srgbClr val="E5741B"/>
              </a:buClr>
            </a:pPr>
            <a:endParaRPr lang="en-GB" sz="3600" dirty="0">
              <a:solidFill>
                <a:srgbClr val="26282D"/>
              </a:solidFill>
              <a:latin typeface="Arial" panose="020B0604020202020204"/>
            </a:endParaRPr>
          </a:p>
          <a:p>
            <a:pPr marL="344359" lvl="2" indent="-344359" defTabSz="2160285">
              <a:spcBef>
                <a:spcPts val="1669"/>
              </a:spcBef>
              <a:spcAft>
                <a:spcPts val="402"/>
              </a:spcAft>
              <a:buClr>
                <a:srgbClr val="E5741B"/>
              </a:buClr>
            </a:pPr>
            <a:endParaRPr lang="en-GB" sz="3600" dirty="0">
              <a:solidFill>
                <a:srgbClr val="26282D"/>
              </a:solidFill>
              <a:latin typeface="Arial" panose="020B0604020202020204"/>
            </a:endParaRPr>
          </a:p>
          <a:p>
            <a:pPr marL="344359" lvl="2" indent="-344359" defTabSz="2160285">
              <a:spcBef>
                <a:spcPts val="1669"/>
              </a:spcBef>
              <a:spcAft>
                <a:spcPts val="402"/>
              </a:spcAft>
              <a:buClr>
                <a:srgbClr val="E5741B"/>
              </a:buClr>
            </a:pPr>
            <a:endParaRPr lang="en-GB" sz="3600" dirty="0">
              <a:solidFill>
                <a:srgbClr val="26282D"/>
              </a:solidFill>
              <a:latin typeface="Arial" panose="020B0604020202020204"/>
            </a:endParaRPr>
          </a:p>
          <a:p>
            <a:pPr marL="0" lvl="2" indent="0" defTabSz="2160285">
              <a:spcBef>
                <a:spcPts val="1669"/>
              </a:spcBef>
              <a:spcAft>
                <a:spcPts val="402"/>
              </a:spcAft>
              <a:buClr>
                <a:srgbClr val="E5741B"/>
              </a:buClr>
              <a:buNone/>
            </a:pPr>
            <a:endParaRPr lang="en-GB" sz="3600" dirty="0">
              <a:solidFill>
                <a:srgbClr val="26282D"/>
              </a:solidFill>
              <a:latin typeface="Arial" panose="020B0604020202020204"/>
            </a:endParaRPr>
          </a:p>
          <a:p>
            <a:pPr marL="0" lvl="2" indent="0" defTabSz="2160285">
              <a:spcBef>
                <a:spcPts val="0"/>
              </a:spcBef>
              <a:buClr>
                <a:srgbClr val="E5741B"/>
              </a:buClr>
              <a:buNone/>
            </a:pPr>
            <a:endParaRPr lang="en-GB" sz="3600" dirty="0">
              <a:solidFill>
                <a:srgbClr val="26282D"/>
              </a:solidFill>
              <a:latin typeface="Arial" panose="020B0604020202020204"/>
            </a:endParaRPr>
          </a:p>
          <a:p>
            <a:pPr marL="344359" lvl="2" indent="-344359" defTabSz="2160285">
              <a:spcBef>
                <a:spcPts val="1669"/>
              </a:spcBef>
              <a:spcAft>
                <a:spcPts val="402"/>
              </a:spcAft>
              <a:buClr>
                <a:srgbClr val="E5741B"/>
              </a:buClr>
            </a:pPr>
            <a:endParaRPr lang="en-GB" baseline="30000" dirty="0">
              <a:solidFill>
                <a:srgbClr val="26282D"/>
              </a:solidFill>
              <a:latin typeface="Arial" panose="020B0604020202020204"/>
            </a:endParaRPr>
          </a:p>
          <a:p>
            <a:pPr marL="0" lvl="2" indent="0" defTabSz="2160285">
              <a:spcBef>
                <a:spcPts val="1669"/>
              </a:spcBef>
              <a:spcAft>
                <a:spcPts val="402"/>
              </a:spcAft>
              <a:buClr>
                <a:srgbClr val="E5741B"/>
              </a:buClr>
              <a:buNone/>
            </a:pPr>
            <a:endParaRPr lang="en-GB" baseline="30000" dirty="0">
              <a:solidFill>
                <a:srgbClr val="26282D"/>
              </a:solidFill>
              <a:latin typeface="Arial" panose="020B0604020202020204"/>
            </a:endParaRPr>
          </a:p>
          <a:p>
            <a:pPr marL="0" lvl="2" indent="0" defTabSz="2160285">
              <a:spcBef>
                <a:spcPts val="1669"/>
              </a:spcBef>
              <a:spcAft>
                <a:spcPts val="402"/>
              </a:spcAft>
              <a:buClr>
                <a:srgbClr val="E5741B"/>
              </a:buClr>
              <a:buNone/>
            </a:pPr>
            <a:endParaRPr lang="en-GB" baseline="30000" dirty="0">
              <a:solidFill>
                <a:srgbClr val="26282D"/>
              </a:solidFill>
              <a:latin typeface="Arial" panose="020B0604020202020204"/>
            </a:endParaRPr>
          </a:p>
          <a:p>
            <a:pPr marL="344359" lvl="2" indent="-344359" defTabSz="2160285">
              <a:spcBef>
                <a:spcPts val="1669"/>
              </a:spcBef>
              <a:spcAft>
                <a:spcPts val="402"/>
              </a:spcAft>
              <a:buClr>
                <a:srgbClr val="E5741B"/>
              </a:buClr>
            </a:pPr>
            <a:endParaRPr lang="en-GB" baseline="30000" dirty="0">
              <a:solidFill>
                <a:srgbClr val="26282D"/>
              </a:solidFill>
              <a:latin typeface="Arial" panose="020B0604020202020204"/>
            </a:endParaRPr>
          </a:p>
          <a:p>
            <a:pPr marL="344359" lvl="2" indent="-344359" defTabSz="2160285">
              <a:spcBef>
                <a:spcPts val="1669"/>
              </a:spcBef>
              <a:spcAft>
                <a:spcPts val="402"/>
              </a:spcAft>
              <a:buClr>
                <a:srgbClr val="E5741B"/>
              </a:buClr>
            </a:pPr>
            <a:endParaRPr lang="en-GB" baseline="30000" dirty="0">
              <a:solidFill>
                <a:srgbClr val="26282D"/>
              </a:solidFill>
              <a:latin typeface="Arial" panose="020B0604020202020204"/>
            </a:endParaRPr>
          </a:p>
          <a:p>
            <a:pPr marL="344359" lvl="2" indent="-344359" defTabSz="2160285">
              <a:lnSpc>
                <a:spcPct val="100000"/>
              </a:lnSpc>
              <a:spcBef>
                <a:spcPts val="1669"/>
              </a:spcBef>
              <a:spcAft>
                <a:spcPts val="402"/>
              </a:spcAft>
              <a:buClr>
                <a:srgbClr val="E5741B"/>
              </a:buClr>
            </a:pPr>
            <a:endParaRPr lang="en-GB" baseline="30000" dirty="0">
              <a:solidFill>
                <a:srgbClr val="26282D"/>
              </a:solidFill>
              <a:latin typeface="Arial" panose="020B0604020202020204"/>
            </a:endParaRPr>
          </a:p>
          <a:p>
            <a:pPr marL="344359" lvl="2" indent="-344359" defTabSz="2160285">
              <a:lnSpc>
                <a:spcPct val="100000"/>
              </a:lnSpc>
              <a:spcBef>
                <a:spcPts val="1669"/>
              </a:spcBef>
              <a:spcAft>
                <a:spcPts val="402"/>
              </a:spcAft>
              <a:buClr>
                <a:srgbClr val="E5741B"/>
              </a:buClr>
            </a:pPr>
            <a:endParaRPr lang="en-GB" baseline="30000" dirty="0">
              <a:solidFill>
                <a:srgbClr val="26282D"/>
              </a:solidFill>
              <a:latin typeface="Arial" panose="020B0604020202020204"/>
            </a:endParaRPr>
          </a:p>
          <a:p>
            <a:pPr marL="0" marR="0" lvl="0" indent="0" algn="l" defTabSz="434980" rtl="0" eaLnBrk="1" fontAlgn="auto" latinLnBrk="0" hangingPunct="1">
              <a:lnSpc>
                <a:spcPct val="90000"/>
              </a:lnSpc>
              <a:spcBef>
                <a:spcPts val="1200"/>
              </a:spcBef>
              <a:spcAft>
                <a:spcPts val="0"/>
              </a:spcAft>
              <a:buClrTx/>
              <a:buSzTx/>
              <a:buFontTx/>
              <a:buNone/>
              <a:tabLst/>
              <a:defRPr/>
            </a:pPr>
            <a:r>
              <a:rPr kumimoji="0" lang="en-GB" sz="2200" b="0" i="1" u="none" strike="noStrike" kern="1200" cap="none" spc="0" normalizeH="0" baseline="0" noProof="0" dirty="0">
                <a:ln>
                  <a:noFill/>
                </a:ln>
                <a:solidFill>
                  <a:srgbClr val="26282D"/>
                </a:solidFill>
                <a:effectLst/>
                <a:uLnTx/>
                <a:uFillTx/>
                <a:latin typeface="Arial" panose="020B0604020202020204"/>
                <a:ea typeface="+mn-ea"/>
                <a:cs typeface="+mn-cs"/>
              </a:rPr>
              <a:t>Adverse events (AEs) are investigator categorized according to the following criteria. Mild AEs are usually transient and may require only minimal treatment or therapeutic intervention. The event does not generally interfere with usual activities of daily living. Moderate AE is usually alleviated with specific therapeutic intervention. The event interferes with usual activities of daily living, causing discomfort but poses no significant or permanent risk of harm to the research subject. PO, oral; .IV, intravenous; IM, intramuscular. </a:t>
            </a:r>
            <a:endParaRPr lang="en-GB" sz="2200" i="1" baseline="30000" dirty="0">
              <a:solidFill>
                <a:srgbClr val="26282D"/>
              </a:solidFill>
              <a:latin typeface="Arial" panose="020B0604020202020204"/>
            </a:endParaRPr>
          </a:p>
          <a:p>
            <a:pPr marL="344359" lvl="2" indent="-344359" defTabSz="2160285">
              <a:spcBef>
                <a:spcPts val="1200"/>
              </a:spcBef>
              <a:buClr>
                <a:srgbClr val="E5741B"/>
              </a:buClr>
            </a:pPr>
            <a:r>
              <a:rPr lang="en-GB" sz="3200" dirty="0">
                <a:solidFill>
                  <a:srgbClr val="26282D"/>
                </a:solidFill>
                <a:latin typeface="Arial" panose="020B0604020202020204"/>
              </a:rPr>
              <a:t>All events were reported on the day of infusion and most (12/13) resolved on the same day. </a:t>
            </a:r>
          </a:p>
          <a:p>
            <a:pPr marL="344359" lvl="2" indent="-344359" defTabSz="2160285">
              <a:spcBef>
                <a:spcPts val="1200"/>
              </a:spcBef>
              <a:buClr>
                <a:srgbClr val="E5741B"/>
              </a:buClr>
            </a:pPr>
            <a:r>
              <a:rPr lang="en-GB" sz="3200" dirty="0">
                <a:solidFill>
                  <a:srgbClr val="26282D"/>
                </a:solidFill>
                <a:latin typeface="Arial" panose="020B0604020202020204"/>
              </a:rPr>
              <a:t>The first occurrence (a moderate suspected hypersensitivity reaction) occurred after approximately 10% of the dose of </a:t>
            </a:r>
            <a:r>
              <a:rPr lang="en-GB" sz="3200" dirty="0" err="1">
                <a:solidFill>
                  <a:srgbClr val="26282D"/>
                </a:solidFill>
                <a:latin typeface="Arial" panose="020B0604020202020204"/>
              </a:rPr>
              <a:t>etranacogene</a:t>
            </a:r>
            <a:r>
              <a:rPr lang="en-GB" sz="3200" dirty="0">
                <a:solidFill>
                  <a:srgbClr val="26282D"/>
                </a:solidFill>
                <a:latin typeface="Arial" panose="020B0604020202020204"/>
              </a:rPr>
              <a:t> </a:t>
            </a:r>
            <a:r>
              <a:rPr lang="en-GB" sz="3200" dirty="0" err="1">
                <a:solidFill>
                  <a:srgbClr val="26282D"/>
                </a:solidFill>
                <a:latin typeface="Arial" panose="020B0604020202020204"/>
              </a:rPr>
              <a:t>dezaparvovec</a:t>
            </a:r>
            <a:r>
              <a:rPr lang="en-GB" sz="3200" dirty="0">
                <a:solidFill>
                  <a:srgbClr val="26282D"/>
                </a:solidFill>
                <a:latin typeface="Arial" panose="020B0604020202020204"/>
              </a:rPr>
              <a:t> was administered; the drug was withdrawn, and the participant received supportive treatment including, intravenous corticosteroids, and antihistamines. </a:t>
            </a:r>
          </a:p>
          <a:p>
            <a:pPr marL="344359" lvl="2" indent="-344359" defTabSz="2160285">
              <a:spcBef>
                <a:spcPts val="1200"/>
              </a:spcBef>
              <a:buClr>
                <a:srgbClr val="E5741B"/>
              </a:buClr>
            </a:pPr>
            <a:r>
              <a:rPr lang="en-GB" sz="3200" dirty="0">
                <a:solidFill>
                  <a:srgbClr val="26282D"/>
                </a:solidFill>
                <a:latin typeface="Arial" panose="020B0604020202020204"/>
              </a:rPr>
              <a:t>Subsequent IRRs were managed through a combination of temporarily interrupting or slowing the etranacogene dezaparvovec infusion and/or supportive treatment with steroids/antihistamines.</a:t>
            </a:r>
          </a:p>
          <a:p>
            <a:pPr marL="344359" lvl="2" indent="-344359" defTabSz="2160285">
              <a:spcBef>
                <a:spcPts val="1200"/>
              </a:spcBef>
              <a:buClr>
                <a:srgbClr val="E5741B"/>
              </a:buClr>
            </a:pPr>
            <a:r>
              <a:rPr lang="en-GB" sz="3200" dirty="0">
                <a:solidFill>
                  <a:srgbClr val="26282D"/>
                </a:solidFill>
                <a:latin typeface="Arial" panose="020B0604020202020204"/>
              </a:rPr>
              <a:t>Three mild reactions in 3 participants required no supportive treatment; this included 1 participant with a baseline AAV5 NAb </a:t>
            </a:r>
            <a:r>
              <a:rPr lang="en-GB" sz="3200" dirty="0" err="1">
                <a:solidFill>
                  <a:srgbClr val="26282D"/>
                </a:solidFill>
                <a:latin typeface="Arial" panose="020B0604020202020204"/>
              </a:rPr>
              <a:t>titer</a:t>
            </a:r>
            <a:r>
              <a:rPr lang="en-GB" sz="3200" dirty="0">
                <a:solidFill>
                  <a:srgbClr val="26282D"/>
                </a:solidFill>
                <a:latin typeface="Arial" panose="020B0604020202020204"/>
              </a:rPr>
              <a:t> of 3212.</a:t>
            </a:r>
            <a:endParaRPr lang="en-GB" sz="3600" b="0" cap="none" baseline="30000" dirty="0">
              <a:solidFill>
                <a:srgbClr val="26282D"/>
              </a:solidFill>
              <a:latin typeface="Arial" panose="020B0604020202020204"/>
            </a:endParaRPr>
          </a:p>
        </p:txBody>
      </p:sp>
      <p:graphicFrame>
        <p:nvGraphicFramePr>
          <p:cNvPr id="8" name="Table 7">
            <a:extLst>
              <a:ext uri="{FF2B5EF4-FFF2-40B4-BE49-F238E27FC236}">
                <a16:creationId xmlns:a16="http://schemas.microsoft.com/office/drawing/2014/main" id="{FA16665C-CE3D-42F8-9DFA-50CF89B42795}"/>
              </a:ext>
            </a:extLst>
          </p:cNvPr>
          <p:cNvGraphicFramePr>
            <a:graphicFrameLocks noGrp="1"/>
          </p:cNvGraphicFramePr>
          <p:nvPr>
            <p:extLst>
              <p:ext uri="{D42A27DB-BD31-4B8C-83A1-F6EECF244321}">
                <p14:modId xmlns:p14="http://schemas.microsoft.com/office/powerpoint/2010/main" val="1419905536"/>
              </p:ext>
            </p:extLst>
          </p:nvPr>
        </p:nvGraphicFramePr>
        <p:xfrm>
          <a:off x="25890539" y="6622769"/>
          <a:ext cx="11946320" cy="12182980"/>
        </p:xfrm>
        <a:graphic>
          <a:graphicData uri="http://schemas.openxmlformats.org/drawingml/2006/table">
            <a:tbl>
              <a:tblPr firstRow="1" firstCol="1" bandRow="1">
                <a:tableStyleId>{9DCAF9ED-07DC-4A11-8D7F-57B35C25682E}</a:tableStyleId>
              </a:tblPr>
              <a:tblGrid>
                <a:gridCol w="1476000">
                  <a:extLst>
                    <a:ext uri="{9D8B030D-6E8A-4147-A177-3AD203B41FA5}">
                      <a16:colId xmlns:a16="http://schemas.microsoft.com/office/drawing/2014/main" val="106235411"/>
                    </a:ext>
                  </a:extLst>
                </a:gridCol>
                <a:gridCol w="1332000">
                  <a:extLst>
                    <a:ext uri="{9D8B030D-6E8A-4147-A177-3AD203B41FA5}">
                      <a16:colId xmlns:a16="http://schemas.microsoft.com/office/drawing/2014/main" val="1300587520"/>
                    </a:ext>
                  </a:extLst>
                </a:gridCol>
                <a:gridCol w="2772000">
                  <a:extLst>
                    <a:ext uri="{9D8B030D-6E8A-4147-A177-3AD203B41FA5}">
                      <a16:colId xmlns:a16="http://schemas.microsoft.com/office/drawing/2014/main" val="3576078493"/>
                    </a:ext>
                  </a:extLst>
                </a:gridCol>
                <a:gridCol w="3024000">
                  <a:extLst>
                    <a:ext uri="{9D8B030D-6E8A-4147-A177-3AD203B41FA5}">
                      <a16:colId xmlns:a16="http://schemas.microsoft.com/office/drawing/2014/main" val="2161446839"/>
                    </a:ext>
                  </a:extLst>
                </a:gridCol>
                <a:gridCol w="1470320">
                  <a:extLst>
                    <a:ext uri="{9D8B030D-6E8A-4147-A177-3AD203B41FA5}">
                      <a16:colId xmlns:a16="http://schemas.microsoft.com/office/drawing/2014/main" val="422145835"/>
                    </a:ext>
                  </a:extLst>
                </a:gridCol>
                <a:gridCol w="1872000">
                  <a:extLst>
                    <a:ext uri="{9D8B030D-6E8A-4147-A177-3AD203B41FA5}">
                      <a16:colId xmlns:a16="http://schemas.microsoft.com/office/drawing/2014/main" val="2397823365"/>
                    </a:ext>
                  </a:extLst>
                </a:gridCol>
              </a:tblGrid>
              <a:tr h="425764">
                <a:tc>
                  <a:txBody>
                    <a:bodyPr/>
                    <a:lstStyle/>
                    <a:p>
                      <a:pPr algn="ctr" fontAlgn="t">
                        <a:lnSpc>
                          <a:spcPct val="106000"/>
                        </a:lnSpc>
                        <a:spcAft>
                          <a:spcPts val="800"/>
                        </a:spcAft>
                      </a:pPr>
                      <a:r>
                        <a:rPr lang="en-US" sz="2000" b="1" kern="1200" dirty="0">
                          <a:solidFill>
                            <a:srgbClr val="FFFFFF"/>
                          </a:solidFill>
                          <a:effectLst/>
                        </a:rPr>
                        <a:t>Participant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t">
                        <a:lnSpc>
                          <a:spcPct val="106000"/>
                        </a:lnSpc>
                        <a:spcAft>
                          <a:spcPts val="800"/>
                        </a:spcAft>
                      </a:pPr>
                      <a:r>
                        <a:rPr lang="en-US" sz="2000" b="1" kern="1200" dirty="0" err="1">
                          <a:solidFill>
                            <a:srgbClr val="FFFFFF"/>
                          </a:solidFill>
                          <a:effectLst/>
                        </a:rPr>
                        <a:t>NAb</a:t>
                      </a:r>
                      <a:r>
                        <a:rPr lang="en-US" sz="2000" b="1" kern="1200" dirty="0">
                          <a:solidFill>
                            <a:srgbClr val="FFFFFF"/>
                          </a:solidFill>
                          <a:effectLst/>
                        </a:rPr>
                        <a:t> titer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t">
                        <a:lnSpc>
                          <a:spcPct val="106000"/>
                        </a:lnSpc>
                        <a:spcAft>
                          <a:spcPts val="800"/>
                        </a:spcAft>
                      </a:pPr>
                      <a:r>
                        <a:rPr lang="en-US" sz="2000" b="1" kern="1200">
                          <a:solidFill>
                            <a:srgbClr val="FFFFFF"/>
                          </a:solidFill>
                          <a:effectLst/>
                        </a:rPr>
                        <a:t>Adverse event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t">
                        <a:lnSpc>
                          <a:spcPct val="106000"/>
                        </a:lnSpc>
                        <a:spcAft>
                          <a:spcPts val="800"/>
                        </a:spcAft>
                      </a:pPr>
                      <a:r>
                        <a:rPr lang="en-US" sz="2000" b="1" kern="1200" dirty="0">
                          <a:solidFill>
                            <a:srgbClr val="FFFFFF"/>
                          </a:solidFill>
                          <a:effectLst/>
                        </a:rPr>
                        <a:t>Medication/Therapy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t">
                        <a:lnSpc>
                          <a:spcPct val="106000"/>
                        </a:lnSpc>
                        <a:spcAft>
                          <a:spcPts val="800"/>
                        </a:spcAft>
                      </a:pPr>
                      <a:r>
                        <a:rPr lang="en-US" sz="2000" b="1" kern="1200">
                          <a:solidFill>
                            <a:srgbClr val="FFFFFF"/>
                          </a:solidFill>
                          <a:effectLst/>
                        </a:rPr>
                        <a:t>Severity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t">
                        <a:lnSpc>
                          <a:spcPct val="106000"/>
                        </a:lnSpc>
                        <a:spcAft>
                          <a:spcPts val="800"/>
                        </a:spcAft>
                      </a:pPr>
                      <a:r>
                        <a:rPr lang="en-US" sz="2000" b="1" kern="1200" dirty="0">
                          <a:solidFill>
                            <a:srgbClr val="FFFFFF"/>
                          </a:solidFill>
                          <a:effectLst/>
                        </a:rPr>
                        <a:t>Action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93935402"/>
                  </a:ext>
                </a:extLst>
              </a:tr>
              <a:tr h="2774439">
                <a:tc>
                  <a:txBody>
                    <a:bodyPr/>
                    <a:lstStyle/>
                    <a:p>
                      <a:pPr algn="ctr" fontAlgn="b">
                        <a:lnSpc>
                          <a:spcPct val="90000"/>
                        </a:lnSpc>
                        <a:spcAft>
                          <a:spcPts val="600"/>
                        </a:spcAft>
                      </a:pPr>
                      <a:r>
                        <a:rPr lang="en-US" sz="2400" kern="1200" spc="-30" baseline="0" dirty="0">
                          <a:solidFill>
                            <a:srgbClr val="000000"/>
                          </a:solidFill>
                          <a:effectLst/>
                        </a:rPr>
                        <a:t>1</a:t>
                      </a:r>
                      <a:endParaRPr lang="en-US" sz="1400" spc="-30" baseline="0" dirty="0">
                        <a:effectLst/>
                      </a:endParaRPr>
                    </a:p>
                    <a:p>
                      <a:pPr algn="ctr" fontAlgn="b">
                        <a:lnSpc>
                          <a:spcPct val="90000"/>
                        </a:lnSpc>
                        <a:spcAft>
                          <a:spcPts val="600"/>
                        </a:spcAft>
                      </a:pPr>
                      <a:r>
                        <a:rPr lang="en-US" sz="2400" kern="1200" spc="-30" baseline="0" dirty="0">
                          <a:solidFill>
                            <a:srgbClr val="000000"/>
                          </a:solidFill>
                          <a:effectLst/>
                        </a:rPr>
                        <a:t> </a:t>
                      </a:r>
                      <a:endParaRPr lang="en-US" sz="1400" spc="-30" baseline="0" dirty="0">
                        <a:effectLst/>
                      </a:endParaRPr>
                    </a:p>
                    <a:p>
                      <a:pPr algn="ctr" fontAlgn="b">
                        <a:lnSpc>
                          <a:spcPct val="90000"/>
                        </a:lnSpc>
                        <a:spcAft>
                          <a:spcPts val="600"/>
                        </a:spcAft>
                      </a:pPr>
                      <a:br>
                        <a:rPr lang="en-US" sz="2400" b="1" kern="1200" spc="-30" baseline="0" dirty="0">
                          <a:solidFill>
                            <a:srgbClr val="000000"/>
                          </a:solidFill>
                          <a:effectLst/>
                        </a:rPr>
                      </a:br>
                      <a:br>
                        <a:rPr lang="en-US" sz="2400" b="1" kern="1200" spc="-30" baseline="0" dirty="0">
                          <a:solidFill>
                            <a:srgbClr val="000000"/>
                          </a:solidFill>
                          <a:effectLst/>
                        </a:rPr>
                      </a:b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lnSpc>
                          <a:spcPct val="90000"/>
                        </a:lnSpc>
                        <a:spcAft>
                          <a:spcPts val="600"/>
                        </a:spcAft>
                      </a:pPr>
                      <a:r>
                        <a:rPr lang="en-US" sz="2400" kern="1200" spc="-30" baseline="0" dirty="0">
                          <a:solidFill>
                            <a:srgbClr val="000000"/>
                          </a:solidFill>
                          <a:effectLst/>
                        </a:rPr>
                        <a:t>189</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Suspected hypersensitivity reaction</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diphenhydramine IV methylprednisolone IV famotidine IV</a:t>
                      </a:r>
                      <a:endParaRPr lang="en-US" sz="1400" spc="-30" baseline="0" dirty="0">
                        <a:effectLst/>
                      </a:endParaRPr>
                    </a:p>
                    <a:p>
                      <a:pPr fontAlgn="b">
                        <a:lnSpc>
                          <a:spcPct val="90000"/>
                        </a:lnSpc>
                        <a:spcAft>
                          <a:spcPts val="600"/>
                        </a:spcAft>
                      </a:pPr>
                      <a:r>
                        <a:rPr lang="en-US" sz="2400" kern="1200" spc="-30" baseline="0" dirty="0">
                          <a:solidFill>
                            <a:srgbClr val="000000"/>
                          </a:solidFill>
                          <a:effectLst/>
                        </a:rPr>
                        <a:t>epinephrine IM</a:t>
                      </a:r>
                      <a:endParaRPr lang="en-US" sz="1400" spc="-30" baseline="0" dirty="0">
                        <a:effectLst/>
                      </a:endParaRPr>
                    </a:p>
                    <a:p>
                      <a:pPr fontAlgn="b">
                        <a:lnSpc>
                          <a:spcPct val="90000"/>
                        </a:lnSpc>
                        <a:spcAft>
                          <a:spcPts val="600"/>
                        </a:spcAft>
                      </a:pPr>
                      <a:r>
                        <a:rPr lang="en-US" sz="2400" kern="1200" spc="-30" baseline="0" dirty="0">
                          <a:solidFill>
                            <a:srgbClr val="000000"/>
                          </a:solidFill>
                          <a:effectLst/>
                        </a:rPr>
                        <a:t>lactated ringers bolus IV Demerol IV </a:t>
                      </a:r>
                      <a:endParaRPr lang="en-US" sz="1400" spc="-30" baseline="0" dirty="0">
                        <a:effectLst/>
                      </a:endParaRPr>
                    </a:p>
                    <a:p>
                      <a:pPr fontAlgn="b">
                        <a:lnSpc>
                          <a:spcPct val="90000"/>
                        </a:lnSpc>
                        <a:spcAft>
                          <a:spcPts val="600"/>
                        </a:spcAft>
                      </a:pPr>
                      <a:r>
                        <a:rPr lang="en-US" sz="2400" kern="1200" spc="-30" baseline="0" dirty="0">
                          <a:solidFill>
                            <a:srgbClr val="000000"/>
                          </a:solidFill>
                          <a:effectLst/>
                        </a:rPr>
                        <a:t>normal saline bolus (0.9%) IV</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Moderate</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Drug withdrawn</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77796011"/>
                  </a:ext>
                </a:extLst>
              </a:tr>
              <a:tr h="2630331">
                <a:tc>
                  <a:txBody>
                    <a:bodyPr/>
                    <a:lstStyle/>
                    <a:p>
                      <a:pPr algn="ctr" fontAlgn="b">
                        <a:lnSpc>
                          <a:spcPct val="90000"/>
                        </a:lnSpc>
                        <a:spcAft>
                          <a:spcPts val="600"/>
                        </a:spcAft>
                      </a:pPr>
                      <a:r>
                        <a:rPr lang="en-US" sz="2400" kern="1200" spc="-30" baseline="0" dirty="0">
                          <a:solidFill>
                            <a:srgbClr val="000000"/>
                          </a:solidFill>
                          <a:effectLst/>
                        </a:rPr>
                        <a:t>2</a:t>
                      </a:r>
                      <a:endParaRPr lang="en-US" sz="1400" spc="-30" baseline="0" dirty="0">
                        <a:effectLst/>
                      </a:endParaRPr>
                    </a:p>
                    <a:p>
                      <a:pPr algn="ctr" fontAlgn="b">
                        <a:lnSpc>
                          <a:spcPct val="90000"/>
                        </a:lnSpc>
                        <a:spcAft>
                          <a:spcPts val="600"/>
                        </a:spcAft>
                      </a:pPr>
                      <a:r>
                        <a:rPr lang="en-US" sz="2400" kern="1200" spc="-30" baseline="0" dirty="0">
                          <a:solidFill>
                            <a:srgbClr val="000000"/>
                          </a:solidFill>
                          <a:effectLst/>
                        </a:rPr>
                        <a:t> </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lnSpc>
                          <a:spcPct val="90000"/>
                        </a:lnSpc>
                        <a:spcAft>
                          <a:spcPts val="600"/>
                        </a:spcAft>
                      </a:pPr>
                      <a:r>
                        <a:rPr lang="en-US" sz="2400" kern="1200" spc="-30" baseline="0" dirty="0">
                          <a:solidFill>
                            <a:srgbClr val="000000"/>
                          </a:solidFill>
                          <a:effectLst/>
                        </a:rPr>
                        <a:t>558.3</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1. Infusion related reaction </a:t>
                      </a:r>
                      <a:endParaRPr lang="en-US" sz="1400" spc="-30" baseline="0" dirty="0">
                        <a:effectLst/>
                      </a:endParaRPr>
                    </a:p>
                    <a:p>
                      <a:pPr fontAlgn="b">
                        <a:lnSpc>
                          <a:spcPct val="90000"/>
                        </a:lnSpc>
                        <a:spcAft>
                          <a:spcPts val="600"/>
                        </a:spcAft>
                      </a:pPr>
                      <a:r>
                        <a:rPr lang="en-US" sz="2400" kern="1200" spc="-30" baseline="0" dirty="0">
                          <a:solidFill>
                            <a:srgbClr val="000000"/>
                          </a:solidFill>
                          <a:effectLst/>
                        </a:rPr>
                        <a:t>2. Right eye itchiness                   3. Hives behind the right ear                   4. Headache </a:t>
                      </a:r>
                      <a:br>
                        <a:rPr lang="en-US" sz="2400" kern="1200" spc="-30" baseline="0" dirty="0">
                          <a:solidFill>
                            <a:srgbClr val="000000"/>
                          </a:solidFill>
                          <a:effectLst/>
                        </a:rPr>
                      </a:br>
                      <a:r>
                        <a:rPr lang="en-US" sz="2400" kern="1200" spc="-30" baseline="0" dirty="0">
                          <a:solidFill>
                            <a:srgbClr val="000000"/>
                          </a:solidFill>
                          <a:effectLst/>
                        </a:rPr>
                        <a:t>5.  Dizziness </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Diphenhydramine PO &amp; IV</a:t>
                      </a:r>
                      <a:endParaRPr lang="en-US" sz="1400" spc="-30" baseline="0" dirty="0">
                        <a:effectLst/>
                      </a:endParaRPr>
                    </a:p>
                    <a:p>
                      <a:pPr fontAlgn="b">
                        <a:lnSpc>
                          <a:spcPct val="90000"/>
                        </a:lnSpc>
                        <a:spcAft>
                          <a:spcPts val="600"/>
                        </a:spcAft>
                      </a:pPr>
                      <a:r>
                        <a:rPr lang="en-US" sz="2400" kern="1200" spc="-30" baseline="0" dirty="0">
                          <a:solidFill>
                            <a:srgbClr val="000000"/>
                          </a:solidFill>
                          <a:effectLst/>
                        </a:rPr>
                        <a:t>hydrocortisone PO</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Mild </a:t>
                      </a:r>
                      <a:endParaRPr lang="en-US" sz="1400" spc="-30" baseline="0" dirty="0">
                        <a:effectLst/>
                      </a:endParaRPr>
                    </a:p>
                    <a:p>
                      <a:pPr fontAlgn="b">
                        <a:lnSpc>
                          <a:spcPct val="90000"/>
                        </a:lnSpc>
                        <a:spcAft>
                          <a:spcPts val="600"/>
                        </a:spcAft>
                      </a:pPr>
                      <a:r>
                        <a:rPr lang="en-US" sz="2400" kern="1200" spc="-30" baseline="0" dirty="0">
                          <a:solidFill>
                            <a:srgbClr val="000000"/>
                          </a:solidFill>
                          <a:effectLst/>
                        </a:rPr>
                        <a:t>(all)</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Drug interrupted</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025511192"/>
                  </a:ext>
                </a:extLst>
              </a:tr>
              <a:tr h="1001905">
                <a:tc>
                  <a:txBody>
                    <a:bodyPr/>
                    <a:lstStyle/>
                    <a:p>
                      <a:pPr algn="ctr" fontAlgn="b">
                        <a:lnSpc>
                          <a:spcPct val="90000"/>
                        </a:lnSpc>
                        <a:spcAft>
                          <a:spcPts val="600"/>
                        </a:spcAft>
                      </a:pPr>
                      <a:r>
                        <a:rPr lang="en-US" sz="2400" kern="1200" spc="-30" baseline="0" dirty="0">
                          <a:solidFill>
                            <a:srgbClr val="000000"/>
                          </a:solidFill>
                          <a:effectLst/>
                        </a:rPr>
                        <a:t>3</a:t>
                      </a:r>
                      <a:endParaRPr lang="en-US" sz="1400" spc="-30" baseline="0" dirty="0">
                        <a:effectLst/>
                      </a:endParaRPr>
                    </a:p>
                    <a:p>
                      <a:pPr algn="ctr" fontAlgn="b">
                        <a:lnSpc>
                          <a:spcPct val="90000"/>
                        </a:lnSpc>
                        <a:spcAft>
                          <a:spcPts val="600"/>
                        </a:spcAft>
                      </a:pP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lnSpc>
                          <a:spcPct val="90000"/>
                        </a:lnSpc>
                        <a:spcAft>
                          <a:spcPts val="600"/>
                        </a:spcAft>
                      </a:pPr>
                      <a:r>
                        <a:rPr lang="en-US" sz="2400" kern="1200" spc="-30" baseline="0" dirty="0">
                          <a:solidFill>
                            <a:srgbClr val="000000"/>
                          </a:solidFill>
                          <a:effectLst/>
                        </a:rPr>
                        <a:t>Negative</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1. Light-headed                      2. Chest tightness</a:t>
                      </a:r>
                      <a:br>
                        <a:rPr lang="en-US" sz="2400" kern="1200" spc="-30" baseline="0" dirty="0">
                          <a:solidFill>
                            <a:srgbClr val="000000"/>
                          </a:solidFill>
                          <a:effectLst/>
                        </a:rPr>
                      </a:br>
                      <a:r>
                        <a:rPr lang="en-US" sz="2400" kern="1200" spc="-30" baseline="0" dirty="0">
                          <a:solidFill>
                            <a:srgbClr val="000000"/>
                          </a:solidFill>
                          <a:effectLst/>
                        </a:rPr>
                        <a:t>3. Flushing</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Benadryl IV</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Moderate (all)</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Drug interrupted</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939207554"/>
                  </a:ext>
                </a:extLst>
              </a:tr>
              <a:tr h="690631">
                <a:tc>
                  <a:txBody>
                    <a:bodyPr/>
                    <a:lstStyle/>
                    <a:p>
                      <a:pPr algn="ctr" fontAlgn="b">
                        <a:lnSpc>
                          <a:spcPct val="90000"/>
                        </a:lnSpc>
                        <a:spcAft>
                          <a:spcPts val="600"/>
                        </a:spcAft>
                      </a:pPr>
                      <a:r>
                        <a:rPr lang="en-US" sz="2400" kern="1200" spc="-30" baseline="0" dirty="0">
                          <a:solidFill>
                            <a:srgbClr val="000000"/>
                          </a:solidFill>
                          <a:effectLst/>
                        </a:rPr>
                        <a:t>4</a:t>
                      </a:r>
                      <a:endParaRPr lang="en-US" sz="1400" spc="-30" baseline="0" dirty="0">
                        <a:effectLst/>
                      </a:endParaRPr>
                    </a:p>
                    <a:p>
                      <a:pPr algn="ctr" fontAlgn="b">
                        <a:lnSpc>
                          <a:spcPct val="90000"/>
                        </a:lnSpc>
                        <a:spcAft>
                          <a:spcPts val="600"/>
                        </a:spcAft>
                      </a:pP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lnSpc>
                          <a:spcPct val="90000"/>
                        </a:lnSpc>
                        <a:spcAft>
                          <a:spcPts val="600"/>
                        </a:spcAft>
                      </a:pPr>
                      <a:r>
                        <a:rPr lang="en-US" sz="2400" kern="1200" spc="-30" baseline="0" dirty="0">
                          <a:solidFill>
                            <a:srgbClr val="000000"/>
                          </a:solidFill>
                          <a:effectLst/>
                        </a:rPr>
                        <a:t>Negative</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Fever</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None</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Mild</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Dose not changed</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824648970"/>
                  </a:ext>
                </a:extLst>
              </a:tr>
              <a:tr h="1696508">
                <a:tc>
                  <a:txBody>
                    <a:bodyPr/>
                    <a:lstStyle/>
                    <a:p>
                      <a:pPr algn="ctr" fontAlgn="b">
                        <a:lnSpc>
                          <a:spcPct val="90000"/>
                        </a:lnSpc>
                        <a:spcAft>
                          <a:spcPts val="600"/>
                        </a:spcAft>
                      </a:pPr>
                      <a:r>
                        <a:rPr lang="en-US" sz="2400" kern="1200" spc="-30" baseline="0" dirty="0">
                          <a:solidFill>
                            <a:srgbClr val="000000"/>
                          </a:solidFill>
                          <a:effectLst/>
                        </a:rPr>
                        <a:t>5</a:t>
                      </a:r>
                      <a:endParaRPr lang="en-US" sz="1400" spc="-30" baseline="0" dirty="0">
                        <a:effectLst/>
                      </a:endParaRPr>
                    </a:p>
                    <a:p>
                      <a:pPr algn="ctr" fontAlgn="b">
                        <a:lnSpc>
                          <a:spcPct val="90000"/>
                        </a:lnSpc>
                        <a:spcAft>
                          <a:spcPts val="600"/>
                        </a:spcAft>
                      </a:pP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lnSpc>
                          <a:spcPct val="90000"/>
                        </a:lnSpc>
                        <a:spcAft>
                          <a:spcPts val="600"/>
                        </a:spcAft>
                      </a:pPr>
                      <a:r>
                        <a:rPr lang="en-US" sz="2400" kern="1200" spc="-30" baseline="0" dirty="0">
                          <a:solidFill>
                            <a:srgbClr val="000000"/>
                          </a:solidFill>
                          <a:effectLst/>
                        </a:rPr>
                        <a:t>481.9</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Infusion related reaction: (facial flushing, feeling cold, shivers, rise in blood pressure)</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err="1">
                          <a:solidFill>
                            <a:srgbClr val="000000"/>
                          </a:solidFill>
                          <a:effectLst/>
                        </a:rPr>
                        <a:t>Chlorophenamine</a:t>
                      </a:r>
                      <a:r>
                        <a:rPr lang="en-US" sz="2400" kern="1200" spc="-30" baseline="0" dirty="0">
                          <a:solidFill>
                            <a:srgbClr val="000000"/>
                          </a:solidFill>
                          <a:effectLst/>
                        </a:rPr>
                        <a:t> IV hydrocortisone IV</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Mild</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Drug interrupted</a:t>
                      </a:r>
                      <a:br>
                        <a:rPr lang="en-US" sz="2400" kern="1200" spc="-30" baseline="0" dirty="0">
                          <a:solidFill>
                            <a:srgbClr val="000000"/>
                          </a:solidFill>
                          <a:effectLst/>
                        </a:rPr>
                      </a:br>
                      <a:r>
                        <a:rPr lang="en-US" sz="2400" kern="1200" spc="-30" baseline="0" dirty="0">
                          <a:solidFill>
                            <a:srgbClr val="000000"/>
                          </a:solidFill>
                          <a:effectLst/>
                        </a:rPr>
                        <a:t>Infusion rate decreased </a:t>
                      </a:r>
                      <a:endParaRPr lang="en-US" sz="1400" spc="-30" baseline="0" dirty="0">
                        <a:effectLst/>
                      </a:endParaRPr>
                    </a:p>
                    <a:p>
                      <a:pPr fontAlgn="b">
                        <a:lnSpc>
                          <a:spcPct val="90000"/>
                        </a:lnSpc>
                        <a:spcAft>
                          <a:spcPts val="600"/>
                        </a:spcAft>
                      </a:pPr>
                      <a:r>
                        <a:rPr lang="en-US" sz="2400" kern="1200" spc="-30" baseline="0" dirty="0">
                          <a:solidFill>
                            <a:srgbClr val="000000"/>
                          </a:solidFill>
                          <a:effectLst/>
                        </a:rPr>
                        <a:t>to 250 mL/</a:t>
                      </a:r>
                      <a:r>
                        <a:rPr lang="en-US" sz="2400" kern="1200" spc="-30" baseline="0" dirty="0" err="1">
                          <a:solidFill>
                            <a:srgbClr val="000000"/>
                          </a:solidFill>
                          <a:effectLst/>
                        </a:rPr>
                        <a:t>hr</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195333186"/>
                  </a:ext>
                </a:extLst>
              </a:tr>
              <a:tr h="690631">
                <a:tc>
                  <a:txBody>
                    <a:bodyPr/>
                    <a:lstStyle/>
                    <a:p>
                      <a:pPr algn="ctr" fontAlgn="b">
                        <a:lnSpc>
                          <a:spcPct val="90000"/>
                        </a:lnSpc>
                        <a:spcAft>
                          <a:spcPts val="600"/>
                        </a:spcAft>
                      </a:pPr>
                      <a:r>
                        <a:rPr lang="en-US" sz="2400" kern="1200" spc="-30" baseline="0" dirty="0">
                          <a:solidFill>
                            <a:srgbClr val="000000"/>
                          </a:solidFill>
                          <a:effectLst/>
                        </a:rPr>
                        <a:t>6</a:t>
                      </a:r>
                      <a:endParaRPr lang="en-US" sz="1400" spc="-30" baseline="0" dirty="0">
                        <a:effectLst/>
                      </a:endParaRPr>
                    </a:p>
                    <a:p>
                      <a:pPr algn="ctr" fontAlgn="b">
                        <a:lnSpc>
                          <a:spcPct val="90000"/>
                        </a:lnSpc>
                        <a:spcAft>
                          <a:spcPts val="600"/>
                        </a:spcAft>
                      </a:pP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lnSpc>
                          <a:spcPct val="90000"/>
                        </a:lnSpc>
                        <a:spcAft>
                          <a:spcPts val="600"/>
                        </a:spcAft>
                      </a:pPr>
                      <a:r>
                        <a:rPr lang="en-US" sz="2400" kern="1200" spc="-30" baseline="0" dirty="0">
                          <a:solidFill>
                            <a:srgbClr val="000000"/>
                          </a:solidFill>
                          <a:effectLst/>
                        </a:rPr>
                        <a:t>3212.3</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b">
                        <a:lnSpc>
                          <a:spcPct val="90000"/>
                        </a:lnSpc>
                        <a:spcAft>
                          <a:spcPts val="600"/>
                        </a:spcAft>
                      </a:pPr>
                      <a:r>
                        <a:rPr lang="en-US" sz="2400" kern="1200" spc="-30" baseline="0" dirty="0">
                          <a:solidFill>
                            <a:srgbClr val="000000"/>
                          </a:solidFill>
                          <a:effectLst/>
                        </a:rPr>
                        <a:t>Epigastric pain</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lnSpc>
                          <a:spcPct val="90000"/>
                        </a:lnSpc>
                        <a:spcAft>
                          <a:spcPts val="600"/>
                        </a:spcAft>
                      </a:pPr>
                      <a:r>
                        <a:rPr lang="en-US" sz="2400" kern="1200" spc="-30" baseline="0" dirty="0">
                          <a:solidFill>
                            <a:srgbClr val="000000"/>
                          </a:solidFill>
                          <a:effectLst/>
                        </a:rPr>
                        <a:t>None</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lnSpc>
                          <a:spcPct val="90000"/>
                        </a:lnSpc>
                        <a:spcAft>
                          <a:spcPts val="600"/>
                        </a:spcAft>
                      </a:pPr>
                      <a:r>
                        <a:rPr lang="en-US" sz="2400" kern="1200" spc="-30" baseline="0" dirty="0">
                          <a:solidFill>
                            <a:srgbClr val="000000"/>
                          </a:solidFill>
                          <a:effectLst/>
                        </a:rPr>
                        <a:t>Mild</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lnSpc>
                          <a:spcPct val="90000"/>
                        </a:lnSpc>
                        <a:spcAft>
                          <a:spcPts val="600"/>
                        </a:spcAft>
                      </a:pPr>
                      <a:r>
                        <a:rPr lang="en-US" sz="2400" kern="1200" spc="-30" baseline="0" dirty="0">
                          <a:solidFill>
                            <a:srgbClr val="000000"/>
                          </a:solidFill>
                          <a:effectLst/>
                        </a:rPr>
                        <a:t>Dose not changed</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4263863461"/>
                  </a:ext>
                </a:extLst>
              </a:tr>
              <a:tr h="1633101">
                <a:tc>
                  <a:txBody>
                    <a:bodyPr/>
                    <a:lstStyle/>
                    <a:p>
                      <a:pPr algn="ctr" fontAlgn="b">
                        <a:lnSpc>
                          <a:spcPct val="90000"/>
                        </a:lnSpc>
                        <a:spcAft>
                          <a:spcPts val="600"/>
                        </a:spcAft>
                      </a:pPr>
                      <a:r>
                        <a:rPr lang="en-US" sz="2400" kern="1200" spc="-30" baseline="0" dirty="0">
                          <a:solidFill>
                            <a:srgbClr val="000000"/>
                          </a:solidFill>
                          <a:effectLst/>
                        </a:rPr>
                        <a:t>7</a:t>
                      </a:r>
                      <a:endParaRPr lang="en-US" sz="1400" spc="-30" baseline="0" dirty="0">
                        <a:effectLst/>
                      </a:endParaRPr>
                    </a:p>
                    <a:p>
                      <a:pPr algn="ctr" fontAlgn="b">
                        <a:lnSpc>
                          <a:spcPct val="90000"/>
                        </a:lnSpc>
                        <a:spcAft>
                          <a:spcPts val="600"/>
                        </a:spcAft>
                      </a:pPr>
                      <a:endParaRPr lang="en-US" sz="1400" spc="-30" baseline="0" dirty="0">
                        <a:effectLst/>
                      </a:endParaRPr>
                    </a:p>
                    <a:p>
                      <a:pPr algn="ctr" fontAlgn="b">
                        <a:lnSpc>
                          <a:spcPct val="90000"/>
                        </a:lnSpc>
                        <a:spcAft>
                          <a:spcPts val="600"/>
                        </a:spcAft>
                      </a:pPr>
                      <a:br>
                        <a:rPr lang="en-US" sz="2400" b="1" kern="1200" spc="-30" baseline="0" dirty="0">
                          <a:solidFill>
                            <a:srgbClr val="000000"/>
                          </a:solidFill>
                          <a:effectLst/>
                        </a:rPr>
                      </a:b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t">
                        <a:lnSpc>
                          <a:spcPct val="90000"/>
                        </a:lnSpc>
                        <a:spcAft>
                          <a:spcPts val="600"/>
                        </a:spcAft>
                      </a:pPr>
                      <a:r>
                        <a:rPr lang="en-US" sz="2400" kern="1200" spc="-30" baseline="0">
                          <a:solidFill>
                            <a:srgbClr val="000000"/>
                          </a:solidFill>
                          <a:effectLst/>
                        </a:rPr>
                        <a:t>23.3</a:t>
                      </a:r>
                      <a:endParaRPr lang="en-US" sz="1400" spc="-30" baseline="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fontAlgn="t">
                        <a:lnSpc>
                          <a:spcPct val="90000"/>
                        </a:lnSpc>
                        <a:spcAft>
                          <a:spcPts val="600"/>
                        </a:spcAft>
                      </a:pPr>
                      <a:r>
                        <a:rPr lang="en-US" sz="2400" kern="1200" spc="-30" baseline="0" dirty="0">
                          <a:solidFill>
                            <a:srgbClr val="000000"/>
                          </a:solidFill>
                          <a:effectLst/>
                        </a:rPr>
                        <a:t>Infusion related reaction: (itching, tightness of throat, and swelling right neck)</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lnSpc>
                          <a:spcPct val="90000"/>
                        </a:lnSpc>
                        <a:spcAft>
                          <a:spcPts val="600"/>
                        </a:spcAft>
                      </a:pPr>
                      <a:r>
                        <a:rPr lang="en-US" sz="2400" kern="1200" spc="-30" baseline="0" dirty="0">
                          <a:solidFill>
                            <a:srgbClr val="000000"/>
                          </a:solidFill>
                          <a:effectLst/>
                        </a:rPr>
                        <a:t>None</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lnSpc>
                          <a:spcPct val="90000"/>
                        </a:lnSpc>
                        <a:spcAft>
                          <a:spcPts val="600"/>
                        </a:spcAft>
                      </a:pPr>
                      <a:r>
                        <a:rPr lang="en-US" sz="2400" kern="1200" spc="-30" baseline="0" dirty="0">
                          <a:solidFill>
                            <a:srgbClr val="000000"/>
                          </a:solidFill>
                          <a:effectLst/>
                        </a:rPr>
                        <a:t>Mild</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lnSpc>
                          <a:spcPct val="90000"/>
                        </a:lnSpc>
                        <a:spcAft>
                          <a:spcPts val="600"/>
                        </a:spcAft>
                      </a:pPr>
                      <a:r>
                        <a:rPr lang="en-US" sz="2400" kern="1200" spc="-30" baseline="0" dirty="0">
                          <a:solidFill>
                            <a:srgbClr val="000000"/>
                          </a:solidFill>
                          <a:effectLst/>
                        </a:rPr>
                        <a:t>Dose not changed</a:t>
                      </a:r>
                      <a:endParaRPr lang="en-US" sz="1400" spc="-3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5246" marR="65246" marT="36000" marB="3600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4146545143"/>
                  </a:ext>
                </a:extLst>
              </a:tr>
            </a:tbl>
          </a:graphicData>
        </a:graphic>
      </p:graphicFrame>
      <p:sp>
        <p:nvSpPr>
          <p:cNvPr id="32" name="Content Placeholder 4">
            <a:extLst>
              <a:ext uri="{FF2B5EF4-FFF2-40B4-BE49-F238E27FC236}">
                <a16:creationId xmlns:a16="http://schemas.microsoft.com/office/drawing/2014/main" id="{91D02680-3303-4BDA-A871-EB8CE456EAC2}"/>
              </a:ext>
            </a:extLst>
          </p:cNvPr>
          <p:cNvSpPr txBox="1">
            <a:spLocks/>
          </p:cNvSpPr>
          <p:nvPr/>
        </p:nvSpPr>
        <p:spPr>
          <a:xfrm>
            <a:off x="13361988" y="4074814"/>
            <a:ext cx="11953875" cy="23886026"/>
          </a:xfrm>
          <a:prstGeom prst="rect">
            <a:avLst/>
          </a:prstGeom>
        </p:spPr>
        <p:txBody>
          <a:bodyPr vert="horz" wrap="square" lIns="0" tIns="0" rIns="0" bIns="0" rtlCol="0">
            <a:spAutoFit/>
          </a:bodyPr>
          <a:lstStyle>
            <a:lvl1pPr marL="0" indent="0" algn="l" defTabSz="2270638" rtl="0" eaLnBrk="1" latinLnBrk="0" hangingPunct="1">
              <a:lnSpc>
                <a:spcPct val="100000"/>
              </a:lnSpc>
              <a:spcBef>
                <a:spcPts val="2483"/>
              </a:spcBef>
              <a:spcAft>
                <a:spcPts val="600"/>
              </a:spcAft>
              <a:buFont typeface="Arial" panose="020B0604020202020204" pitchFamily="34" charset="0"/>
              <a:buNone/>
              <a:defRPr sz="3200" b="1" kern="1200" cap="all" baseline="0">
                <a:solidFill>
                  <a:schemeClr val="accent2"/>
                </a:solidFill>
                <a:latin typeface="+mn-lt"/>
                <a:ea typeface="+mn-ea"/>
                <a:cs typeface="+mn-cs"/>
              </a:defRPr>
            </a:lvl1pPr>
            <a:lvl2pPr marL="0" indent="0" algn="l" defTabSz="2270638" rtl="0" eaLnBrk="1" latinLnBrk="0" hangingPunct="1">
              <a:lnSpc>
                <a:spcPct val="90000"/>
              </a:lnSpc>
              <a:spcBef>
                <a:spcPts val="1242"/>
              </a:spcBef>
              <a:buFont typeface="Arial" panose="020B0604020202020204" pitchFamily="34" charset="0"/>
              <a:buNone/>
              <a:defRPr sz="2000" kern="1200">
                <a:solidFill>
                  <a:schemeClr val="tx1"/>
                </a:solidFill>
                <a:latin typeface="+mn-lt"/>
                <a:ea typeface="+mn-ea"/>
                <a:cs typeface="+mn-cs"/>
              </a:defRPr>
            </a:lvl2pPr>
            <a:lvl3pPr marL="361950" indent="-361950" algn="l" defTabSz="2270638" rtl="0" eaLnBrk="1" latinLnBrk="0" hangingPunct="1">
              <a:lnSpc>
                <a:spcPct val="90000"/>
              </a:lnSpc>
              <a:spcBef>
                <a:spcPts val="1242"/>
              </a:spcBef>
              <a:buClr>
                <a:schemeClr val="accent1"/>
              </a:buClr>
              <a:buFont typeface="Wingdings" panose="05000000000000000000" pitchFamily="2" charset="2"/>
              <a:buChar char="§"/>
              <a:defRPr sz="2000" kern="1200">
                <a:solidFill>
                  <a:schemeClr val="tx1"/>
                </a:solidFill>
                <a:latin typeface="+mn-lt"/>
                <a:ea typeface="+mn-ea"/>
                <a:cs typeface="+mn-cs"/>
              </a:defRPr>
            </a:lvl3pPr>
            <a:lvl4pPr marL="714375" indent="-352425" algn="l" defTabSz="2270638" rtl="0" eaLnBrk="1" latinLnBrk="0" hangingPunct="1">
              <a:lnSpc>
                <a:spcPct val="90000"/>
              </a:lnSpc>
              <a:spcBef>
                <a:spcPts val="1242"/>
              </a:spcBef>
              <a:buClr>
                <a:schemeClr val="accent1"/>
              </a:buClr>
              <a:buFont typeface="Wingdings" panose="05000000000000000000" pitchFamily="2" charset="2"/>
              <a:buChar char="§"/>
              <a:defRPr sz="2000" kern="1200">
                <a:solidFill>
                  <a:schemeClr val="tx1"/>
                </a:solidFill>
                <a:latin typeface="+mn-lt"/>
                <a:ea typeface="+mn-ea"/>
                <a:cs typeface="+mn-cs"/>
              </a:defRPr>
            </a:lvl4pPr>
            <a:lvl5pPr marL="1162050" indent="-447675" algn="l" defTabSz="2270638" rtl="0" eaLnBrk="1" latinLnBrk="0" hangingPunct="1">
              <a:lnSpc>
                <a:spcPct val="90000"/>
              </a:lnSpc>
              <a:spcBef>
                <a:spcPts val="1242"/>
              </a:spcBef>
              <a:buClr>
                <a:schemeClr val="accent1"/>
              </a:buClr>
              <a:buFont typeface="Wingdings" panose="05000000000000000000" pitchFamily="2" charset="2"/>
              <a:buChar char="§"/>
              <a:defRPr sz="2000" kern="1200">
                <a:solidFill>
                  <a:schemeClr val="tx1"/>
                </a:solidFill>
                <a:latin typeface="+mn-lt"/>
                <a:ea typeface="+mn-ea"/>
                <a:cs typeface="+mn-cs"/>
              </a:defRPr>
            </a:lvl5pPr>
            <a:lvl6pPr marL="6244255"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6pPr>
            <a:lvl7pPr marL="7379574"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7pPr>
            <a:lvl8pPr marL="8514893"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8pPr>
            <a:lvl9pPr marL="9650212"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9pPr>
          </a:lstStyle>
          <a:p>
            <a:pPr marL="344359" lvl="2" indent="-344359" defTabSz="1666178">
              <a:lnSpc>
                <a:spcPct val="100000"/>
              </a:lnSpc>
              <a:spcBef>
                <a:spcPts val="1669"/>
              </a:spcBef>
              <a:spcAft>
                <a:spcPts val="402"/>
              </a:spcAft>
              <a:buClr>
                <a:srgbClr val="E5741B"/>
              </a:buClr>
              <a:defRPr/>
            </a:pPr>
            <a:r>
              <a:rPr lang="en-GB" sz="3200" dirty="0">
                <a:solidFill>
                  <a:srgbClr val="26282D"/>
                </a:solidFill>
                <a:latin typeface="Arial" panose="020B0604020202020204"/>
              </a:rPr>
              <a:t>A ≥6 month lead-in period preceded a single dose of etranacogene dezaparvovec (2x10</a:t>
            </a:r>
            <a:r>
              <a:rPr lang="en-GB" sz="3200" baseline="30000" dirty="0">
                <a:solidFill>
                  <a:srgbClr val="26282D"/>
                </a:solidFill>
                <a:latin typeface="Arial" panose="020B0604020202020204"/>
              </a:rPr>
              <a:t>13</a:t>
            </a:r>
            <a:r>
              <a:rPr lang="en-GB" sz="3200" dirty="0">
                <a:solidFill>
                  <a:srgbClr val="26282D"/>
                </a:solidFill>
                <a:latin typeface="Arial" panose="020B0604020202020204"/>
              </a:rPr>
              <a:t>gc/kg). The primary endpoint: 52-week annualized bleeding rate (ABR) after stable FIX expression has been achieved, compared to ABR in the lead-in period. Secondary endpoints include adverse events (AEs), FIX use compared with the lead-in period, FIX activity, and bleeding events </a:t>
            </a:r>
            <a:r>
              <a:rPr lang="en-GB" sz="3200" b="1" dirty="0">
                <a:solidFill>
                  <a:srgbClr val="26282D"/>
                </a:solidFill>
                <a:latin typeface="Arial" panose="020B0604020202020204"/>
              </a:rPr>
              <a:t>(Figure 2)</a:t>
            </a:r>
            <a:r>
              <a:rPr lang="en-GB" sz="3200" dirty="0">
                <a:solidFill>
                  <a:srgbClr val="26282D"/>
                </a:solidFill>
                <a:latin typeface="Arial" panose="020B0604020202020204"/>
              </a:rPr>
              <a:t>. </a:t>
            </a:r>
          </a:p>
          <a:p>
            <a:pPr defTabSz="2160285">
              <a:spcBef>
                <a:spcPts val="2362"/>
              </a:spcBef>
              <a:spcAft>
                <a:spcPts val="0"/>
              </a:spcAft>
            </a:pPr>
            <a:r>
              <a:rPr lang="en-GB" cap="none" dirty="0">
                <a:solidFill>
                  <a:srgbClr val="C02125"/>
                </a:solidFill>
                <a:latin typeface="Arial" panose="020B0604020202020204"/>
              </a:rPr>
              <a:t>Figure 2. HOPE-B (AMT-061): study design</a:t>
            </a:r>
            <a:r>
              <a:rPr lang="en-GB" cap="none" baseline="30000" dirty="0">
                <a:solidFill>
                  <a:srgbClr val="C02125"/>
                </a:solidFill>
                <a:latin typeface="Arial" panose="020B0604020202020204"/>
              </a:rPr>
              <a:t>4</a:t>
            </a:r>
          </a:p>
          <a:p>
            <a:pPr defTabSz="2160285">
              <a:spcBef>
                <a:spcPts val="2362"/>
              </a:spcBef>
              <a:spcAft>
                <a:spcPts val="0"/>
              </a:spcAft>
            </a:pPr>
            <a:endParaRPr lang="en-GB" sz="4400" dirty="0">
              <a:solidFill>
                <a:srgbClr val="C02125"/>
              </a:solidFill>
              <a:latin typeface="Arial" panose="020B0604020202020204"/>
            </a:endParaRPr>
          </a:p>
          <a:p>
            <a:pPr defTabSz="2160285">
              <a:spcBef>
                <a:spcPts val="2362"/>
              </a:spcBef>
              <a:spcAft>
                <a:spcPts val="0"/>
              </a:spcAft>
            </a:pPr>
            <a:endParaRPr lang="en-GB" sz="4400" dirty="0">
              <a:solidFill>
                <a:srgbClr val="C02125"/>
              </a:solidFill>
              <a:latin typeface="Arial" panose="020B0604020202020204"/>
            </a:endParaRPr>
          </a:p>
          <a:p>
            <a:pPr defTabSz="2160285">
              <a:spcBef>
                <a:spcPts val="2362"/>
              </a:spcBef>
              <a:spcAft>
                <a:spcPts val="0"/>
              </a:spcAft>
            </a:pPr>
            <a:endParaRPr lang="en-GB" sz="4400" dirty="0">
              <a:solidFill>
                <a:srgbClr val="C02125"/>
              </a:solidFill>
              <a:latin typeface="Arial" panose="020B0604020202020204"/>
            </a:endParaRPr>
          </a:p>
          <a:p>
            <a:pPr defTabSz="2160285">
              <a:spcBef>
                <a:spcPts val="2362"/>
              </a:spcBef>
              <a:spcAft>
                <a:spcPts val="0"/>
              </a:spcAft>
            </a:pPr>
            <a:endParaRPr lang="en-GB" sz="4400" dirty="0">
              <a:solidFill>
                <a:srgbClr val="C02125"/>
              </a:solidFill>
              <a:latin typeface="Arial" panose="020B0604020202020204"/>
            </a:endParaRPr>
          </a:p>
          <a:p>
            <a:pPr defTabSz="2160285">
              <a:spcBef>
                <a:spcPts val="2362"/>
              </a:spcBef>
              <a:spcAft>
                <a:spcPts val="0"/>
              </a:spcAft>
            </a:pPr>
            <a:endParaRPr lang="en-GB" sz="4400" dirty="0">
              <a:solidFill>
                <a:srgbClr val="C02125"/>
              </a:solidFill>
              <a:latin typeface="Arial" panose="020B0604020202020204"/>
            </a:endParaRPr>
          </a:p>
          <a:p>
            <a:pPr defTabSz="2160285">
              <a:spcBef>
                <a:spcPts val="2362"/>
              </a:spcBef>
              <a:spcAft>
                <a:spcPts val="0"/>
              </a:spcAft>
            </a:pPr>
            <a:endParaRPr lang="en-GB" sz="4400" dirty="0">
              <a:solidFill>
                <a:srgbClr val="C02125"/>
              </a:solidFill>
              <a:latin typeface="Arial" panose="020B0604020202020204"/>
            </a:endParaRPr>
          </a:p>
          <a:p>
            <a:pPr defTabSz="2160285">
              <a:spcBef>
                <a:spcPts val="2362"/>
              </a:spcBef>
              <a:spcAft>
                <a:spcPts val="0"/>
              </a:spcAft>
            </a:pPr>
            <a:endParaRPr lang="en-GB" sz="4400" dirty="0">
              <a:solidFill>
                <a:srgbClr val="C02125"/>
              </a:solidFill>
              <a:latin typeface="Arial" panose="020B0604020202020204"/>
            </a:endParaRPr>
          </a:p>
          <a:p>
            <a:pPr defTabSz="2160285">
              <a:spcBef>
                <a:spcPts val="2362"/>
              </a:spcBef>
              <a:spcAft>
                <a:spcPts val="0"/>
              </a:spcAft>
            </a:pPr>
            <a:endParaRPr lang="en-GB" sz="4400" dirty="0">
              <a:solidFill>
                <a:srgbClr val="C02125"/>
              </a:solidFill>
              <a:latin typeface="Arial" panose="020B0604020202020204"/>
            </a:endParaRPr>
          </a:p>
          <a:p>
            <a:pPr defTabSz="2160285">
              <a:spcBef>
                <a:spcPts val="5400"/>
              </a:spcBef>
              <a:spcAft>
                <a:spcPts val="0"/>
              </a:spcAft>
            </a:pPr>
            <a:r>
              <a:rPr lang="en-GB" sz="4000" dirty="0">
                <a:solidFill>
                  <a:srgbClr val="C02125"/>
                </a:solidFill>
                <a:latin typeface="Arial" panose="020B0604020202020204"/>
              </a:rPr>
              <a:t>RESULTS</a:t>
            </a:r>
            <a:endParaRPr lang="en-GB" sz="4400" dirty="0">
              <a:solidFill>
                <a:srgbClr val="C02125"/>
              </a:solidFill>
              <a:latin typeface="Arial" panose="020B0604020202020204"/>
            </a:endParaRPr>
          </a:p>
          <a:p>
            <a:pPr marL="344359" lvl="2" indent="-344359" defTabSz="1666178">
              <a:lnSpc>
                <a:spcPct val="100000"/>
              </a:lnSpc>
              <a:spcBef>
                <a:spcPts val="1669"/>
              </a:spcBef>
              <a:spcAft>
                <a:spcPts val="402"/>
              </a:spcAft>
              <a:buClr>
                <a:srgbClr val="E5741B"/>
              </a:buClr>
              <a:defRPr/>
            </a:pPr>
            <a:r>
              <a:rPr lang="en-GB" sz="3200" dirty="0">
                <a:solidFill>
                  <a:srgbClr val="26282D"/>
                </a:solidFill>
                <a:latin typeface="Arial" panose="020B0604020202020204"/>
              </a:rPr>
              <a:t>Participant baseline characteristics are described in </a:t>
            </a:r>
            <a:r>
              <a:rPr lang="en-GB" sz="3200" b="1" dirty="0">
                <a:solidFill>
                  <a:srgbClr val="26282D"/>
                </a:solidFill>
                <a:latin typeface="Arial" panose="020B0604020202020204"/>
              </a:rPr>
              <a:t>Table 1</a:t>
            </a:r>
            <a:r>
              <a:rPr lang="en-GB" sz="3200" dirty="0">
                <a:solidFill>
                  <a:srgbClr val="26282D"/>
                </a:solidFill>
                <a:latin typeface="Arial" panose="020B0604020202020204"/>
              </a:rPr>
              <a:t>.</a:t>
            </a:r>
          </a:p>
          <a:p>
            <a:pPr marL="0" lvl="2" indent="0" defTabSz="1666178">
              <a:lnSpc>
                <a:spcPct val="100000"/>
              </a:lnSpc>
              <a:spcBef>
                <a:spcPts val="1713"/>
              </a:spcBef>
              <a:buClrTx/>
              <a:buNone/>
              <a:defRPr/>
            </a:pPr>
            <a:r>
              <a:rPr lang="en-GB" sz="3200" b="1" dirty="0">
                <a:solidFill>
                  <a:srgbClr val="C02125"/>
                </a:solidFill>
                <a:latin typeface="Arial" panose="020B0604020202020204"/>
              </a:rPr>
              <a:t>Table 1. Baseline Characteristics</a:t>
            </a:r>
          </a:p>
          <a:p>
            <a:pPr marL="0" lvl="2" indent="0" defTabSz="1666178">
              <a:lnSpc>
                <a:spcPct val="100000"/>
              </a:lnSpc>
              <a:spcBef>
                <a:spcPts val="1713"/>
              </a:spcBef>
              <a:buClrTx/>
              <a:buNone/>
              <a:defRPr/>
            </a:pPr>
            <a:endParaRPr lang="en-GB" sz="3200" b="1" dirty="0">
              <a:solidFill>
                <a:srgbClr val="C02125"/>
              </a:solidFill>
              <a:latin typeface="Arial" panose="020B0604020202020204"/>
            </a:endParaRPr>
          </a:p>
          <a:p>
            <a:pPr marL="0" lvl="2" indent="0" defTabSz="1666178">
              <a:lnSpc>
                <a:spcPct val="100000"/>
              </a:lnSpc>
              <a:spcBef>
                <a:spcPts val="1669"/>
              </a:spcBef>
              <a:spcAft>
                <a:spcPts val="402"/>
              </a:spcAft>
              <a:buClrTx/>
              <a:buNone/>
              <a:defRPr/>
            </a:pPr>
            <a:endParaRPr lang="en-GB" sz="3600" b="1" dirty="0">
              <a:solidFill>
                <a:srgbClr val="C02125"/>
              </a:solidFill>
              <a:latin typeface="Arial" panose="020B0604020202020204"/>
            </a:endParaRPr>
          </a:p>
          <a:p>
            <a:pPr marL="0" lvl="2" indent="0" defTabSz="1666178">
              <a:lnSpc>
                <a:spcPct val="100000"/>
              </a:lnSpc>
              <a:spcBef>
                <a:spcPts val="1669"/>
              </a:spcBef>
              <a:spcAft>
                <a:spcPts val="402"/>
              </a:spcAft>
              <a:buClrTx/>
              <a:buNone/>
              <a:defRPr/>
            </a:pPr>
            <a:endParaRPr lang="en-GB" sz="3600" b="1" dirty="0">
              <a:solidFill>
                <a:srgbClr val="C02125"/>
              </a:solidFill>
              <a:latin typeface="Arial" panose="020B0604020202020204"/>
            </a:endParaRPr>
          </a:p>
          <a:p>
            <a:pPr marL="0" lvl="2" indent="0" defTabSz="1666178">
              <a:lnSpc>
                <a:spcPct val="100000"/>
              </a:lnSpc>
              <a:spcBef>
                <a:spcPts val="1669"/>
              </a:spcBef>
              <a:spcAft>
                <a:spcPts val="402"/>
              </a:spcAft>
              <a:buClrTx/>
              <a:buNone/>
              <a:defRPr/>
            </a:pPr>
            <a:endParaRPr lang="en-GB" sz="3600" b="1" dirty="0">
              <a:solidFill>
                <a:srgbClr val="C02125"/>
              </a:solidFill>
              <a:latin typeface="Arial" panose="020B0604020202020204"/>
            </a:endParaRPr>
          </a:p>
          <a:p>
            <a:pPr marL="0" lvl="2" indent="0" defTabSz="1666178">
              <a:lnSpc>
                <a:spcPct val="100000"/>
              </a:lnSpc>
              <a:spcBef>
                <a:spcPts val="1669"/>
              </a:spcBef>
              <a:spcAft>
                <a:spcPts val="402"/>
              </a:spcAft>
              <a:buClrTx/>
              <a:buNone/>
              <a:defRPr/>
            </a:pPr>
            <a:endParaRPr lang="en-GB" sz="3600" b="1" dirty="0">
              <a:solidFill>
                <a:srgbClr val="C02125"/>
              </a:solidFill>
              <a:latin typeface="Arial" panose="020B0604020202020204"/>
            </a:endParaRPr>
          </a:p>
          <a:p>
            <a:pPr marL="344359" lvl="3" indent="0" defTabSz="2160285">
              <a:spcBef>
                <a:spcPts val="1182"/>
              </a:spcBef>
              <a:buClr>
                <a:srgbClr val="E5741B"/>
              </a:buClr>
              <a:buNone/>
            </a:pPr>
            <a:endParaRPr lang="pt-BR" sz="3600" dirty="0">
              <a:solidFill>
                <a:srgbClr val="26282D"/>
              </a:solidFill>
              <a:latin typeface="Arial" panose="020B0604020202020204"/>
            </a:endParaRPr>
          </a:p>
          <a:p>
            <a:pPr marL="344359" lvl="3" indent="0" defTabSz="2160285">
              <a:spcBef>
                <a:spcPts val="1182"/>
              </a:spcBef>
              <a:buClr>
                <a:srgbClr val="E5741B"/>
              </a:buClr>
              <a:buNone/>
            </a:pPr>
            <a:endParaRPr lang="pt-BR" sz="3600" dirty="0">
              <a:solidFill>
                <a:srgbClr val="26282D"/>
              </a:solidFill>
              <a:latin typeface="Arial" panose="020B0604020202020204"/>
            </a:endParaRPr>
          </a:p>
          <a:p>
            <a:pPr marL="344359" lvl="3" indent="0" defTabSz="2160285">
              <a:spcBef>
                <a:spcPts val="1182"/>
              </a:spcBef>
              <a:buClr>
                <a:srgbClr val="E5741B"/>
              </a:buClr>
              <a:buNone/>
            </a:pPr>
            <a:endParaRPr lang="pt-BR" sz="3600" dirty="0">
              <a:solidFill>
                <a:srgbClr val="26282D"/>
              </a:solidFill>
              <a:latin typeface="Arial" panose="020B0604020202020204"/>
            </a:endParaRPr>
          </a:p>
          <a:p>
            <a:pPr marL="344359" lvl="3" indent="0" defTabSz="2160285">
              <a:spcBef>
                <a:spcPts val="1182"/>
              </a:spcBef>
              <a:buClr>
                <a:srgbClr val="E5741B"/>
              </a:buClr>
              <a:buNone/>
            </a:pPr>
            <a:endParaRPr lang="pt-BR" sz="3600" dirty="0">
              <a:solidFill>
                <a:srgbClr val="26282D"/>
              </a:solidFill>
              <a:latin typeface="Arial" panose="020B0604020202020204"/>
            </a:endParaRPr>
          </a:p>
          <a:p>
            <a:pPr marL="9062" lvl="2" indent="0" defTabSz="2160285">
              <a:spcBef>
                <a:spcPts val="1182"/>
              </a:spcBef>
              <a:buClr>
                <a:srgbClr val="E5741B"/>
              </a:buClr>
              <a:buNone/>
            </a:pPr>
            <a:endParaRPr lang="en-GB" sz="3600" b="1" dirty="0">
              <a:solidFill>
                <a:srgbClr val="C02125"/>
              </a:solidFill>
              <a:latin typeface="Arial" panose="020B0604020202020204"/>
            </a:endParaRPr>
          </a:p>
          <a:p>
            <a:pPr defTabSz="869960">
              <a:spcBef>
                <a:spcPts val="6000"/>
              </a:spcBef>
              <a:spcAft>
                <a:spcPts val="0"/>
              </a:spcAft>
              <a:buClr>
                <a:srgbClr val="E5741B"/>
              </a:buClr>
              <a:defRPr/>
            </a:pPr>
            <a:endParaRPr lang="en-NZ" sz="3600" b="0" cap="none" dirty="0">
              <a:solidFill>
                <a:srgbClr val="26282D"/>
              </a:solidFill>
              <a:latin typeface="Arial" panose="020B0604020202020204"/>
            </a:endParaRPr>
          </a:p>
          <a:p>
            <a:pPr marL="9062" lvl="2" indent="0" defTabSz="434980">
              <a:lnSpc>
                <a:spcPct val="100000"/>
              </a:lnSpc>
              <a:spcBef>
                <a:spcPts val="0"/>
              </a:spcBef>
              <a:buClr>
                <a:srgbClr val="E5741B"/>
              </a:buClr>
              <a:buNone/>
              <a:defRPr/>
            </a:pPr>
            <a:r>
              <a:rPr lang="en-GB" sz="2200" i="1" dirty="0">
                <a:solidFill>
                  <a:srgbClr val="26282D"/>
                </a:solidFill>
                <a:latin typeface="Arial" panose="020B0604020202020204"/>
              </a:rPr>
              <a:t>HIV, human immunodeficiency virus; NAb, neutralizing antibody; SD, standard deviation. </a:t>
            </a:r>
          </a:p>
        </p:txBody>
      </p:sp>
      <p:sp>
        <p:nvSpPr>
          <p:cNvPr id="34" name="Content Placeholder 4">
            <a:extLst>
              <a:ext uri="{FF2B5EF4-FFF2-40B4-BE49-F238E27FC236}">
                <a16:creationId xmlns:a16="http://schemas.microsoft.com/office/drawing/2014/main" id="{373A5D35-F602-474B-82A2-DDD3E0650024}"/>
              </a:ext>
            </a:extLst>
          </p:cNvPr>
          <p:cNvSpPr txBox="1">
            <a:spLocks/>
          </p:cNvSpPr>
          <p:nvPr/>
        </p:nvSpPr>
        <p:spPr>
          <a:xfrm>
            <a:off x="904875" y="4074814"/>
            <a:ext cx="11880850" cy="23693646"/>
          </a:xfrm>
          <a:prstGeom prst="rect">
            <a:avLst/>
          </a:prstGeom>
          <a:ln w="19050">
            <a:noFill/>
          </a:ln>
        </p:spPr>
        <p:txBody>
          <a:bodyPr vert="horz" wrap="square" lIns="96764" tIns="96764" rIns="96764" bIns="96764" rtlCol="0">
            <a:spAutoFit/>
          </a:bodyPr>
          <a:lstStyle>
            <a:lvl1pPr marL="0" indent="0" algn="l" defTabSz="2270638" rtl="0" eaLnBrk="1" latinLnBrk="0" hangingPunct="1">
              <a:lnSpc>
                <a:spcPct val="100000"/>
              </a:lnSpc>
              <a:spcBef>
                <a:spcPts val="2483"/>
              </a:spcBef>
              <a:spcAft>
                <a:spcPts val="600"/>
              </a:spcAft>
              <a:buFont typeface="Arial" panose="020B0604020202020204" pitchFamily="34" charset="0"/>
              <a:buNone/>
              <a:defRPr sz="3200" b="1" kern="1200" cap="all" baseline="0">
                <a:solidFill>
                  <a:schemeClr val="accent2"/>
                </a:solidFill>
                <a:latin typeface="+mn-lt"/>
                <a:ea typeface="+mn-ea"/>
                <a:cs typeface="+mn-cs"/>
              </a:defRPr>
            </a:lvl1pPr>
            <a:lvl2pPr marL="0" indent="0" algn="l" defTabSz="2270638" rtl="0" eaLnBrk="1" latinLnBrk="0" hangingPunct="1">
              <a:lnSpc>
                <a:spcPct val="90000"/>
              </a:lnSpc>
              <a:spcBef>
                <a:spcPts val="1242"/>
              </a:spcBef>
              <a:buFont typeface="Arial" panose="020B0604020202020204" pitchFamily="34" charset="0"/>
              <a:buNone/>
              <a:defRPr sz="2000" kern="1200">
                <a:solidFill>
                  <a:schemeClr val="tx1"/>
                </a:solidFill>
                <a:latin typeface="+mn-lt"/>
                <a:ea typeface="+mn-ea"/>
                <a:cs typeface="+mn-cs"/>
              </a:defRPr>
            </a:lvl2pPr>
            <a:lvl3pPr marL="361950" indent="-361950" algn="l" defTabSz="2270638" rtl="0" eaLnBrk="1" latinLnBrk="0" hangingPunct="1">
              <a:lnSpc>
                <a:spcPct val="90000"/>
              </a:lnSpc>
              <a:spcBef>
                <a:spcPts val="1242"/>
              </a:spcBef>
              <a:buClr>
                <a:schemeClr val="accent1"/>
              </a:buClr>
              <a:buFont typeface="Wingdings" panose="05000000000000000000" pitchFamily="2" charset="2"/>
              <a:buChar char="§"/>
              <a:defRPr sz="2000" kern="1200">
                <a:solidFill>
                  <a:schemeClr val="tx1"/>
                </a:solidFill>
                <a:latin typeface="+mn-lt"/>
                <a:ea typeface="+mn-ea"/>
                <a:cs typeface="+mn-cs"/>
              </a:defRPr>
            </a:lvl3pPr>
            <a:lvl4pPr marL="714375" indent="-352425" algn="l" defTabSz="2270638" rtl="0" eaLnBrk="1" latinLnBrk="0" hangingPunct="1">
              <a:lnSpc>
                <a:spcPct val="90000"/>
              </a:lnSpc>
              <a:spcBef>
                <a:spcPts val="1242"/>
              </a:spcBef>
              <a:buClr>
                <a:schemeClr val="accent1"/>
              </a:buClr>
              <a:buFont typeface="Wingdings" panose="05000000000000000000" pitchFamily="2" charset="2"/>
              <a:buChar char="§"/>
              <a:defRPr sz="2000" kern="1200">
                <a:solidFill>
                  <a:schemeClr val="tx1"/>
                </a:solidFill>
                <a:latin typeface="+mn-lt"/>
                <a:ea typeface="+mn-ea"/>
                <a:cs typeface="+mn-cs"/>
              </a:defRPr>
            </a:lvl4pPr>
            <a:lvl5pPr marL="1162050" indent="-447675" algn="l" defTabSz="2270638" rtl="0" eaLnBrk="1" latinLnBrk="0" hangingPunct="1">
              <a:lnSpc>
                <a:spcPct val="90000"/>
              </a:lnSpc>
              <a:spcBef>
                <a:spcPts val="1242"/>
              </a:spcBef>
              <a:buClr>
                <a:schemeClr val="accent1"/>
              </a:buClr>
              <a:buFont typeface="Wingdings" panose="05000000000000000000" pitchFamily="2" charset="2"/>
              <a:buChar char="§"/>
              <a:defRPr sz="2000" kern="1200">
                <a:solidFill>
                  <a:schemeClr val="tx1"/>
                </a:solidFill>
                <a:latin typeface="+mn-lt"/>
                <a:ea typeface="+mn-ea"/>
                <a:cs typeface="+mn-cs"/>
              </a:defRPr>
            </a:lvl5pPr>
            <a:lvl6pPr marL="6244255"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6pPr>
            <a:lvl7pPr marL="7379574"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7pPr>
            <a:lvl8pPr marL="8514893"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8pPr>
            <a:lvl9pPr marL="9650212"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9pPr>
          </a:lstStyle>
          <a:p>
            <a:pPr defTabSz="2160285">
              <a:spcBef>
                <a:spcPts val="2362"/>
              </a:spcBef>
              <a:spcAft>
                <a:spcPts val="571"/>
              </a:spcAft>
              <a:defRPr/>
            </a:pPr>
            <a:r>
              <a:rPr lang="en-GB" sz="4000" dirty="0">
                <a:solidFill>
                  <a:srgbClr val="C02125"/>
                </a:solidFill>
                <a:latin typeface="Arial" panose="020B0604020202020204"/>
              </a:rPr>
              <a:t>introduction</a:t>
            </a:r>
          </a:p>
          <a:p>
            <a:pPr marL="434980" indent="-434980" defTabSz="1525778">
              <a:lnSpc>
                <a:spcPct val="90000"/>
              </a:lnSpc>
              <a:spcBef>
                <a:spcPts val="571"/>
              </a:spcBef>
              <a:spcAft>
                <a:spcPts val="1142"/>
              </a:spcAft>
              <a:buClr>
                <a:srgbClr val="E5741B"/>
              </a:buClr>
              <a:buFont typeface="Wingdings" panose="05000000000000000000" pitchFamily="2" charset="2"/>
              <a:buChar char="§"/>
              <a:defRPr/>
            </a:pPr>
            <a:r>
              <a:rPr lang="en-GB" b="0" cap="none" dirty="0">
                <a:solidFill>
                  <a:srgbClr val="26282D"/>
                </a:solidFill>
                <a:latin typeface="Arial" panose="020B0604020202020204"/>
              </a:rPr>
              <a:t>Etranacogene dezaparvovec (AMT-061) is an investigational gene therapy for hemophilia B (HB).</a:t>
            </a:r>
          </a:p>
          <a:p>
            <a:pPr marL="298121" lvl="2" indent="-298121" defTabSz="1525810">
              <a:lnSpc>
                <a:spcPct val="95000"/>
              </a:lnSpc>
              <a:spcBef>
                <a:spcPts val="0"/>
              </a:spcBef>
              <a:spcAft>
                <a:spcPts val="381"/>
              </a:spcAft>
              <a:buClr>
                <a:srgbClr val="E5741B"/>
              </a:buClr>
            </a:pPr>
            <a:r>
              <a:rPr lang="en-GB" sz="3200" spc="-29" dirty="0">
                <a:solidFill>
                  <a:srgbClr val="26282D"/>
                </a:solidFill>
                <a:latin typeface="Arial" panose="020B0604020202020204"/>
              </a:rPr>
              <a:t>AMT-060 (adeno-associated virus 5 [AAV5]-wildtype human FIX) has demonstrated efficacy and safety in an ongoing Phase 1/2 trial in HB.</a:t>
            </a:r>
            <a:r>
              <a:rPr lang="en-GB" sz="3200" spc="-29" baseline="30000" dirty="0">
                <a:solidFill>
                  <a:srgbClr val="26282D"/>
                </a:solidFill>
                <a:latin typeface="Arial" panose="020B0604020202020204"/>
              </a:rPr>
              <a:t>1,2</a:t>
            </a:r>
          </a:p>
          <a:p>
            <a:pPr marL="1081093" lvl="4" indent="-298121" defTabSz="1525810">
              <a:lnSpc>
                <a:spcPct val="95000"/>
              </a:lnSpc>
              <a:spcBef>
                <a:spcPts val="0"/>
              </a:spcBef>
              <a:spcAft>
                <a:spcPts val="381"/>
              </a:spcAft>
              <a:buClr>
                <a:srgbClr val="E5741B"/>
              </a:buClr>
            </a:pPr>
            <a:r>
              <a:rPr lang="en-GB" sz="3200" spc="-29" dirty="0">
                <a:solidFill>
                  <a:srgbClr val="26282D"/>
                </a:solidFill>
                <a:latin typeface="Arial" panose="020B0604020202020204"/>
              </a:rPr>
              <a:t>Stable expression of wildtype FIX was observed at 5 years follow up with no late-emergent safety signals.</a:t>
            </a:r>
            <a:r>
              <a:rPr lang="en-GB" sz="3200" spc="-29" baseline="30000" dirty="0">
                <a:solidFill>
                  <a:srgbClr val="26282D"/>
                </a:solidFill>
                <a:latin typeface="Arial" panose="020B0604020202020204"/>
              </a:rPr>
              <a:t>2,3</a:t>
            </a:r>
          </a:p>
          <a:p>
            <a:pPr marL="1081093" lvl="4" indent="-298121" defTabSz="1525810">
              <a:lnSpc>
                <a:spcPct val="95000"/>
              </a:lnSpc>
              <a:spcBef>
                <a:spcPts val="0"/>
              </a:spcBef>
              <a:spcAft>
                <a:spcPts val="381"/>
              </a:spcAft>
              <a:buClr>
                <a:srgbClr val="E5741B"/>
              </a:buClr>
            </a:pPr>
            <a:r>
              <a:rPr lang="en-GB" sz="3200" spc="-29" dirty="0">
                <a:solidFill>
                  <a:srgbClr val="26282D"/>
                </a:solidFill>
                <a:latin typeface="Arial" panose="020B0604020202020204"/>
              </a:rPr>
              <a:t>No infusion reactions were reported following AMT-060 treatment.</a:t>
            </a:r>
          </a:p>
          <a:p>
            <a:pPr marL="298121" lvl="2" indent="-298121" defTabSz="1525810">
              <a:lnSpc>
                <a:spcPct val="95000"/>
              </a:lnSpc>
              <a:spcBef>
                <a:spcPts val="0"/>
              </a:spcBef>
              <a:spcAft>
                <a:spcPts val="381"/>
              </a:spcAft>
              <a:buClr>
                <a:srgbClr val="E5741B"/>
              </a:buClr>
            </a:pPr>
            <a:r>
              <a:rPr lang="en-GB" sz="3200" spc="-29" dirty="0">
                <a:solidFill>
                  <a:srgbClr val="26282D"/>
                </a:solidFill>
                <a:latin typeface="Arial" panose="020B0604020202020204"/>
              </a:rPr>
              <a:t>Etranacogene dezaparvovec (AAV5-Padua </a:t>
            </a:r>
            <a:r>
              <a:rPr lang="en-GB" sz="3200" spc="-29" dirty="0" err="1">
                <a:solidFill>
                  <a:srgbClr val="26282D"/>
                </a:solidFill>
                <a:latin typeface="Arial" panose="020B0604020202020204"/>
              </a:rPr>
              <a:t>hFIX</a:t>
            </a:r>
            <a:r>
              <a:rPr lang="en-GB" sz="3200" spc="-29" dirty="0">
                <a:solidFill>
                  <a:srgbClr val="26282D"/>
                </a:solidFill>
                <a:latin typeface="Arial" panose="020B0604020202020204"/>
              </a:rPr>
              <a:t>) was developed by modifying the nucleotide transgene sequence of AMT-060, resulting in a highly active Padua FIX variant, which differs from the AMT-060 (wildtype </a:t>
            </a:r>
            <a:r>
              <a:rPr lang="en-GB" sz="3200" spc="-29" dirty="0" err="1">
                <a:solidFill>
                  <a:srgbClr val="26282D"/>
                </a:solidFill>
                <a:latin typeface="Arial" panose="020B0604020202020204"/>
              </a:rPr>
              <a:t>hFIX</a:t>
            </a:r>
            <a:r>
              <a:rPr lang="en-GB" sz="3200" spc="-29" dirty="0">
                <a:solidFill>
                  <a:srgbClr val="26282D"/>
                </a:solidFill>
                <a:latin typeface="Arial" panose="020B0604020202020204"/>
              </a:rPr>
              <a:t>) protein sequence by one amino acid </a:t>
            </a:r>
            <a:r>
              <a:rPr lang="en-GB" sz="3200" b="1" spc="-29" dirty="0">
                <a:solidFill>
                  <a:srgbClr val="26282D"/>
                </a:solidFill>
                <a:latin typeface="Arial" panose="020B0604020202020204"/>
              </a:rPr>
              <a:t>(Figure 1)</a:t>
            </a:r>
            <a:r>
              <a:rPr lang="en-GB" sz="3200" spc="-29" dirty="0">
                <a:solidFill>
                  <a:srgbClr val="26282D"/>
                </a:solidFill>
                <a:latin typeface="Arial" panose="020B0604020202020204"/>
              </a:rPr>
              <a:t>.</a:t>
            </a:r>
            <a:endParaRPr lang="en-GB" sz="3200" spc="-29" baseline="30000" dirty="0">
              <a:solidFill>
                <a:srgbClr val="26282D"/>
              </a:solidFill>
              <a:latin typeface="Arial" panose="020B0604020202020204"/>
            </a:endParaRPr>
          </a:p>
          <a:p>
            <a:pPr marL="298121" lvl="2" indent="-298121" defTabSz="1525810">
              <a:lnSpc>
                <a:spcPct val="95000"/>
              </a:lnSpc>
              <a:spcBef>
                <a:spcPts val="0"/>
              </a:spcBef>
              <a:spcAft>
                <a:spcPts val="381"/>
              </a:spcAft>
              <a:buClr>
                <a:srgbClr val="E5741B"/>
              </a:buClr>
            </a:pPr>
            <a:r>
              <a:rPr lang="en-GB" sz="3200" spc="-29" dirty="0">
                <a:solidFill>
                  <a:srgbClr val="26282D"/>
                </a:solidFill>
                <a:latin typeface="Arial" panose="020B0604020202020204"/>
              </a:rPr>
              <a:t>The phase 3 </a:t>
            </a:r>
            <a:r>
              <a:rPr lang="en-GB" sz="3200" b="1" spc="-29" dirty="0">
                <a:solidFill>
                  <a:srgbClr val="E5741B"/>
                </a:solidFill>
                <a:latin typeface="Arial" panose="020B0604020202020204"/>
              </a:rPr>
              <a:t>H</a:t>
            </a:r>
            <a:r>
              <a:rPr lang="en-GB" sz="3200" spc="-29" dirty="0">
                <a:solidFill>
                  <a:srgbClr val="26282D"/>
                </a:solidFill>
                <a:latin typeface="Arial" panose="020B0604020202020204"/>
              </a:rPr>
              <a:t>ealth </a:t>
            </a:r>
            <a:r>
              <a:rPr lang="en-GB" sz="3200" b="1" spc="-29" dirty="0">
                <a:solidFill>
                  <a:srgbClr val="E5741B"/>
                </a:solidFill>
                <a:latin typeface="Arial" panose="020B0604020202020204"/>
              </a:rPr>
              <a:t>O</a:t>
            </a:r>
            <a:r>
              <a:rPr lang="en-GB" sz="3200" spc="-29" dirty="0">
                <a:solidFill>
                  <a:srgbClr val="26282D"/>
                </a:solidFill>
                <a:latin typeface="Arial" panose="020B0604020202020204"/>
              </a:rPr>
              <a:t>utcomes with </a:t>
            </a:r>
            <a:r>
              <a:rPr lang="en-GB" sz="3200" b="1" spc="-29" dirty="0">
                <a:solidFill>
                  <a:srgbClr val="E5741B"/>
                </a:solidFill>
                <a:latin typeface="Arial" panose="020B0604020202020204"/>
              </a:rPr>
              <a:t>P</a:t>
            </a:r>
            <a:r>
              <a:rPr lang="en-GB" sz="3200" spc="-29" dirty="0">
                <a:solidFill>
                  <a:srgbClr val="26282D"/>
                </a:solidFill>
                <a:latin typeface="Arial" panose="020B0604020202020204"/>
              </a:rPr>
              <a:t>adua gene; </a:t>
            </a:r>
            <a:r>
              <a:rPr lang="en-GB" sz="3200" b="1" spc="-29" dirty="0">
                <a:solidFill>
                  <a:srgbClr val="E5741B"/>
                </a:solidFill>
                <a:latin typeface="Arial" panose="020B0604020202020204"/>
              </a:rPr>
              <a:t>E</a:t>
            </a:r>
            <a:r>
              <a:rPr lang="en-GB" sz="3200" spc="-29" dirty="0">
                <a:solidFill>
                  <a:srgbClr val="26282D"/>
                </a:solidFill>
                <a:latin typeface="Arial" panose="020B0604020202020204"/>
              </a:rPr>
              <a:t>valuation in hemophilia </a:t>
            </a:r>
            <a:r>
              <a:rPr lang="en-GB" sz="3200" b="1" spc="-29" dirty="0">
                <a:solidFill>
                  <a:srgbClr val="E5741B"/>
                </a:solidFill>
                <a:latin typeface="Arial" panose="020B0604020202020204"/>
              </a:rPr>
              <a:t>B </a:t>
            </a:r>
            <a:r>
              <a:rPr lang="en-GB" sz="3200" spc="-29" dirty="0">
                <a:solidFill>
                  <a:srgbClr val="26282D"/>
                </a:solidFill>
                <a:latin typeface="Arial" panose="020B0604020202020204"/>
              </a:rPr>
              <a:t> (HOPE B, NCT03569891) etranacogene dezaparvovec study is currently ongoing.</a:t>
            </a:r>
            <a:endParaRPr lang="en-GB" dirty="0">
              <a:solidFill>
                <a:srgbClr val="26282D"/>
              </a:solidFill>
              <a:latin typeface="Arial" panose="020B0604020202020204"/>
            </a:endParaRPr>
          </a:p>
          <a:p>
            <a:pPr marL="434980" indent="-434980" defTabSz="1525778">
              <a:lnSpc>
                <a:spcPct val="90000"/>
              </a:lnSpc>
              <a:spcBef>
                <a:spcPts val="571"/>
              </a:spcBef>
              <a:spcAft>
                <a:spcPts val="1142"/>
              </a:spcAft>
              <a:buClr>
                <a:srgbClr val="E5741B"/>
              </a:buClr>
              <a:buFont typeface="Wingdings" panose="05000000000000000000" pitchFamily="2" charset="2"/>
              <a:buChar char="§"/>
              <a:defRPr/>
            </a:pPr>
            <a:r>
              <a:rPr lang="en-GB" b="0" cap="none" dirty="0">
                <a:solidFill>
                  <a:srgbClr val="26282D"/>
                </a:solidFill>
                <a:latin typeface="Arial" panose="020B0604020202020204"/>
              </a:rPr>
              <a:t>HOPE-B is the first Phase 3 study in HB and has the largest gene therapy cohort to date</a:t>
            </a:r>
            <a:endParaRPr lang="en-GB" sz="1600" b="0" cap="none" dirty="0">
              <a:solidFill>
                <a:srgbClr val="26282D"/>
              </a:solidFill>
              <a:latin typeface="Arial" panose="020B0604020202020204"/>
            </a:endParaRPr>
          </a:p>
          <a:p>
            <a:pPr marL="9062" lvl="2" indent="0" defTabSz="434980">
              <a:lnSpc>
                <a:spcPct val="100000"/>
              </a:lnSpc>
              <a:spcBef>
                <a:spcPts val="0"/>
              </a:spcBef>
              <a:spcAft>
                <a:spcPts val="1142"/>
              </a:spcAft>
              <a:buClr>
                <a:srgbClr val="E5741B"/>
              </a:buClr>
              <a:buNone/>
              <a:defRPr/>
            </a:pPr>
            <a:r>
              <a:rPr lang="en-GB" sz="3200" b="1" dirty="0">
                <a:solidFill>
                  <a:srgbClr val="C02125"/>
                </a:solidFill>
                <a:latin typeface="Arial" panose="020B0604020202020204"/>
              </a:rPr>
              <a:t>Figure 1. Etranacogene dezaparvovec construct</a:t>
            </a:r>
            <a:endParaRPr lang="en-GB" dirty="0">
              <a:solidFill>
                <a:srgbClr val="26282D"/>
              </a:solidFill>
              <a:latin typeface="Arial" panose="020B0604020202020204"/>
            </a:endParaRPr>
          </a:p>
          <a:p>
            <a:pPr defTabSz="1525778">
              <a:lnSpc>
                <a:spcPct val="90000"/>
              </a:lnSpc>
              <a:spcBef>
                <a:spcPts val="571"/>
              </a:spcBef>
              <a:spcAft>
                <a:spcPts val="1142"/>
              </a:spcAft>
              <a:buClr>
                <a:srgbClr val="E5741B"/>
              </a:buClr>
              <a:defRPr/>
            </a:pPr>
            <a:endParaRPr lang="en-GB" b="0" cap="none" dirty="0">
              <a:solidFill>
                <a:srgbClr val="26282D"/>
              </a:solidFill>
              <a:latin typeface="Arial" panose="020B0604020202020204"/>
            </a:endParaRPr>
          </a:p>
          <a:p>
            <a:pPr marL="434980" indent="-434980" defTabSz="1525778">
              <a:lnSpc>
                <a:spcPct val="90000"/>
              </a:lnSpc>
              <a:spcBef>
                <a:spcPts val="571"/>
              </a:spcBef>
              <a:spcAft>
                <a:spcPts val="1142"/>
              </a:spcAft>
              <a:buClr>
                <a:srgbClr val="E5741B"/>
              </a:buClr>
              <a:buFont typeface="Wingdings" panose="05000000000000000000" pitchFamily="2" charset="2"/>
              <a:buChar char="§"/>
              <a:defRPr/>
            </a:pPr>
            <a:endParaRPr lang="en-GB" b="0" cap="none" dirty="0">
              <a:solidFill>
                <a:srgbClr val="26282D"/>
              </a:solidFill>
              <a:latin typeface="Arial" panose="020B0604020202020204"/>
            </a:endParaRPr>
          </a:p>
          <a:p>
            <a:pPr marL="434980" indent="-434980" defTabSz="1525778">
              <a:lnSpc>
                <a:spcPct val="90000"/>
              </a:lnSpc>
              <a:spcBef>
                <a:spcPts val="571"/>
              </a:spcBef>
              <a:spcAft>
                <a:spcPts val="1142"/>
              </a:spcAft>
              <a:buClr>
                <a:srgbClr val="E5741B"/>
              </a:buClr>
              <a:buFont typeface="Wingdings" panose="05000000000000000000" pitchFamily="2" charset="2"/>
              <a:buChar char="§"/>
              <a:defRPr/>
            </a:pPr>
            <a:endParaRPr lang="en-GB" b="0" cap="none" dirty="0">
              <a:solidFill>
                <a:srgbClr val="26282D"/>
              </a:solidFill>
              <a:latin typeface="Arial" panose="020B0604020202020204"/>
            </a:endParaRPr>
          </a:p>
          <a:p>
            <a:pPr marL="434980" indent="-434980" defTabSz="1525778">
              <a:lnSpc>
                <a:spcPct val="90000"/>
              </a:lnSpc>
              <a:spcBef>
                <a:spcPts val="571"/>
              </a:spcBef>
              <a:spcAft>
                <a:spcPts val="1142"/>
              </a:spcAft>
              <a:buClr>
                <a:srgbClr val="E5741B"/>
              </a:buClr>
              <a:buFont typeface="Wingdings" panose="05000000000000000000" pitchFamily="2" charset="2"/>
              <a:buChar char="§"/>
              <a:defRPr/>
            </a:pPr>
            <a:endParaRPr lang="en-GB" b="0" cap="none" dirty="0">
              <a:solidFill>
                <a:srgbClr val="26282D"/>
              </a:solidFill>
              <a:latin typeface="Arial" panose="020B0604020202020204"/>
            </a:endParaRPr>
          </a:p>
          <a:p>
            <a:pPr marL="434980" indent="-434980" defTabSz="1525778">
              <a:lnSpc>
                <a:spcPct val="90000"/>
              </a:lnSpc>
              <a:spcBef>
                <a:spcPts val="571"/>
              </a:spcBef>
              <a:spcAft>
                <a:spcPts val="1142"/>
              </a:spcAft>
              <a:buClr>
                <a:srgbClr val="E5741B"/>
              </a:buClr>
              <a:buFont typeface="Wingdings" panose="05000000000000000000" pitchFamily="2" charset="2"/>
              <a:buChar char="§"/>
              <a:defRPr/>
            </a:pPr>
            <a:endParaRPr lang="en-GB" b="0" cap="none" dirty="0">
              <a:solidFill>
                <a:srgbClr val="26282D"/>
              </a:solidFill>
              <a:latin typeface="Arial" panose="020B0604020202020204"/>
            </a:endParaRPr>
          </a:p>
          <a:p>
            <a:pPr marL="434980" indent="-434980" defTabSz="1525778">
              <a:lnSpc>
                <a:spcPct val="90000"/>
              </a:lnSpc>
              <a:spcBef>
                <a:spcPts val="571"/>
              </a:spcBef>
              <a:spcAft>
                <a:spcPts val="1142"/>
              </a:spcAft>
              <a:buClr>
                <a:srgbClr val="E5741B"/>
              </a:buClr>
              <a:buFont typeface="Wingdings" panose="05000000000000000000" pitchFamily="2" charset="2"/>
              <a:buChar char="§"/>
              <a:defRPr/>
            </a:pPr>
            <a:endParaRPr lang="en-GB" b="0" cap="none" dirty="0">
              <a:solidFill>
                <a:srgbClr val="26282D"/>
              </a:solidFill>
              <a:latin typeface="Arial" panose="020B0604020202020204"/>
            </a:endParaRPr>
          </a:p>
          <a:p>
            <a:pPr marL="434980" indent="-434980" defTabSz="1525778">
              <a:lnSpc>
                <a:spcPct val="90000"/>
              </a:lnSpc>
              <a:spcBef>
                <a:spcPts val="571"/>
              </a:spcBef>
              <a:spcAft>
                <a:spcPts val="1142"/>
              </a:spcAft>
              <a:buClr>
                <a:srgbClr val="E5741B"/>
              </a:buClr>
              <a:buFont typeface="Wingdings" panose="05000000000000000000" pitchFamily="2" charset="2"/>
              <a:buChar char="§"/>
              <a:defRPr/>
            </a:pPr>
            <a:endParaRPr lang="en-GB" b="0" cap="none" dirty="0">
              <a:solidFill>
                <a:srgbClr val="26282D"/>
              </a:solidFill>
              <a:latin typeface="Arial" panose="020B0604020202020204"/>
            </a:endParaRPr>
          </a:p>
          <a:p>
            <a:pPr marL="434980" indent="-434980" defTabSz="1525778">
              <a:lnSpc>
                <a:spcPct val="90000"/>
              </a:lnSpc>
              <a:spcBef>
                <a:spcPts val="571"/>
              </a:spcBef>
              <a:spcAft>
                <a:spcPts val="1142"/>
              </a:spcAft>
              <a:buClr>
                <a:srgbClr val="E5741B"/>
              </a:buClr>
              <a:buFont typeface="Wingdings" panose="05000000000000000000" pitchFamily="2" charset="2"/>
              <a:buChar char="§"/>
              <a:defRPr/>
            </a:pPr>
            <a:endParaRPr lang="en-GB" b="0" cap="none" dirty="0">
              <a:solidFill>
                <a:srgbClr val="26282D"/>
              </a:solidFill>
              <a:latin typeface="Arial" panose="020B0604020202020204"/>
            </a:endParaRPr>
          </a:p>
          <a:p>
            <a:pPr marL="434980" indent="-434980" defTabSz="1525778">
              <a:lnSpc>
                <a:spcPct val="90000"/>
              </a:lnSpc>
              <a:spcBef>
                <a:spcPts val="571"/>
              </a:spcBef>
              <a:spcAft>
                <a:spcPts val="1142"/>
              </a:spcAft>
              <a:buClr>
                <a:srgbClr val="E5741B"/>
              </a:buClr>
              <a:buFont typeface="Wingdings" panose="05000000000000000000" pitchFamily="2" charset="2"/>
              <a:buChar char="§"/>
              <a:defRPr/>
            </a:pPr>
            <a:endParaRPr lang="en-GB" b="0" cap="none" dirty="0">
              <a:solidFill>
                <a:srgbClr val="26282D"/>
              </a:solidFill>
              <a:latin typeface="Arial" panose="020B0604020202020204"/>
            </a:endParaRPr>
          </a:p>
          <a:p>
            <a:pPr defTabSz="1525778">
              <a:lnSpc>
                <a:spcPct val="90000"/>
              </a:lnSpc>
              <a:spcBef>
                <a:spcPts val="571"/>
              </a:spcBef>
              <a:spcAft>
                <a:spcPts val="1142"/>
              </a:spcAft>
              <a:buClr>
                <a:srgbClr val="E5741B"/>
              </a:buClr>
              <a:defRPr/>
            </a:pPr>
            <a:endParaRPr lang="en-GB" b="0" cap="none" dirty="0">
              <a:solidFill>
                <a:srgbClr val="26282D"/>
              </a:solidFill>
              <a:latin typeface="Arial" panose="020B0604020202020204"/>
            </a:endParaRPr>
          </a:p>
          <a:p>
            <a:pPr defTabSz="1525778">
              <a:spcBef>
                <a:spcPts val="1669"/>
              </a:spcBef>
              <a:spcAft>
                <a:spcPts val="402"/>
              </a:spcAft>
              <a:defRPr/>
            </a:pPr>
            <a:endParaRPr lang="en-GB" sz="4000" dirty="0">
              <a:solidFill>
                <a:srgbClr val="C02125"/>
              </a:solidFill>
              <a:latin typeface="Arial" panose="020B0604020202020204"/>
            </a:endParaRPr>
          </a:p>
          <a:p>
            <a:pPr defTabSz="1525778">
              <a:spcBef>
                <a:spcPts val="1669"/>
              </a:spcBef>
              <a:spcAft>
                <a:spcPts val="402"/>
              </a:spcAft>
              <a:defRPr/>
            </a:pPr>
            <a:r>
              <a:rPr lang="en-GB" sz="4000" dirty="0">
                <a:solidFill>
                  <a:srgbClr val="C02125"/>
                </a:solidFill>
                <a:latin typeface="Arial" panose="020B0604020202020204"/>
              </a:rPr>
              <a:t>OBJECTIVES</a:t>
            </a:r>
          </a:p>
          <a:p>
            <a:pPr marL="434980" indent="-434980" defTabSz="1525778">
              <a:lnSpc>
                <a:spcPct val="90000"/>
              </a:lnSpc>
              <a:spcBef>
                <a:spcPts val="571"/>
              </a:spcBef>
              <a:spcAft>
                <a:spcPts val="1142"/>
              </a:spcAft>
              <a:buClr>
                <a:srgbClr val="E5741B"/>
              </a:buClr>
              <a:buFont typeface="Wingdings" panose="05000000000000000000" pitchFamily="2" charset="2"/>
              <a:buChar char="§"/>
              <a:defRPr/>
            </a:pPr>
            <a:r>
              <a:rPr lang="en-GB" b="0" cap="none" dirty="0">
                <a:solidFill>
                  <a:srgbClr val="26282D"/>
                </a:solidFill>
                <a:latin typeface="Arial" panose="020B0604020202020204"/>
              </a:rPr>
              <a:t>To detail infusion reactions, which occurred on the day of dosing. </a:t>
            </a:r>
          </a:p>
          <a:p>
            <a:pPr defTabSz="1525778">
              <a:spcBef>
                <a:spcPts val="1669"/>
              </a:spcBef>
              <a:spcAft>
                <a:spcPts val="402"/>
              </a:spcAft>
              <a:defRPr/>
            </a:pPr>
            <a:r>
              <a:rPr lang="en-GB" sz="4000" dirty="0">
                <a:solidFill>
                  <a:srgbClr val="C02125"/>
                </a:solidFill>
                <a:latin typeface="Arial" panose="020B0604020202020204"/>
              </a:rPr>
              <a:t>METHODS</a:t>
            </a:r>
            <a:endParaRPr lang="en-GB" sz="2800" dirty="0">
              <a:solidFill>
                <a:srgbClr val="C02125"/>
              </a:solidFill>
              <a:latin typeface="Arial" panose="020B0604020202020204"/>
            </a:endParaRPr>
          </a:p>
          <a:p>
            <a:pPr marL="434980" lvl="1" indent="-434980" defTabSz="1525778">
              <a:spcBef>
                <a:spcPts val="833"/>
              </a:spcBef>
              <a:buClr>
                <a:srgbClr val="E5741B"/>
              </a:buClr>
              <a:buFont typeface="Wingdings" panose="05000000000000000000" pitchFamily="2" charset="2"/>
              <a:buChar char="§"/>
              <a:defRPr/>
            </a:pPr>
            <a:r>
              <a:rPr lang="en-GB" sz="3200" dirty="0">
                <a:solidFill>
                  <a:srgbClr val="26282D"/>
                </a:solidFill>
                <a:latin typeface="Arial" panose="020B0604020202020204"/>
              </a:rPr>
              <a:t>HOPE-B (NCT03569891) is an ongoing open-label, single-dose, single-arm, multinational Phase 3 trial in adult males with severe or moderate HB (FIX≤2%) on routine FIX prophylaxis </a:t>
            </a:r>
            <a:r>
              <a:rPr lang="en-GB" sz="3200" b="1" dirty="0">
                <a:solidFill>
                  <a:srgbClr val="26282D"/>
                </a:solidFill>
                <a:latin typeface="Arial" panose="020B0604020202020204"/>
              </a:rPr>
              <a:t>(Figure 2)</a:t>
            </a:r>
            <a:r>
              <a:rPr lang="en-GB" sz="3200" dirty="0">
                <a:solidFill>
                  <a:srgbClr val="26282D"/>
                </a:solidFill>
                <a:latin typeface="Arial" panose="020B0604020202020204"/>
              </a:rPr>
              <a:t>. The presence of pre-existing AAV5 NAbs was not an exclusion criterion. </a:t>
            </a:r>
            <a:endParaRPr lang="en-GB" sz="3200" b="1" dirty="0">
              <a:solidFill>
                <a:srgbClr val="C02125"/>
              </a:solidFill>
              <a:latin typeface="Arial" panose="020B0604020202020204"/>
            </a:endParaRPr>
          </a:p>
        </p:txBody>
      </p:sp>
      <p:grpSp>
        <p:nvGrpSpPr>
          <p:cNvPr id="205" name="Group 204">
            <a:extLst>
              <a:ext uri="{FF2B5EF4-FFF2-40B4-BE49-F238E27FC236}">
                <a16:creationId xmlns:a16="http://schemas.microsoft.com/office/drawing/2014/main" id="{19845E2C-250D-4AB9-BB8B-6955C082587C}"/>
              </a:ext>
            </a:extLst>
          </p:cNvPr>
          <p:cNvGrpSpPr/>
          <p:nvPr/>
        </p:nvGrpSpPr>
        <p:grpSpPr>
          <a:xfrm>
            <a:off x="13525499" y="8710848"/>
            <a:ext cx="11523663" cy="7638328"/>
            <a:chOff x="-9730740" y="17373600"/>
            <a:chExt cx="9020232" cy="7067453"/>
          </a:xfrm>
        </p:grpSpPr>
        <p:sp>
          <p:nvSpPr>
            <p:cNvPr id="323" name="TextBox 322">
              <a:extLst>
                <a:ext uri="{FF2B5EF4-FFF2-40B4-BE49-F238E27FC236}">
                  <a16:creationId xmlns:a16="http://schemas.microsoft.com/office/drawing/2014/main" id="{DEB8802C-7D36-4F9D-BC92-46DDBC1AB698}"/>
                </a:ext>
              </a:extLst>
            </p:cNvPr>
            <p:cNvSpPr txBox="1"/>
            <p:nvPr/>
          </p:nvSpPr>
          <p:spPr>
            <a:xfrm>
              <a:off x="-2635233" y="17904973"/>
              <a:ext cx="982868" cy="427161"/>
            </a:xfrm>
            <a:prstGeom prst="rect">
              <a:avLst/>
            </a:prstGeom>
            <a:noFill/>
          </p:spPr>
          <p:txBody>
            <a:bodyPr wrap="none" rtlCol="0">
              <a:spAutoFit/>
            </a:bodyPr>
            <a:lstStyle/>
            <a:p>
              <a:pPr defTabSz="434980"/>
              <a:r>
                <a:rPr lang="en-GB" sz="2400" dirty="0">
                  <a:solidFill>
                    <a:srgbClr val="26282D"/>
                  </a:solidFill>
                  <a:latin typeface="Arial" panose="020B0604020202020204"/>
                  <a:sym typeface="Arial"/>
                </a:rPr>
                <a:t>~ 4 wks</a:t>
              </a:r>
            </a:p>
          </p:txBody>
        </p:sp>
        <p:sp>
          <p:nvSpPr>
            <p:cNvPr id="324" name="TextBox 323">
              <a:extLst>
                <a:ext uri="{FF2B5EF4-FFF2-40B4-BE49-F238E27FC236}">
                  <a16:creationId xmlns:a16="http://schemas.microsoft.com/office/drawing/2014/main" id="{802D9EE9-BE99-41E5-B978-0C392C9C3529}"/>
                </a:ext>
              </a:extLst>
            </p:cNvPr>
            <p:cNvSpPr txBox="1"/>
            <p:nvPr/>
          </p:nvSpPr>
          <p:spPr>
            <a:xfrm>
              <a:off x="-2733520" y="19521157"/>
              <a:ext cx="982868" cy="427161"/>
            </a:xfrm>
            <a:prstGeom prst="rect">
              <a:avLst/>
            </a:prstGeom>
            <a:noFill/>
          </p:spPr>
          <p:txBody>
            <a:bodyPr wrap="none" rtlCol="0">
              <a:spAutoFit/>
            </a:bodyPr>
            <a:lstStyle/>
            <a:p>
              <a:pPr defTabSz="434980"/>
              <a:r>
                <a:rPr lang="en-GB" sz="2400" dirty="0">
                  <a:solidFill>
                    <a:srgbClr val="26282D"/>
                  </a:solidFill>
                  <a:latin typeface="Arial" panose="020B0604020202020204"/>
                  <a:sym typeface="Arial"/>
                </a:rPr>
                <a:t>~ 4 wks</a:t>
              </a:r>
            </a:p>
          </p:txBody>
        </p:sp>
        <p:sp>
          <p:nvSpPr>
            <p:cNvPr id="325" name="Freeform: Shape 324">
              <a:extLst>
                <a:ext uri="{FF2B5EF4-FFF2-40B4-BE49-F238E27FC236}">
                  <a16:creationId xmlns:a16="http://schemas.microsoft.com/office/drawing/2014/main" id="{1ADE9648-5EB7-4BA3-BD19-86E86ABDFB80}"/>
                </a:ext>
              </a:extLst>
            </p:cNvPr>
            <p:cNvSpPr/>
            <p:nvPr/>
          </p:nvSpPr>
          <p:spPr>
            <a:xfrm>
              <a:off x="-6894531" y="17373600"/>
              <a:ext cx="4152561" cy="626009"/>
            </a:xfrm>
            <a:custGeom>
              <a:avLst/>
              <a:gdLst>
                <a:gd name="connsiteX0" fmla="*/ 0 w 2823091"/>
                <a:gd name="connsiteY0" fmla="*/ 0 h 229113"/>
                <a:gd name="connsiteX1" fmla="*/ 2823091 w 2823091"/>
                <a:gd name="connsiteY1" fmla="*/ 0 h 229113"/>
                <a:gd name="connsiteX2" fmla="*/ 2823091 w 2823091"/>
                <a:gd name="connsiteY2" fmla="*/ 229114 h 229113"/>
                <a:gd name="connsiteX3" fmla="*/ 0 w 2823091"/>
                <a:gd name="connsiteY3" fmla="*/ 229114 h 229113"/>
              </a:gdLst>
              <a:ahLst/>
              <a:cxnLst>
                <a:cxn ang="0">
                  <a:pos x="connsiteX0" y="connsiteY0"/>
                </a:cxn>
                <a:cxn ang="0">
                  <a:pos x="connsiteX1" y="connsiteY1"/>
                </a:cxn>
                <a:cxn ang="0">
                  <a:pos x="connsiteX2" y="connsiteY2"/>
                </a:cxn>
                <a:cxn ang="0">
                  <a:pos x="connsiteX3" y="connsiteY3"/>
                </a:cxn>
              </a:cxnLst>
              <a:rect l="l" t="t" r="r" b="b"/>
              <a:pathLst>
                <a:path w="2823091" h="229113">
                  <a:moveTo>
                    <a:pt x="0" y="0"/>
                  </a:moveTo>
                  <a:lnTo>
                    <a:pt x="2823091" y="0"/>
                  </a:lnTo>
                  <a:lnTo>
                    <a:pt x="2823091" y="229114"/>
                  </a:lnTo>
                  <a:lnTo>
                    <a:pt x="0" y="229114"/>
                  </a:lnTo>
                  <a:close/>
                </a:path>
              </a:pathLst>
            </a:custGeom>
            <a:solidFill>
              <a:schemeClr val="accent1"/>
            </a:solidFill>
            <a:ln w="7221" cap="flat">
              <a:noFill/>
              <a:prstDash val="solid"/>
              <a:miter/>
            </a:ln>
          </p:spPr>
          <p:txBody>
            <a:bodyPr rtlCol="0" anchor="ctr">
              <a:noAutofit/>
            </a:bodyPr>
            <a:lstStyle/>
            <a:p>
              <a:pPr algn="ctr" defTabSz="434980"/>
              <a:r>
                <a:rPr lang="en-GB" sz="2800" dirty="0">
                  <a:solidFill>
                    <a:prstClr val="white"/>
                  </a:solidFill>
                  <a:latin typeface="Arial" panose="020B0604020202020204"/>
                  <a:sym typeface="Arial"/>
                </a:rPr>
                <a:t>Screening visit</a:t>
              </a:r>
            </a:p>
          </p:txBody>
        </p:sp>
        <p:sp>
          <p:nvSpPr>
            <p:cNvPr id="335" name="Freeform: Shape 334">
              <a:extLst>
                <a:ext uri="{FF2B5EF4-FFF2-40B4-BE49-F238E27FC236}">
                  <a16:creationId xmlns:a16="http://schemas.microsoft.com/office/drawing/2014/main" id="{9BD751C7-5A1D-4A07-8356-CA80982C37C8}"/>
                </a:ext>
              </a:extLst>
            </p:cNvPr>
            <p:cNvSpPr/>
            <p:nvPr/>
          </p:nvSpPr>
          <p:spPr>
            <a:xfrm>
              <a:off x="-6775680" y="19980491"/>
              <a:ext cx="3898289" cy="575013"/>
            </a:xfrm>
            <a:custGeom>
              <a:avLst/>
              <a:gdLst>
                <a:gd name="connsiteX0" fmla="*/ 0 w 2650226"/>
                <a:gd name="connsiteY0" fmla="*/ 0 h 453028"/>
                <a:gd name="connsiteX1" fmla="*/ 2650227 w 2650226"/>
                <a:gd name="connsiteY1" fmla="*/ 0 h 453028"/>
                <a:gd name="connsiteX2" fmla="*/ 2650227 w 2650226"/>
                <a:gd name="connsiteY2" fmla="*/ 453029 h 453028"/>
                <a:gd name="connsiteX3" fmla="*/ 0 w 2650226"/>
                <a:gd name="connsiteY3" fmla="*/ 453029 h 453028"/>
              </a:gdLst>
              <a:ahLst/>
              <a:cxnLst>
                <a:cxn ang="0">
                  <a:pos x="connsiteX0" y="connsiteY0"/>
                </a:cxn>
                <a:cxn ang="0">
                  <a:pos x="connsiteX1" y="connsiteY1"/>
                </a:cxn>
                <a:cxn ang="0">
                  <a:pos x="connsiteX2" y="connsiteY2"/>
                </a:cxn>
                <a:cxn ang="0">
                  <a:pos x="connsiteX3" y="connsiteY3"/>
                </a:cxn>
              </a:cxnLst>
              <a:rect l="l" t="t" r="r" b="b"/>
              <a:pathLst>
                <a:path w="2650226" h="453028">
                  <a:moveTo>
                    <a:pt x="0" y="0"/>
                  </a:moveTo>
                  <a:lnTo>
                    <a:pt x="2650227" y="0"/>
                  </a:lnTo>
                  <a:lnTo>
                    <a:pt x="2650227" y="453029"/>
                  </a:lnTo>
                  <a:lnTo>
                    <a:pt x="0" y="453029"/>
                  </a:lnTo>
                  <a:close/>
                </a:path>
              </a:pathLst>
            </a:custGeom>
            <a:noFill/>
            <a:ln w="7221" cap="flat">
              <a:noFill/>
              <a:prstDash val="solid"/>
              <a:miter/>
            </a:ln>
          </p:spPr>
          <p:txBody>
            <a:bodyPr rtlCol="0" anchor="ctr"/>
            <a:lstStyle/>
            <a:p>
              <a:pPr defTabSz="434980"/>
              <a:endParaRPr lang="en-GB" sz="2800" dirty="0">
                <a:solidFill>
                  <a:srgbClr val="26282D"/>
                </a:solidFill>
                <a:latin typeface="Arial" panose="020B0604020202020204"/>
              </a:endParaRPr>
            </a:p>
          </p:txBody>
        </p:sp>
        <p:sp>
          <p:nvSpPr>
            <p:cNvPr id="339" name="Freeform: Shape 338">
              <a:extLst>
                <a:ext uri="{FF2B5EF4-FFF2-40B4-BE49-F238E27FC236}">
                  <a16:creationId xmlns:a16="http://schemas.microsoft.com/office/drawing/2014/main" id="{6769A1B6-6E59-427A-A3CC-8918403CDD1E}"/>
                </a:ext>
              </a:extLst>
            </p:cNvPr>
            <p:cNvSpPr/>
            <p:nvPr/>
          </p:nvSpPr>
          <p:spPr>
            <a:xfrm>
              <a:off x="-6626984" y="18303564"/>
              <a:ext cx="3617465" cy="882959"/>
            </a:xfrm>
            <a:custGeom>
              <a:avLst/>
              <a:gdLst>
                <a:gd name="connsiteX0" fmla="*/ 0 w 2459310"/>
                <a:gd name="connsiteY0" fmla="*/ 0 h 695645"/>
                <a:gd name="connsiteX1" fmla="*/ 2459311 w 2459310"/>
                <a:gd name="connsiteY1" fmla="*/ 0 h 695645"/>
                <a:gd name="connsiteX2" fmla="*/ 2459311 w 2459310"/>
                <a:gd name="connsiteY2" fmla="*/ 695646 h 695645"/>
                <a:gd name="connsiteX3" fmla="*/ 0 w 2459310"/>
                <a:gd name="connsiteY3" fmla="*/ 695646 h 695645"/>
              </a:gdLst>
              <a:ahLst/>
              <a:cxnLst>
                <a:cxn ang="0">
                  <a:pos x="connsiteX0" y="connsiteY0"/>
                </a:cxn>
                <a:cxn ang="0">
                  <a:pos x="connsiteX1" y="connsiteY1"/>
                </a:cxn>
                <a:cxn ang="0">
                  <a:pos x="connsiteX2" y="connsiteY2"/>
                </a:cxn>
                <a:cxn ang="0">
                  <a:pos x="connsiteX3" y="connsiteY3"/>
                </a:cxn>
              </a:cxnLst>
              <a:rect l="l" t="t" r="r" b="b"/>
              <a:pathLst>
                <a:path w="2459310" h="695645">
                  <a:moveTo>
                    <a:pt x="0" y="0"/>
                  </a:moveTo>
                  <a:lnTo>
                    <a:pt x="2459311" y="0"/>
                  </a:lnTo>
                  <a:lnTo>
                    <a:pt x="2459311" y="695646"/>
                  </a:lnTo>
                  <a:lnTo>
                    <a:pt x="0" y="695646"/>
                  </a:lnTo>
                  <a:close/>
                </a:path>
              </a:pathLst>
            </a:custGeom>
            <a:noFill/>
            <a:ln w="7221" cap="flat">
              <a:noFill/>
              <a:prstDash val="solid"/>
              <a:miter/>
            </a:ln>
          </p:spPr>
          <p:txBody>
            <a:bodyPr rtlCol="0" anchor="ctr"/>
            <a:lstStyle/>
            <a:p>
              <a:pPr defTabSz="434980"/>
              <a:endParaRPr lang="en-GB" sz="2800" dirty="0">
                <a:solidFill>
                  <a:srgbClr val="26282D"/>
                </a:solidFill>
                <a:latin typeface="Arial" panose="020B0604020202020204"/>
              </a:endParaRPr>
            </a:p>
          </p:txBody>
        </p:sp>
        <p:grpSp>
          <p:nvGrpSpPr>
            <p:cNvPr id="201" name="Group 200">
              <a:extLst>
                <a:ext uri="{FF2B5EF4-FFF2-40B4-BE49-F238E27FC236}">
                  <a16:creationId xmlns:a16="http://schemas.microsoft.com/office/drawing/2014/main" id="{4D8529AE-C6A6-4079-B81B-1B49202E4E1B}"/>
                </a:ext>
              </a:extLst>
            </p:cNvPr>
            <p:cNvGrpSpPr/>
            <p:nvPr/>
          </p:nvGrpSpPr>
          <p:grpSpPr>
            <a:xfrm>
              <a:off x="-9722475" y="18264500"/>
              <a:ext cx="6980505" cy="1351293"/>
              <a:chOff x="-9722475" y="18051159"/>
              <a:chExt cx="6980505" cy="1351293"/>
            </a:xfrm>
          </p:grpSpPr>
          <p:sp>
            <p:nvSpPr>
              <p:cNvPr id="337" name="TextBox 336">
                <a:extLst>
                  <a:ext uri="{FF2B5EF4-FFF2-40B4-BE49-F238E27FC236}">
                    <a16:creationId xmlns:a16="http://schemas.microsoft.com/office/drawing/2014/main" id="{04F767D3-AFD9-4277-A929-C19302F2A1ED}"/>
                  </a:ext>
                </a:extLst>
              </p:cNvPr>
              <p:cNvSpPr txBox="1"/>
              <p:nvPr/>
            </p:nvSpPr>
            <p:spPr>
              <a:xfrm>
                <a:off x="-9722475" y="18278779"/>
                <a:ext cx="1978227" cy="882799"/>
              </a:xfrm>
              <a:prstGeom prst="rect">
                <a:avLst/>
              </a:prstGeom>
              <a:noFill/>
            </p:spPr>
            <p:txBody>
              <a:bodyPr wrap="none" rtlCol="0">
                <a:spAutoFit/>
              </a:bodyPr>
              <a:lstStyle/>
              <a:p>
                <a:pPr defTabSz="434980"/>
                <a:r>
                  <a:rPr lang="en-GB" sz="2800" dirty="0">
                    <a:solidFill>
                      <a:srgbClr val="000000"/>
                    </a:solidFill>
                    <a:latin typeface="Arial" panose="020B0604020202020204"/>
                    <a:cs typeface="Arial"/>
                    <a:sym typeface="Arial"/>
                    <a:rtl val="0"/>
                  </a:rPr>
                  <a:t>Lead-in-phase</a:t>
                </a:r>
                <a:br>
                  <a:rPr lang="en-GB" sz="2800" dirty="0">
                    <a:solidFill>
                      <a:srgbClr val="000000"/>
                    </a:solidFill>
                    <a:latin typeface="Arial" panose="020B0604020202020204"/>
                    <a:cs typeface="Arial"/>
                    <a:sym typeface="Arial"/>
                    <a:rtl val="0"/>
                  </a:rPr>
                </a:br>
                <a:r>
                  <a:rPr lang="en-GB" sz="2800" dirty="0">
                    <a:solidFill>
                      <a:srgbClr val="000000"/>
                    </a:solidFill>
                    <a:latin typeface="Arial" panose="020B0604020202020204"/>
                    <a:cs typeface="Arial"/>
                    <a:sym typeface="Arial"/>
                    <a:rtl val="0"/>
                  </a:rPr>
                  <a:t>(26 weeks)</a:t>
                </a:r>
              </a:p>
            </p:txBody>
          </p:sp>
          <p:sp>
            <p:nvSpPr>
              <p:cNvPr id="338" name="Freeform: Shape 337">
                <a:extLst>
                  <a:ext uri="{FF2B5EF4-FFF2-40B4-BE49-F238E27FC236}">
                    <a16:creationId xmlns:a16="http://schemas.microsoft.com/office/drawing/2014/main" id="{5998A610-B8BF-49FF-B9F2-E0FF52DC6687}"/>
                  </a:ext>
                </a:extLst>
              </p:cNvPr>
              <p:cNvSpPr/>
              <p:nvPr/>
            </p:nvSpPr>
            <p:spPr>
              <a:xfrm>
                <a:off x="-6894531" y="18051159"/>
                <a:ext cx="4152561" cy="1351293"/>
              </a:xfrm>
              <a:custGeom>
                <a:avLst/>
                <a:gdLst>
                  <a:gd name="connsiteX0" fmla="*/ 0 w 2823091"/>
                  <a:gd name="connsiteY0" fmla="*/ 0 h 1064625"/>
                  <a:gd name="connsiteX1" fmla="*/ 2823091 w 2823091"/>
                  <a:gd name="connsiteY1" fmla="*/ 0 h 1064625"/>
                  <a:gd name="connsiteX2" fmla="*/ 2823091 w 2823091"/>
                  <a:gd name="connsiteY2" fmla="*/ 1064625 h 1064625"/>
                  <a:gd name="connsiteX3" fmla="*/ 0 w 2823091"/>
                  <a:gd name="connsiteY3" fmla="*/ 1064625 h 1064625"/>
                </a:gdLst>
                <a:ahLst/>
                <a:cxnLst>
                  <a:cxn ang="0">
                    <a:pos x="connsiteX0" y="connsiteY0"/>
                  </a:cxn>
                  <a:cxn ang="0">
                    <a:pos x="connsiteX1" y="connsiteY1"/>
                  </a:cxn>
                  <a:cxn ang="0">
                    <a:pos x="connsiteX2" y="connsiteY2"/>
                  </a:cxn>
                  <a:cxn ang="0">
                    <a:pos x="connsiteX3" y="connsiteY3"/>
                  </a:cxn>
                </a:cxnLst>
                <a:rect l="l" t="t" r="r" b="b"/>
                <a:pathLst>
                  <a:path w="2823091" h="1064625">
                    <a:moveTo>
                      <a:pt x="0" y="0"/>
                    </a:moveTo>
                    <a:lnTo>
                      <a:pt x="2823091" y="0"/>
                    </a:lnTo>
                    <a:lnTo>
                      <a:pt x="2823091" y="1064625"/>
                    </a:lnTo>
                    <a:lnTo>
                      <a:pt x="0" y="1064625"/>
                    </a:lnTo>
                    <a:close/>
                  </a:path>
                </a:pathLst>
              </a:custGeom>
              <a:solidFill>
                <a:schemeClr val="accent3"/>
              </a:solidFill>
              <a:ln w="7221" cap="flat">
                <a:noFill/>
                <a:prstDash val="solid"/>
                <a:miter/>
              </a:ln>
            </p:spPr>
            <p:txBody>
              <a:bodyPr rtlCol="0" anchor="ctr">
                <a:noAutofit/>
              </a:bodyPr>
              <a:lstStyle/>
              <a:p>
                <a:pPr algn="ctr" defTabSz="434980"/>
                <a:r>
                  <a:rPr lang="en-GB" sz="2800" dirty="0">
                    <a:solidFill>
                      <a:prstClr val="white"/>
                    </a:solidFill>
                    <a:latin typeface="Arial" panose="020B0604020202020204"/>
                  </a:rPr>
                  <a:t>Visits every 2 months, phone calls on alternating months </a:t>
                </a:r>
              </a:p>
            </p:txBody>
          </p:sp>
          <p:sp>
            <p:nvSpPr>
              <p:cNvPr id="340" name="Freeform: Shape 339">
                <a:extLst>
                  <a:ext uri="{FF2B5EF4-FFF2-40B4-BE49-F238E27FC236}">
                    <a16:creationId xmlns:a16="http://schemas.microsoft.com/office/drawing/2014/main" id="{4EDD5175-BD16-46F1-9D71-22F7A31B712E}"/>
                  </a:ext>
                </a:extLst>
              </p:cNvPr>
              <p:cNvSpPr/>
              <p:nvPr/>
            </p:nvSpPr>
            <p:spPr>
              <a:xfrm>
                <a:off x="-7365261" y="18058857"/>
                <a:ext cx="169938" cy="1335896"/>
              </a:xfrm>
              <a:custGeom>
                <a:avLst/>
                <a:gdLst>
                  <a:gd name="connsiteX0" fmla="*/ 115532 w 115531"/>
                  <a:gd name="connsiteY0" fmla="*/ 0 h 1052494"/>
                  <a:gd name="connsiteX1" fmla="*/ 0 w 115531"/>
                  <a:gd name="connsiteY1" fmla="*/ 0 h 1052494"/>
                  <a:gd name="connsiteX2" fmla="*/ 0 w 115531"/>
                  <a:gd name="connsiteY2" fmla="*/ 1052494 h 1052494"/>
                  <a:gd name="connsiteX3" fmla="*/ 115532 w 115531"/>
                  <a:gd name="connsiteY3" fmla="*/ 1052494 h 1052494"/>
                </a:gdLst>
                <a:ahLst/>
                <a:cxnLst>
                  <a:cxn ang="0">
                    <a:pos x="connsiteX0" y="connsiteY0"/>
                  </a:cxn>
                  <a:cxn ang="0">
                    <a:pos x="connsiteX1" y="connsiteY1"/>
                  </a:cxn>
                  <a:cxn ang="0">
                    <a:pos x="connsiteX2" y="connsiteY2"/>
                  </a:cxn>
                  <a:cxn ang="0">
                    <a:pos x="connsiteX3" y="connsiteY3"/>
                  </a:cxn>
                </a:cxnLst>
                <a:rect l="l" t="t" r="r" b="b"/>
                <a:pathLst>
                  <a:path w="115531" h="1052494">
                    <a:moveTo>
                      <a:pt x="115532" y="0"/>
                    </a:moveTo>
                    <a:lnTo>
                      <a:pt x="0" y="0"/>
                    </a:lnTo>
                    <a:lnTo>
                      <a:pt x="0" y="1052494"/>
                    </a:lnTo>
                    <a:lnTo>
                      <a:pt x="115532" y="1052494"/>
                    </a:lnTo>
                  </a:path>
                </a:pathLst>
              </a:custGeom>
              <a:noFill/>
              <a:ln w="7221" cap="flat">
                <a:solidFill>
                  <a:srgbClr val="000000"/>
                </a:solidFill>
                <a:prstDash val="solid"/>
                <a:miter/>
              </a:ln>
            </p:spPr>
            <p:txBody>
              <a:bodyPr rtlCol="0" anchor="ctr"/>
              <a:lstStyle/>
              <a:p>
                <a:pPr defTabSz="434980"/>
                <a:endParaRPr lang="en-GB" sz="2800" dirty="0">
                  <a:solidFill>
                    <a:srgbClr val="26282D"/>
                  </a:solidFill>
                  <a:latin typeface="Arial" panose="020B0604020202020204"/>
                </a:endParaRPr>
              </a:p>
            </p:txBody>
          </p:sp>
        </p:grpSp>
        <p:grpSp>
          <p:nvGrpSpPr>
            <p:cNvPr id="202" name="Group 201">
              <a:extLst>
                <a:ext uri="{FF2B5EF4-FFF2-40B4-BE49-F238E27FC236}">
                  <a16:creationId xmlns:a16="http://schemas.microsoft.com/office/drawing/2014/main" id="{DFD2834E-7F61-4B1E-83E6-D7A49B2B01DC}"/>
                </a:ext>
              </a:extLst>
            </p:cNvPr>
            <p:cNvGrpSpPr/>
            <p:nvPr/>
          </p:nvGrpSpPr>
          <p:grpSpPr>
            <a:xfrm>
              <a:off x="-9730740" y="19880684"/>
              <a:ext cx="8790778" cy="809305"/>
              <a:chOff x="-9730740" y="19880684"/>
              <a:chExt cx="8790778" cy="809305"/>
            </a:xfrm>
          </p:grpSpPr>
          <p:sp>
            <p:nvSpPr>
              <p:cNvPr id="322" name="TextBox 321">
                <a:extLst>
                  <a:ext uri="{FF2B5EF4-FFF2-40B4-BE49-F238E27FC236}">
                    <a16:creationId xmlns:a16="http://schemas.microsoft.com/office/drawing/2014/main" id="{766661DE-2C4A-4444-9B17-15F691693F2C}"/>
                  </a:ext>
                </a:extLst>
              </p:cNvPr>
              <p:cNvSpPr txBox="1"/>
              <p:nvPr/>
            </p:nvSpPr>
            <p:spPr>
              <a:xfrm>
                <a:off x="-2050227" y="20205873"/>
                <a:ext cx="1110265" cy="484116"/>
              </a:xfrm>
              <a:prstGeom prst="rect">
                <a:avLst/>
              </a:prstGeom>
              <a:noFill/>
            </p:spPr>
            <p:txBody>
              <a:bodyPr wrap="none" rtlCol="0">
                <a:spAutoFit/>
              </a:bodyPr>
              <a:lstStyle/>
              <a:p>
                <a:pPr defTabSz="434980"/>
                <a:r>
                  <a:rPr lang="en-GB" sz="2800" dirty="0">
                    <a:solidFill>
                      <a:srgbClr val="000000"/>
                    </a:solidFill>
                    <a:latin typeface="Arial" panose="020B0604020202020204"/>
                    <a:cs typeface="Arial"/>
                    <a:sym typeface="Arial"/>
                    <a:rtl val="0"/>
                  </a:rPr>
                  <a:t>Week 1</a:t>
                </a:r>
              </a:p>
            </p:txBody>
          </p:sp>
          <p:sp>
            <p:nvSpPr>
              <p:cNvPr id="333" name="TextBox 332">
                <a:extLst>
                  <a:ext uri="{FF2B5EF4-FFF2-40B4-BE49-F238E27FC236}">
                    <a16:creationId xmlns:a16="http://schemas.microsoft.com/office/drawing/2014/main" id="{90BF97C5-3CA0-480A-8023-E55FD091C69E}"/>
                  </a:ext>
                </a:extLst>
              </p:cNvPr>
              <p:cNvSpPr txBox="1"/>
              <p:nvPr/>
            </p:nvSpPr>
            <p:spPr>
              <a:xfrm>
                <a:off x="-9730740" y="20013369"/>
                <a:ext cx="1650638" cy="484115"/>
              </a:xfrm>
              <a:prstGeom prst="rect">
                <a:avLst/>
              </a:prstGeom>
              <a:noFill/>
            </p:spPr>
            <p:txBody>
              <a:bodyPr wrap="none" rtlCol="0">
                <a:spAutoFit/>
              </a:bodyPr>
              <a:lstStyle/>
              <a:p>
                <a:pPr defTabSz="434980"/>
                <a:r>
                  <a:rPr lang="en-GB" sz="2800" dirty="0">
                    <a:solidFill>
                      <a:srgbClr val="000000"/>
                    </a:solidFill>
                    <a:latin typeface="Arial" panose="020B0604020202020204"/>
                    <a:cs typeface="Arial"/>
                    <a:sym typeface="Arial"/>
                    <a:rtl val="0"/>
                  </a:rPr>
                  <a:t>Dosing Visit</a:t>
                </a:r>
              </a:p>
            </p:txBody>
          </p:sp>
          <p:sp>
            <p:nvSpPr>
              <p:cNvPr id="336" name="Freeform: Shape 335">
                <a:extLst>
                  <a:ext uri="{FF2B5EF4-FFF2-40B4-BE49-F238E27FC236}">
                    <a16:creationId xmlns:a16="http://schemas.microsoft.com/office/drawing/2014/main" id="{87E1F076-1B69-4321-810C-1F8CC8516352}"/>
                  </a:ext>
                </a:extLst>
              </p:cNvPr>
              <p:cNvSpPr/>
              <p:nvPr/>
            </p:nvSpPr>
            <p:spPr>
              <a:xfrm>
                <a:off x="-7373546" y="19884901"/>
                <a:ext cx="169938" cy="729720"/>
              </a:xfrm>
              <a:custGeom>
                <a:avLst/>
                <a:gdLst>
                  <a:gd name="connsiteX0" fmla="*/ 115532 w 115531"/>
                  <a:gd name="connsiteY0" fmla="*/ 0 h 574914"/>
                  <a:gd name="connsiteX1" fmla="*/ 0 w 115531"/>
                  <a:gd name="connsiteY1" fmla="*/ 0 h 574914"/>
                  <a:gd name="connsiteX2" fmla="*/ 0 w 115531"/>
                  <a:gd name="connsiteY2" fmla="*/ 574915 h 574914"/>
                  <a:gd name="connsiteX3" fmla="*/ 115532 w 115531"/>
                  <a:gd name="connsiteY3" fmla="*/ 574915 h 574914"/>
                </a:gdLst>
                <a:ahLst/>
                <a:cxnLst>
                  <a:cxn ang="0">
                    <a:pos x="connsiteX0" y="connsiteY0"/>
                  </a:cxn>
                  <a:cxn ang="0">
                    <a:pos x="connsiteX1" y="connsiteY1"/>
                  </a:cxn>
                  <a:cxn ang="0">
                    <a:pos x="connsiteX2" y="connsiteY2"/>
                  </a:cxn>
                  <a:cxn ang="0">
                    <a:pos x="connsiteX3" y="connsiteY3"/>
                  </a:cxn>
                </a:cxnLst>
                <a:rect l="l" t="t" r="r" b="b"/>
                <a:pathLst>
                  <a:path w="115531" h="574914">
                    <a:moveTo>
                      <a:pt x="115532" y="0"/>
                    </a:moveTo>
                    <a:lnTo>
                      <a:pt x="0" y="0"/>
                    </a:lnTo>
                    <a:lnTo>
                      <a:pt x="0" y="574915"/>
                    </a:lnTo>
                    <a:lnTo>
                      <a:pt x="115532" y="574915"/>
                    </a:lnTo>
                  </a:path>
                </a:pathLst>
              </a:custGeom>
              <a:noFill/>
              <a:ln w="7221" cap="flat">
                <a:solidFill>
                  <a:srgbClr val="000000"/>
                </a:solidFill>
                <a:prstDash val="solid"/>
                <a:miter/>
              </a:ln>
            </p:spPr>
            <p:txBody>
              <a:bodyPr rtlCol="0" anchor="ctr"/>
              <a:lstStyle/>
              <a:p>
                <a:pPr defTabSz="434980"/>
                <a:endParaRPr lang="en-GB" sz="2800" dirty="0">
                  <a:solidFill>
                    <a:srgbClr val="26282D"/>
                  </a:solidFill>
                  <a:latin typeface="Arial" panose="020B0604020202020204"/>
                </a:endParaRPr>
              </a:p>
            </p:txBody>
          </p:sp>
          <p:grpSp>
            <p:nvGrpSpPr>
              <p:cNvPr id="196" name="Group 195">
                <a:extLst>
                  <a:ext uri="{FF2B5EF4-FFF2-40B4-BE49-F238E27FC236}">
                    <a16:creationId xmlns:a16="http://schemas.microsoft.com/office/drawing/2014/main" id="{0890685B-710C-42A0-A151-66B719D5254A}"/>
                  </a:ext>
                </a:extLst>
              </p:cNvPr>
              <p:cNvGrpSpPr/>
              <p:nvPr/>
            </p:nvGrpSpPr>
            <p:grpSpPr>
              <a:xfrm>
                <a:off x="-6910994" y="19880684"/>
                <a:ext cx="4746915" cy="738243"/>
                <a:chOff x="-6910994" y="20048408"/>
                <a:chExt cx="4746915" cy="617026"/>
              </a:xfrm>
            </p:grpSpPr>
            <p:sp>
              <p:nvSpPr>
                <p:cNvPr id="334" name="Freeform: Shape 333">
                  <a:extLst>
                    <a:ext uri="{FF2B5EF4-FFF2-40B4-BE49-F238E27FC236}">
                      <a16:creationId xmlns:a16="http://schemas.microsoft.com/office/drawing/2014/main" id="{4AE0AF55-8A7A-44AF-9DD4-ED49BCD4110D}"/>
                    </a:ext>
                  </a:extLst>
                </p:cNvPr>
                <p:cNvSpPr/>
                <p:nvPr/>
              </p:nvSpPr>
              <p:spPr>
                <a:xfrm>
                  <a:off x="-6910994" y="20048408"/>
                  <a:ext cx="4169023" cy="617026"/>
                </a:xfrm>
                <a:custGeom>
                  <a:avLst/>
                  <a:gdLst>
                    <a:gd name="connsiteX0" fmla="*/ 0 w 2834283"/>
                    <a:gd name="connsiteY0" fmla="*/ 0 h 581630"/>
                    <a:gd name="connsiteX1" fmla="*/ 2834284 w 2834283"/>
                    <a:gd name="connsiteY1" fmla="*/ 0 h 581630"/>
                    <a:gd name="connsiteX2" fmla="*/ 2834284 w 2834283"/>
                    <a:gd name="connsiteY2" fmla="*/ 581630 h 581630"/>
                    <a:gd name="connsiteX3" fmla="*/ 0 w 2834283"/>
                    <a:gd name="connsiteY3" fmla="*/ 581630 h 581630"/>
                  </a:gdLst>
                  <a:ahLst/>
                  <a:cxnLst>
                    <a:cxn ang="0">
                      <a:pos x="connsiteX0" y="connsiteY0"/>
                    </a:cxn>
                    <a:cxn ang="0">
                      <a:pos x="connsiteX1" y="connsiteY1"/>
                    </a:cxn>
                    <a:cxn ang="0">
                      <a:pos x="connsiteX2" y="connsiteY2"/>
                    </a:cxn>
                    <a:cxn ang="0">
                      <a:pos x="connsiteX3" y="connsiteY3"/>
                    </a:cxn>
                  </a:cxnLst>
                  <a:rect l="l" t="t" r="r" b="b"/>
                  <a:pathLst>
                    <a:path w="2834283" h="581630">
                      <a:moveTo>
                        <a:pt x="0" y="0"/>
                      </a:moveTo>
                      <a:lnTo>
                        <a:pt x="2834284" y="0"/>
                      </a:lnTo>
                      <a:lnTo>
                        <a:pt x="2834284" y="581630"/>
                      </a:lnTo>
                      <a:lnTo>
                        <a:pt x="0" y="581630"/>
                      </a:lnTo>
                      <a:close/>
                    </a:path>
                  </a:pathLst>
                </a:custGeom>
                <a:solidFill>
                  <a:srgbClr val="005366"/>
                </a:solidFill>
                <a:ln w="7221" cap="flat">
                  <a:noFill/>
                  <a:prstDash val="solid"/>
                  <a:miter/>
                </a:ln>
              </p:spPr>
              <p:txBody>
                <a:bodyPr rtlCol="0" anchor="ctr">
                  <a:noAutofit/>
                </a:bodyPr>
                <a:lstStyle/>
                <a:p>
                  <a:pPr algn="ctr" defTabSz="434980"/>
                  <a:r>
                    <a:rPr lang="en-GB" sz="2800" dirty="0">
                      <a:solidFill>
                        <a:prstClr val="white"/>
                      </a:solidFill>
                      <a:latin typeface="Arial" panose="020B0604020202020204"/>
                    </a:rPr>
                    <a:t>Single dose of AMT-061</a:t>
                  </a:r>
                </a:p>
                <a:p>
                  <a:pPr algn="ctr" defTabSz="434980"/>
                  <a:r>
                    <a:rPr lang="en-GB" sz="2800" dirty="0">
                      <a:solidFill>
                        <a:prstClr val="white"/>
                      </a:solidFill>
                      <a:latin typeface="Arial" panose="020B0604020202020204"/>
                    </a:rPr>
                    <a:t>2×10</a:t>
                  </a:r>
                  <a:r>
                    <a:rPr lang="en-GB" sz="2800" baseline="30000" dirty="0">
                      <a:solidFill>
                        <a:prstClr val="white"/>
                      </a:solidFill>
                      <a:latin typeface="Arial" panose="020B0604020202020204"/>
                    </a:rPr>
                    <a:t>13</a:t>
                  </a:r>
                  <a:r>
                    <a:rPr lang="en-GB" sz="2800" dirty="0">
                      <a:solidFill>
                        <a:prstClr val="white"/>
                      </a:solidFill>
                      <a:latin typeface="Arial" panose="020B0604020202020204"/>
                    </a:rPr>
                    <a:t> gc/kg</a:t>
                  </a:r>
                </a:p>
              </p:txBody>
            </p:sp>
            <p:grpSp>
              <p:nvGrpSpPr>
                <p:cNvPr id="341" name="Graphic 4">
                  <a:extLst>
                    <a:ext uri="{FF2B5EF4-FFF2-40B4-BE49-F238E27FC236}">
                      <a16:creationId xmlns:a16="http://schemas.microsoft.com/office/drawing/2014/main" id="{74ACB68D-3927-45B1-8183-BCAA0DBD6895}"/>
                    </a:ext>
                  </a:extLst>
                </p:cNvPr>
                <p:cNvGrpSpPr/>
                <p:nvPr/>
              </p:nvGrpSpPr>
              <p:grpSpPr>
                <a:xfrm>
                  <a:off x="-2752903" y="20588987"/>
                  <a:ext cx="588824" cy="76447"/>
                  <a:chOff x="7551339" y="3685939"/>
                  <a:chExt cx="855801" cy="72062"/>
                </a:xfrm>
                <a:solidFill>
                  <a:srgbClr val="000000"/>
                </a:solidFill>
              </p:grpSpPr>
              <p:sp>
                <p:nvSpPr>
                  <p:cNvPr id="342" name="Freeform: Shape 341">
                    <a:extLst>
                      <a:ext uri="{FF2B5EF4-FFF2-40B4-BE49-F238E27FC236}">
                        <a16:creationId xmlns:a16="http://schemas.microsoft.com/office/drawing/2014/main" id="{D3DC24A1-D82F-427B-8824-AAFD14414660}"/>
                      </a:ext>
                    </a:extLst>
                  </p:cNvPr>
                  <p:cNvSpPr/>
                  <p:nvPr/>
                </p:nvSpPr>
                <p:spPr>
                  <a:xfrm>
                    <a:off x="7551339" y="3721970"/>
                    <a:ext cx="804028" cy="7220"/>
                  </a:xfrm>
                  <a:custGeom>
                    <a:avLst/>
                    <a:gdLst>
                      <a:gd name="connsiteX0" fmla="*/ 0 w 804028"/>
                      <a:gd name="connsiteY0" fmla="*/ 0 h 7220"/>
                      <a:gd name="connsiteX1" fmla="*/ 804029 w 804028"/>
                      <a:gd name="connsiteY1" fmla="*/ 0 h 7220"/>
                    </a:gdLst>
                    <a:ahLst/>
                    <a:cxnLst>
                      <a:cxn ang="0">
                        <a:pos x="connsiteX0" y="connsiteY0"/>
                      </a:cxn>
                      <a:cxn ang="0">
                        <a:pos x="connsiteX1" y="connsiteY1"/>
                      </a:cxn>
                    </a:cxnLst>
                    <a:rect l="l" t="t" r="r" b="b"/>
                    <a:pathLst>
                      <a:path w="804028" h="7220">
                        <a:moveTo>
                          <a:pt x="0" y="0"/>
                        </a:moveTo>
                        <a:lnTo>
                          <a:pt x="804029" y="0"/>
                        </a:lnTo>
                      </a:path>
                    </a:pathLst>
                  </a:custGeom>
                  <a:ln w="12700" cap="flat">
                    <a:solidFill>
                      <a:schemeClr val="accent1"/>
                    </a:solidFill>
                    <a:prstDash val="solid"/>
                    <a:miter/>
                  </a:ln>
                </p:spPr>
                <p:txBody>
                  <a:bodyPr rtlCol="0" anchor="ctr"/>
                  <a:lstStyle/>
                  <a:p>
                    <a:pPr defTabSz="434980"/>
                    <a:endParaRPr lang="en-GB" sz="2800" dirty="0">
                      <a:solidFill>
                        <a:srgbClr val="26282D"/>
                      </a:solidFill>
                      <a:latin typeface="Arial" panose="020B0604020202020204"/>
                    </a:endParaRPr>
                  </a:p>
                </p:txBody>
              </p:sp>
              <p:sp>
                <p:nvSpPr>
                  <p:cNvPr id="343" name="Freeform: Shape 342">
                    <a:extLst>
                      <a:ext uri="{FF2B5EF4-FFF2-40B4-BE49-F238E27FC236}">
                        <a16:creationId xmlns:a16="http://schemas.microsoft.com/office/drawing/2014/main" id="{01DA62F7-09E6-4412-AA42-44117303EB69}"/>
                      </a:ext>
                    </a:extLst>
                  </p:cNvPr>
                  <p:cNvSpPr/>
                  <p:nvPr/>
                </p:nvSpPr>
                <p:spPr>
                  <a:xfrm>
                    <a:off x="8344825" y="3685939"/>
                    <a:ext cx="62314" cy="72062"/>
                  </a:xfrm>
                  <a:custGeom>
                    <a:avLst/>
                    <a:gdLst>
                      <a:gd name="connsiteX0" fmla="*/ 0 w 62314"/>
                      <a:gd name="connsiteY0" fmla="*/ 72063 h 72062"/>
                      <a:gd name="connsiteX1" fmla="*/ 62315 w 62314"/>
                      <a:gd name="connsiteY1" fmla="*/ 36031 h 72062"/>
                      <a:gd name="connsiteX2" fmla="*/ 0 w 62314"/>
                      <a:gd name="connsiteY2" fmla="*/ 0 h 72062"/>
                    </a:gdLst>
                    <a:ahLst/>
                    <a:cxnLst>
                      <a:cxn ang="0">
                        <a:pos x="connsiteX0" y="connsiteY0"/>
                      </a:cxn>
                      <a:cxn ang="0">
                        <a:pos x="connsiteX1" y="connsiteY1"/>
                      </a:cxn>
                      <a:cxn ang="0">
                        <a:pos x="connsiteX2" y="connsiteY2"/>
                      </a:cxn>
                    </a:cxnLst>
                    <a:rect l="l" t="t" r="r" b="b"/>
                    <a:pathLst>
                      <a:path w="62314" h="72062">
                        <a:moveTo>
                          <a:pt x="0" y="72063"/>
                        </a:moveTo>
                        <a:lnTo>
                          <a:pt x="62315" y="36031"/>
                        </a:lnTo>
                        <a:lnTo>
                          <a:pt x="0" y="0"/>
                        </a:lnTo>
                        <a:close/>
                      </a:path>
                    </a:pathLst>
                  </a:custGeom>
                  <a:solidFill>
                    <a:srgbClr val="000000"/>
                  </a:solidFill>
                  <a:ln w="12700" cap="flat">
                    <a:solidFill>
                      <a:schemeClr val="accent1"/>
                    </a:solidFill>
                    <a:prstDash val="solid"/>
                    <a:miter/>
                  </a:ln>
                </p:spPr>
                <p:txBody>
                  <a:bodyPr rtlCol="0" anchor="ctr"/>
                  <a:lstStyle/>
                  <a:p>
                    <a:pPr defTabSz="434980"/>
                    <a:endParaRPr lang="en-GB" sz="2800" dirty="0">
                      <a:solidFill>
                        <a:srgbClr val="26282D"/>
                      </a:solidFill>
                      <a:latin typeface="Arial" panose="020B0604020202020204"/>
                    </a:endParaRPr>
                  </a:p>
                </p:txBody>
              </p:sp>
            </p:grpSp>
          </p:grpSp>
        </p:grpSp>
        <p:grpSp>
          <p:nvGrpSpPr>
            <p:cNvPr id="203" name="Group 202">
              <a:extLst>
                <a:ext uri="{FF2B5EF4-FFF2-40B4-BE49-F238E27FC236}">
                  <a16:creationId xmlns:a16="http://schemas.microsoft.com/office/drawing/2014/main" id="{220EB975-B804-4B62-B6DB-316853E4B850}"/>
                </a:ext>
              </a:extLst>
            </p:cNvPr>
            <p:cNvGrpSpPr/>
            <p:nvPr/>
          </p:nvGrpSpPr>
          <p:grpSpPr>
            <a:xfrm>
              <a:off x="-9722475" y="20738440"/>
              <a:ext cx="9011967" cy="1450290"/>
              <a:chOff x="-9722475" y="20738440"/>
              <a:chExt cx="9011967" cy="1450290"/>
            </a:xfrm>
          </p:grpSpPr>
          <p:sp>
            <p:nvSpPr>
              <p:cNvPr id="319" name="TextBox 318">
                <a:extLst>
                  <a:ext uri="{FF2B5EF4-FFF2-40B4-BE49-F238E27FC236}">
                    <a16:creationId xmlns:a16="http://schemas.microsoft.com/office/drawing/2014/main" id="{7F577D0F-22DA-4F08-B731-24CFBF12FDC5}"/>
                  </a:ext>
                </a:extLst>
              </p:cNvPr>
              <p:cNvSpPr txBox="1"/>
              <p:nvPr/>
            </p:nvSpPr>
            <p:spPr>
              <a:xfrm>
                <a:off x="-2050227" y="20815382"/>
                <a:ext cx="1269572" cy="484115"/>
              </a:xfrm>
              <a:prstGeom prst="rect">
                <a:avLst/>
              </a:prstGeom>
              <a:noFill/>
            </p:spPr>
            <p:txBody>
              <a:bodyPr wrap="none" rtlCol="0">
                <a:spAutoFit/>
              </a:bodyPr>
              <a:lstStyle/>
              <a:p>
                <a:pPr defTabSz="434980"/>
                <a:r>
                  <a:rPr lang="en-GB" sz="2800" dirty="0">
                    <a:solidFill>
                      <a:srgbClr val="000000"/>
                    </a:solidFill>
                    <a:latin typeface="Arial" panose="020B0604020202020204"/>
                    <a:cs typeface="Arial"/>
                    <a:sym typeface="Arial"/>
                    <a:rtl val="0"/>
                  </a:rPr>
                  <a:t>Week 12</a:t>
                </a:r>
              </a:p>
            </p:txBody>
          </p:sp>
          <p:sp>
            <p:nvSpPr>
              <p:cNvPr id="320" name="TextBox 319">
                <a:extLst>
                  <a:ext uri="{FF2B5EF4-FFF2-40B4-BE49-F238E27FC236}">
                    <a16:creationId xmlns:a16="http://schemas.microsoft.com/office/drawing/2014/main" id="{07F0BFD4-B245-466E-B35A-F02F19150BA6}"/>
                  </a:ext>
                </a:extLst>
              </p:cNvPr>
              <p:cNvSpPr txBox="1"/>
              <p:nvPr/>
            </p:nvSpPr>
            <p:spPr>
              <a:xfrm>
                <a:off x="-2050227" y="21704615"/>
                <a:ext cx="1339719" cy="484115"/>
              </a:xfrm>
              <a:prstGeom prst="rect">
                <a:avLst/>
              </a:prstGeom>
              <a:noFill/>
            </p:spPr>
            <p:txBody>
              <a:bodyPr wrap="none" rtlCol="0">
                <a:spAutoFit/>
              </a:bodyPr>
              <a:lstStyle/>
              <a:p>
                <a:pPr defTabSz="434980"/>
                <a:r>
                  <a:rPr lang="en-GB" sz="2800" dirty="0">
                    <a:solidFill>
                      <a:srgbClr val="000000"/>
                    </a:solidFill>
                    <a:latin typeface="Arial" panose="020B0604020202020204"/>
                    <a:cs typeface="Arial"/>
                    <a:sym typeface="Arial"/>
                    <a:rtl val="0"/>
                  </a:rPr>
                  <a:t>Month 12</a:t>
                </a:r>
              </a:p>
            </p:txBody>
          </p:sp>
          <p:sp>
            <p:nvSpPr>
              <p:cNvPr id="329" name="TextBox 328">
                <a:extLst>
                  <a:ext uri="{FF2B5EF4-FFF2-40B4-BE49-F238E27FC236}">
                    <a16:creationId xmlns:a16="http://schemas.microsoft.com/office/drawing/2014/main" id="{1B43A21F-7650-468F-AF2B-D1E10BC021D1}"/>
                  </a:ext>
                </a:extLst>
              </p:cNvPr>
              <p:cNvSpPr txBox="1"/>
              <p:nvPr/>
            </p:nvSpPr>
            <p:spPr>
              <a:xfrm>
                <a:off x="-9722475" y="21073313"/>
                <a:ext cx="2106539" cy="882799"/>
              </a:xfrm>
              <a:prstGeom prst="rect">
                <a:avLst/>
              </a:prstGeom>
              <a:noFill/>
            </p:spPr>
            <p:txBody>
              <a:bodyPr wrap="none" rtlCol="0">
                <a:spAutoFit/>
              </a:bodyPr>
              <a:lstStyle/>
              <a:p>
                <a:pPr defTabSz="434980"/>
                <a:r>
                  <a:rPr lang="en-GB" sz="2800" dirty="0">
                    <a:solidFill>
                      <a:srgbClr val="000000"/>
                    </a:solidFill>
                    <a:latin typeface="Arial" panose="020B0604020202020204"/>
                    <a:cs typeface="Arial"/>
                    <a:sym typeface="Arial"/>
                    <a:rtl val="0"/>
                  </a:rPr>
                  <a:t>Post-Treatment</a:t>
                </a:r>
                <a:br>
                  <a:rPr lang="en-GB" sz="2800" dirty="0">
                    <a:solidFill>
                      <a:srgbClr val="000000"/>
                    </a:solidFill>
                    <a:latin typeface="Arial" panose="020B0604020202020204"/>
                    <a:cs typeface="Arial"/>
                    <a:sym typeface="Arial"/>
                    <a:rtl val="0"/>
                  </a:rPr>
                </a:br>
                <a:r>
                  <a:rPr lang="en-GB" sz="2800" dirty="0">
                    <a:solidFill>
                      <a:srgbClr val="000000"/>
                    </a:solidFill>
                    <a:latin typeface="Arial" panose="020B0604020202020204"/>
                    <a:cs typeface="Arial"/>
                    <a:sym typeface="Arial"/>
                    <a:rtl val="0"/>
                  </a:rPr>
                  <a:t>Follow-up</a:t>
                </a:r>
              </a:p>
            </p:txBody>
          </p:sp>
          <p:sp>
            <p:nvSpPr>
              <p:cNvPr id="332" name="Freeform: Shape 331">
                <a:extLst>
                  <a:ext uri="{FF2B5EF4-FFF2-40B4-BE49-F238E27FC236}">
                    <a16:creationId xmlns:a16="http://schemas.microsoft.com/office/drawing/2014/main" id="{320FD3A0-C294-42BF-88BF-F68B897D640E}"/>
                  </a:ext>
                </a:extLst>
              </p:cNvPr>
              <p:cNvSpPr/>
              <p:nvPr/>
            </p:nvSpPr>
            <p:spPr>
              <a:xfrm>
                <a:off x="-7365261" y="20814761"/>
                <a:ext cx="169938" cy="1256250"/>
              </a:xfrm>
              <a:custGeom>
                <a:avLst/>
                <a:gdLst>
                  <a:gd name="connsiteX0" fmla="*/ 115532 w 115531"/>
                  <a:gd name="connsiteY0" fmla="*/ 0 h 989745"/>
                  <a:gd name="connsiteX1" fmla="*/ 0 w 115531"/>
                  <a:gd name="connsiteY1" fmla="*/ 0 h 989745"/>
                  <a:gd name="connsiteX2" fmla="*/ 0 w 115531"/>
                  <a:gd name="connsiteY2" fmla="*/ 989746 h 989745"/>
                  <a:gd name="connsiteX3" fmla="*/ 115532 w 115531"/>
                  <a:gd name="connsiteY3" fmla="*/ 989746 h 989745"/>
                </a:gdLst>
                <a:ahLst/>
                <a:cxnLst>
                  <a:cxn ang="0">
                    <a:pos x="connsiteX0" y="connsiteY0"/>
                  </a:cxn>
                  <a:cxn ang="0">
                    <a:pos x="connsiteX1" y="connsiteY1"/>
                  </a:cxn>
                  <a:cxn ang="0">
                    <a:pos x="connsiteX2" y="connsiteY2"/>
                  </a:cxn>
                  <a:cxn ang="0">
                    <a:pos x="connsiteX3" y="connsiteY3"/>
                  </a:cxn>
                </a:cxnLst>
                <a:rect l="l" t="t" r="r" b="b"/>
                <a:pathLst>
                  <a:path w="115531" h="989745">
                    <a:moveTo>
                      <a:pt x="115532" y="0"/>
                    </a:moveTo>
                    <a:lnTo>
                      <a:pt x="0" y="0"/>
                    </a:lnTo>
                    <a:lnTo>
                      <a:pt x="0" y="989746"/>
                    </a:lnTo>
                    <a:lnTo>
                      <a:pt x="115532" y="989746"/>
                    </a:lnTo>
                  </a:path>
                </a:pathLst>
              </a:custGeom>
              <a:noFill/>
              <a:ln w="7221" cap="flat">
                <a:solidFill>
                  <a:srgbClr val="000000"/>
                </a:solidFill>
                <a:prstDash val="solid"/>
                <a:miter/>
              </a:ln>
            </p:spPr>
            <p:txBody>
              <a:bodyPr rtlCol="0" anchor="ctr"/>
              <a:lstStyle/>
              <a:p>
                <a:pPr defTabSz="434980"/>
                <a:endParaRPr lang="en-GB" sz="2800" dirty="0">
                  <a:solidFill>
                    <a:srgbClr val="26282D"/>
                  </a:solidFill>
                  <a:latin typeface="Arial" panose="020B0604020202020204"/>
                </a:endParaRPr>
              </a:p>
            </p:txBody>
          </p:sp>
          <p:grpSp>
            <p:nvGrpSpPr>
              <p:cNvPr id="199" name="Group 198">
                <a:extLst>
                  <a:ext uri="{FF2B5EF4-FFF2-40B4-BE49-F238E27FC236}">
                    <a16:creationId xmlns:a16="http://schemas.microsoft.com/office/drawing/2014/main" id="{94337BF4-583A-4931-9B87-070870E9A61E}"/>
                  </a:ext>
                </a:extLst>
              </p:cNvPr>
              <p:cNvGrpSpPr/>
              <p:nvPr/>
            </p:nvGrpSpPr>
            <p:grpSpPr>
              <a:xfrm>
                <a:off x="-6901116" y="20738440"/>
                <a:ext cx="4737037" cy="518282"/>
                <a:chOff x="-6901116" y="20765323"/>
                <a:chExt cx="4737037" cy="433182"/>
              </a:xfrm>
            </p:grpSpPr>
            <p:sp>
              <p:nvSpPr>
                <p:cNvPr id="331" name="Freeform: Shape 330">
                  <a:extLst>
                    <a:ext uri="{FF2B5EF4-FFF2-40B4-BE49-F238E27FC236}">
                      <a16:creationId xmlns:a16="http://schemas.microsoft.com/office/drawing/2014/main" id="{15A1964B-0DC1-4202-B5F4-A30B8A3AB869}"/>
                    </a:ext>
                  </a:extLst>
                </p:cNvPr>
                <p:cNvSpPr/>
                <p:nvPr/>
              </p:nvSpPr>
              <p:spPr>
                <a:xfrm>
                  <a:off x="-6901116" y="20765323"/>
                  <a:ext cx="4165836" cy="433182"/>
                </a:xfrm>
                <a:custGeom>
                  <a:avLst/>
                  <a:gdLst>
                    <a:gd name="connsiteX0" fmla="*/ 0 w 2832116"/>
                    <a:gd name="connsiteY0" fmla="*/ 0 h 408332"/>
                    <a:gd name="connsiteX1" fmla="*/ 2832117 w 2832116"/>
                    <a:gd name="connsiteY1" fmla="*/ 0 h 408332"/>
                    <a:gd name="connsiteX2" fmla="*/ 2832117 w 2832116"/>
                    <a:gd name="connsiteY2" fmla="*/ 408333 h 408332"/>
                    <a:gd name="connsiteX3" fmla="*/ 0 w 2832116"/>
                    <a:gd name="connsiteY3" fmla="*/ 408333 h 408332"/>
                  </a:gdLst>
                  <a:ahLst/>
                  <a:cxnLst>
                    <a:cxn ang="0">
                      <a:pos x="connsiteX0" y="connsiteY0"/>
                    </a:cxn>
                    <a:cxn ang="0">
                      <a:pos x="connsiteX1" y="connsiteY1"/>
                    </a:cxn>
                    <a:cxn ang="0">
                      <a:pos x="connsiteX2" y="connsiteY2"/>
                    </a:cxn>
                    <a:cxn ang="0">
                      <a:pos x="connsiteX3" y="connsiteY3"/>
                    </a:cxn>
                  </a:cxnLst>
                  <a:rect l="l" t="t" r="r" b="b"/>
                  <a:pathLst>
                    <a:path w="2832116" h="408332">
                      <a:moveTo>
                        <a:pt x="0" y="0"/>
                      </a:moveTo>
                      <a:lnTo>
                        <a:pt x="2832117" y="0"/>
                      </a:lnTo>
                      <a:lnTo>
                        <a:pt x="2832117" y="408333"/>
                      </a:lnTo>
                      <a:lnTo>
                        <a:pt x="0" y="408333"/>
                      </a:lnTo>
                      <a:close/>
                    </a:path>
                  </a:pathLst>
                </a:custGeom>
                <a:solidFill>
                  <a:schemeClr val="accent2"/>
                </a:solidFill>
                <a:ln w="7221" cap="flat">
                  <a:noFill/>
                  <a:prstDash val="solid"/>
                  <a:miter/>
                </a:ln>
              </p:spPr>
              <p:txBody>
                <a:bodyPr rtlCol="0" anchor="ctr">
                  <a:noAutofit/>
                </a:bodyPr>
                <a:lstStyle/>
                <a:p>
                  <a:pPr algn="ctr" defTabSz="434980"/>
                  <a:r>
                    <a:rPr lang="en-GB" sz="2800" dirty="0">
                      <a:solidFill>
                        <a:prstClr val="white"/>
                      </a:solidFill>
                      <a:latin typeface="Arial" panose="020B0604020202020204"/>
                    </a:rPr>
                    <a:t>Weekly Visits</a:t>
                  </a:r>
                </a:p>
              </p:txBody>
            </p:sp>
            <p:grpSp>
              <p:nvGrpSpPr>
                <p:cNvPr id="344" name="Graphic 4">
                  <a:extLst>
                    <a:ext uri="{FF2B5EF4-FFF2-40B4-BE49-F238E27FC236}">
                      <a16:creationId xmlns:a16="http://schemas.microsoft.com/office/drawing/2014/main" id="{32D59E9D-6BC8-4053-A043-5803C621008F}"/>
                    </a:ext>
                  </a:extLst>
                </p:cNvPr>
                <p:cNvGrpSpPr/>
                <p:nvPr/>
              </p:nvGrpSpPr>
              <p:grpSpPr>
                <a:xfrm>
                  <a:off x="-2752903" y="21122134"/>
                  <a:ext cx="588824" cy="76371"/>
                  <a:chOff x="7551339" y="4094343"/>
                  <a:chExt cx="855801" cy="71990"/>
                </a:xfrm>
                <a:solidFill>
                  <a:srgbClr val="000000"/>
                </a:solidFill>
              </p:grpSpPr>
              <p:sp>
                <p:nvSpPr>
                  <p:cNvPr id="345" name="Freeform: Shape 344">
                    <a:extLst>
                      <a:ext uri="{FF2B5EF4-FFF2-40B4-BE49-F238E27FC236}">
                        <a16:creationId xmlns:a16="http://schemas.microsoft.com/office/drawing/2014/main" id="{7F8BCC0F-E2C7-499C-B538-DE2FF666387A}"/>
                      </a:ext>
                    </a:extLst>
                  </p:cNvPr>
                  <p:cNvSpPr/>
                  <p:nvPr/>
                </p:nvSpPr>
                <p:spPr>
                  <a:xfrm>
                    <a:off x="7551339" y="4130303"/>
                    <a:ext cx="804028" cy="7220"/>
                  </a:xfrm>
                  <a:custGeom>
                    <a:avLst/>
                    <a:gdLst>
                      <a:gd name="connsiteX0" fmla="*/ 0 w 804028"/>
                      <a:gd name="connsiteY0" fmla="*/ 0 h 7220"/>
                      <a:gd name="connsiteX1" fmla="*/ 804029 w 804028"/>
                      <a:gd name="connsiteY1" fmla="*/ 0 h 7220"/>
                    </a:gdLst>
                    <a:ahLst/>
                    <a:cxnLst>
                      <a:cxn ang="0">
                        <a:pos x="connsiteX0" y="connsiteY0"/>
                      </a:cxn>
                      <a:cxn ang="0">
                        <a:pos x="connsiteX1" y="connsiteY1"/>
                      </a:cxn>
                    </a:cxnLst>
                    <a:rect l="l" t="t" r="r" b="b"/>
                    <a:pathLst>
                      <a:path w="804028" h="7220">
                        <a:moveTo>
                          <a:pt x="0" y="0"/>
                        </a:moveTo>
                        <a:lnTo>
                          <a:pt x="804029" y="0"/>
                        </a:lnTo>
                      </a:path>
                    </a:pathLst>
                  </a:custGeom>
                  <a:ln w="12700" cap="flat">
                    <a:solidFill>
                      <a:schemeClr val="accent1"/>
                    </a:solidFill>
                    <a:prstDash val="solid"/>
                    <a:miter/>
                  </a:ln>
                </p:spPr>
                <p:txBody>
                  <a:bodyPr rtlCol="0" anchor="ctr"/>
                  <a:lstStyle/>
                  <a:p>
                    <a:pPr defTabSz="434980"/>
                    <a:endParaRPr lang="en-GB" sz="2800" dirty="0">
                      <a:solidFill>
                        <a:srgbClr val="26282D"/>
                      </a:solidFill>
                      <a:latin typeface="Arial" panose="020B0604020202020204"/>
                    </a:endParaRPr>
                  </a:p>
                </p:txBody>
              </p:sp>
              <p:sp>
                <p:nvSpPr>
                  <p:cNvPr id="346" name="Freeform: Shape 345">
                    <a:extLst>
                      <a:ext uri="{FF2B5EF4-FFF2-40B4-BE49-F238E27FC236}">
                        <a16:creationId xmlns:a16="http://schemas.microsoft.com/office/drawing/2014/main" id="{8AF7875F-4ED2-41B8-96E4-E8BD3524EFEE}"/>
                      </a:ext>
                    </a:extLst>
                  </p:cNvPr>
                  <p:cNvSpPr/>
                  <p:nvPr/>
                </p:nvSpPr>
                <p:spPr>
                  <a:xfrm>
                    <a:off x="8344825" y="4094343"/>
                    <a:ext cx="62314" cy="71990"/>
                  </a:xfrm>
                  <a:custGeom>
                    <a:avLst/>
                    <a:gdLst>
                      <a:gd name="connsiteX0" fmla="*/ 0 w 62314"/>
                      <a:gd name="connsiteY0" fmla="*/ 71991 h 71990"/>
                      <a:gd name="connsiteX1" fmla="*/ 62315 w 62314"/>
                      <a:gd name="connsiteY1" fmla="*/ 36031 h 71990"/>
                      <a:gd name="connsiteX2" fmla="*/ 0 w 62314"/>
                      <a:gd name="connsiteY2" fmla="*/ 0 h 71990"/>
                    </a:gdLst>
                    <a:ahLst/>
                    <a:cxnLst>
                      <a:cxn ang="0">
                        <a:pos x="connsiteX0" y="connsiteY0"/>
                      </a:cxn>
                      <a:cxn ang="0">
                        <a:pos x="connsiteX1" y="connsiteY1"/>
                      </a:cxn>
                      <a:cxn ang="0">
                        <a:pos x="connsiteX2" y="connsiteY2"/>
                      </a:cxn>
                    </a:cxnLst>
                    <a:rect l="l" t="t" r="r" b="b"/>
                    <a:pathLst>
                      <a:path w="62314" h="71990">
                        <a:moveTo>
                          <a:pt x="0" y="71991"/>
                        </a:moveTo>
                        <a:lnTo>
                          <a:pt x="62315" y="36031"/>
                        </a:lnTo>
                        <a:lnTo>
                          <a:pt x="0" y="0"/>
                        </a:lnTo>
                        <a:close/>
                      </a:path>
                    </a:pathLst>
                  </a:custGeom>
                  <a:solidFill>
                    <a:srgbClr val="000000"/>
                  </a:solidFill>
                  <a:ln w="12700" cap="flat">
                    <a:solidFill>
                      <a:schemeClr val="accent1"/>
                    </a:solidFill>
                    <a:prstDash val="solid"/>
                    <a:miter/>
                  </a:ln>
                </p:spPr>
                <p:txBody>
                  <a:bodyPr rtlCol="0" anchor="ctr"/>
                  <a:lstStyle/>
                  <a:p>
                    <a:pPr defTabSz="434980"/>
                    <a:endParaRPr lang="en-GB" sz="2800" dirty="0">
                      <a:solidFill>
                        <a:srgbClr val="26282D"/>
                      </a:solidFill>
                      <a:latin typeface="Arial" panose="020B0604020202020204"/>
                    </a:endParaRPr>
                  </a:p>
                </p:txBody>
              </p:sp>
            </p:grpSp>
          </p:grpSp>
          <p:grpSp>
            <p:nvGrpSpPr>
              <p:cNvPr id="198" name="Group 197">
                <a:extLst>
                  <a:ext uri="{FF2B5EF4-FFF2-40B4-BE49-F238E27FC236}">
                    <a16:creationId xmlns:a16="http://schemas.microsoft.com/office/drawing/2014/main" id="{7A8EFFBA-EBCF-4D3B-9FA1-E9872E5DAF82}"/>
                  </a:ext>
                </a:extLst>
              </p:cNvPr>
              <p:cNvGrpSpPr/>
              <p:nvPr/>
            </p:nvGrpSpPr>
            <p:grpSpPr>
              <a:xfrm>
                <a:off x="-6901116" y="21376327"/>
                <a:ext cx="4737037" cy="714964"/>
                <a:chOff x="-6901116" y="21298471"/>
                <a:chExt cx="4737037" cy="597569"/>
              </a:xfrm>
            </p:grpSpPr>
            <p:sp>
              <p:nvSpPr>
                <p:cNvPr id="330" name="Freeform: Shape 329">
                  <a:extLst>
                    <a:ext uri="{FF2B5EF4-FFF2-40B4-BE49-F238E27FC236}">
                      <a16:creationId xmlns:a16="http://schemas.microsoft.com/office/drawing/2014/main" id="{8746DAA2-6522-4CA5-A79C-D76E0B4836EB}"/>
                    </a:ext>
                  </a:extLst>
                </p:cNvPr>
                <p:cNvSpPr/>
                <p:nvPr/>
              </p:nvSpPr>
              <p:spPr>
                <a:xfrm>
                  <a:off x="-6901116" y="21298471"/>
                  <a:ext cx="4165836" cy="597569"/>
                </a:xfrm>
                <a:custGeom>
                  <a:avLst/>
                  <a:gdLst>
                    <a:gd name="connsiteX0" fmla="*/ 0 w 2832116"/>
                    <a:gd name="connsiteY0" fmla="*/ 0 h 563289"/>
                    <a:gd name="connsiteX1" fmla="*/ 2832117 w 2832116"/>
                    <a:gd name="connsiteY1" fmla="*/ 0 h 563289"/>
                    <a:gd name="connsiteX2" fmla="*/ 2832117 w 2832116"/>
                    <a:gd name="connsiteY2" fmla="*/ 563290 h 563289"/>
                    <a:gd name="connsiteX3" fmla="*/ 0 w 2832116"/>
                    <a:gd name="connsiteY3" fmla="*/ 563290 h 563289"/>
                  </a:gdLst>
                  <a:ahLst/>
                  <a:cxnLst>
                    <a:cxn ang="0">
                      <a:pos x="connsiteX0" y="connsiteY0"/>
                    </a:cxn>
                    <a:cxn ang="0">
                      <a:pos x="connsiteX1" y="connsiteY1"/>
                    </a:cxn>
                    <a:cxn ang="0">
                      <a:pos x="connsiteX2" y="connsiteY2"/>
                    </a:cxn>
                    <a:cxn ang="0">
                      <a:pos x="connsiteX3" y="connsiteY3"/>
                    </a:cxn>
                  </a:cxnLst>
                  <a:rect l="l" t="t" r="r" b="b"/>
                  <a:pathLst>
                    <a:path w="2832116" h="563289">
                      <a:moveTo>
                        <a:pt x="0" y="0"/>
                      </a:moveTo>
                      <a:lnTo>
                        <a:pt x="2832117" y="0"/>
                      </a:lnTo>
                      <a:lnTo>
                        <a:pt x="2832117" y="563290"/>
                      </a:lnTo>
                      <a:lnTo>
                        <a:pt x="0" y="563290"/>
                      </a:lnTo>
                      <a:close/>
                    </a:path>
                  </a:pathLst>
                </a:custGeom>
                <a:solidFill>
                  <a:schemeClr val="accent2"/>
                </a:solidFill>
                <a:ln w="7221" cap="flat">
                  <a:noFill/>
                  <a:prstDash val="solid"/>
                  <a:miter/>
                </a:ln>
              </p:spPr>
              <p:txBody>
                <a:bodyPr rtlCol="0" anchor="ctr">
                  <a:noAutofit/>
                </a:bodyPr>
                <a:lstStyle/>
                <a:p>
                  <a:pPr algn="ctr" defTabSz="434980"/>
                  <a:r>
                    <a:rPr lang="en-GB" sz="2800" dirty="0">
                      <a:solidFill>
                        <a:prstClr val="white"/>
                      </a:solidFill>
                      <a:latin typeface="Arial" panose="020B0604020202020204"/>
                    </a:rPr>
                    <a:t>Monthly Visits</a:t>
                  </a:r>
                </a:p>
              </p:txBody>
            </p:sp>
            <p:grpSp>
              <p:nvGrpSpPr>
                <p:cNvPr id="347" name="Graphic 4">
                  <a:extLst>
                    <a:ext uri="{FF2B5EF4-FFF2-40B4-BE49-F238E27FC236}">
                      <a16:creationId xmlns:a16="http://schemas.microsoft.com/office/drawing/2014/main" id="{010493E0-A816-4D9E-9744-F816E52F2B02}"/>
                    </a:ext>
                  </a:extLst>
                </p:cNvPr>
                <p:cNvGrpSpPr/>
                <p:nvPr/>
              </p:nvGrpSpPr>
              <p:grpSpPr>
                <a:xfrm>
                  <a:off x="-2752903" y="21819669"/>
                  <a:ext cx="588824" cy="76371"/>
                  <a:chOff x="7551339" y="4751863"/>
                  <a:chExt cx="855801" cy="71990"/>
                </a:xfrm>
                <a:solidFill>
                  <a:srgbClr val="000000"/>
                </a:solidFill>
              </p:grpSpPr>
              <p:sp>
                <p:nvSpPr>
                  <p:cNvPr id="348" name="Freeform: Shape 347">
                    <a:extLst>
                      <a:ext uri="{FF2B5EF4-FFF2-40B4-BE49-F238E27FC236}">
                        <a16:creationId xmlns:a16="http://schemas.microsoft.com/office/drawing/2014/main" id="{36D77C5D-EC4D-4A2D-800B-B3A85C93078B}"/>
                      </a:ext>
                    </a:extLst>
                  </p:cNvPr>
                  <p:cNvSpPr/>
                  <p:nvPr/>
                </p:nvSpPr>
                <p:spPr>
                  <a:xfrm>
                    <a:off x="7551339" y="4787823"/>
                    <a:ext cx="804028" cy="7220"/>
                  </a:xfrm>
                  <a:custGeom>
                    <a:avLst/>
                    <a:gdLst>
                      <a:gd name="connsiteX0" fmla="*/ 0 w 804028"/>
                      <a:gd name="connsiteY0" fmla="*/ 0 h 7220"/>
                      <a:gd name="connsiteX1" fmla="*/ 804029 w 804028"/>
                      <a:gd name="connsiteY1" fmla="*/ 0 h 7220"/>
                    </a:gdLst>
                    <a:ahLst/>
                    <a:cxnLst>
                      <a:cxn ang="0">
                        <a:pos x="connsiteX0" y="connsiteY0"/>
                      </a:cxn>
                      <a:cxn ang="0">
                        <a:pos x="connsiteX1" y="connsiteY1"/>
                      </a:cxn>
                    </a:cxnLst>
                    <a:rect l="l" t="t" r="r" b="b"/>
                    <a:pathLst>
                      <a:path w="804028" h="7220">
                        <a:moveTo>
                          <a:pt x="0" y="0"/>
                        </a:moveTo>
                        <a:lnTo>
                          <a:pt x="804029" y="0"/>
                        </a:lnTo>
                      </a:path>
                    </a:pathLst>
                  </a:custGeom>
                  <a:ln w="12700" cap="flat">
                    <a:solidFill>
                      <a:schemeClr val="accent1"/>
                    </a:solidFill>
                    <a:prstDash val="solid"/>
                    <a:miter/>
                  </a:ln>
                </p:spPr>
                <p:txBody>
                  <a:bodyPr rtlCol="0" anchor="ctr"/>
                  <a:lstStyle/>
                  <a:p>
                    <a:pPr defTabSz="434980"/>
                    <a:endParaRPr lang="en-GB" sz="2800" dirty="0">
                      <a:solidFill>
                        <a:srgbClr val="26282D"/>
                      </a:solidFill>
                      <a:latin typeface="Arial" panose="020B0604020202020204"/>
                    </a:endParaRPr>
                  </a:p>
                </p:txBody>
              </p:sp>
              <p:sp>
                <p:nvSpPr>
                  <p:cNvPr id="349" name="Freeform: Shape 348">
                    <a:extLst>
                      <a:ext uri="{FF2B5EF4-FFF2-40B4-BE49-F238E27FC236}">
                        <a16:creationId xmlns:a16="http://schemas.microsoft.com/office/drawing/2014/main" id="{42FAF741-57EC-492C-B056-10B5A4F59CDE}"/>
                      </a:ext>
                    </a:extLst>
                  </p:cNvPr>
                  <p:cNvSpPr/>
                  <p:nvPr/>
                </p:nvSpPr>
                <p:spPr>
                  <a:xfrm>
                    <a:off x="8344825" y="4751863"/>
                    <a:ext cx="62314" cy="71990"/>
                  </a:xfrm>
                  <a:custGeom>
                    <a:avLst/>
                    <a:gdLst>
                      <a:gd name="connsiteX0" fmla="*/ 0 w 62314"/>
                      <a:gd name="connsiteY0" fmla="*/ 71991 h 71990"/>
                      <a:gd name="connsiteX1" fmla="*/ 62315 w 62314"/>
                      <a:gd name="connsiteY1" fmla="*/ 35959 h 71990"/>
                      <a:gd name="connsiteX2" fmla="*/ 0 w 62314"/>
                      <a:gd name="connsiteY2" fmla="*/ 0 h 71990"/>
                    </a:gdLst>
                    <a:ahLst/>
                    <a:cxnLst>
                      <a:cxn ang="0">
                        <a:pos x="connsiteX0" y="connsiteY0"/>
                      </a:cxn>
                      <a:cxn ang="0">
                        <a:pos x="connsiteX1" y="connsiteY1"/>
                      </a:cxn>
                      <a:cxn ang="0">
                        <a:pos x="connsiteX2" y="connsiteY2"/>
                      </a:cxn>
                    </a:cxnLst>
                    <a:rect l="l" t="t" r="r" b="b"/>
                    <a:pathLst>
                      <a:path w="62314" h="71990">
                        <a:moveTo>
                          <a:pt x="0" y="71991"/>
                        </a:moveTo>
                        <a:lnTo>
                          <a:pt x="62315" y="35959"/>
                        </a:lnTo>
                        <a:lnTo>
                          <a:pt x="0" y="0"/>
                        </a:lnTo>
                        <a:close/>
                      </a:path>
                    </a:pathLst>
                  </a:custGeom>
                  <a:solidFill>
                    <a:srgbClr val="000000"/>
                  </a:solidFill>
                  <a:ln w="12700" cap="flat">
                    <a:solidFill>
                      <a:schemeClr val="accent1"/>
                    </a:solidFill>
                    <a:prstDash val="solid"/>
                    <a:miter/>
                  </a:ln>
                </p:spPr>
                <p:txBody>
                  <a:bodyPr rtlCol="0" anchor="ctr"/>
                  <a:lstStyle/>
                  <a:p>
                    <a:pPr defTabSz="434980"/>
                    <a:endParaRPr lang="en-GB" sz="2800" dirty="0">
                      <a:solidFill>
                        <a:srgbClr val="26282D"/>
                      </a:solidFill>
                      <a:latin typeface="Arial" panose="020B0604020202020204"/>
                    </a:endParaRPr>
                  </a:p>
                </p:txBody>
              </p:sp>
            </p:grpSp>
          </p:grpSp>
        </p:grpSp>
        <p:grpSp>
          <p:nvGrpSpPr>
            <p:cNvPr id="204" name="Group 203">
              <a:extLst>
                <a:ext uri="{FF2B5EF4-FFF2-40B4-BE49-F238E27FC236}">
                  <a16:creationId xmlns:a16="http://schemas.microsoft.com/office/drawing/2014/main" id="{391419C4-837C-422B-BCF6-32A380A249B3}"/>
                </a:ext>
              </a:extLst>
            </p:cNvPr>
            <p:cNvGrpSpPr/>
            <p:nvPr/>
          </p:nvGrpSpPr>
          <p:grpSpPr>
            <a:xfrm>
              <a:off x="-9722475" y="22210808"/>
              <a:ext cx="9011967" cy="2230245"/>
              <a:chOff x="-9722475" y="22210808"/>
              <a:chExt cx="9011967" cy="2230245"/>
            </a:xfrm>
          </p:grpSpPr>
          <p:sp>
            <p:nvSpPr>
              <p:cNvPr id="321" name="TextBox 320">
                <a:extLst>
                  <a:ext uri="{FF2B5EF4-FFF2-40B4-BE49-F238E27FC236}">
                    <a16:creationId xmlns:a16="http://schemas.microsoft.com/office/drawing/2014/main" id="{0700A1C5-D5D1-4E4A-89E5-8BF2A006FCA7}"/>
                  </a:ext>
                </a:extLst>
              </p:cNvPr>
              <p:cNvSpPr txBox="1"/>
              <p:nvPr/>
            </p:nvSpPr>
            <p:spPr>
              <a:xfrm>
                <a:off x="-2050227" y="23956937"/>
                <a:ext cx="1339719" cy="484116"/>
              </a:xfrm>
              <a:prstGeom prst="rect">
                <a:avLst/>
              </a:prstGeom>
              <a:noFill/>
            </p:spPr>
            <p:txBody>
              <a:bodyPr wrap="none" rtlCol="0">
                <a:spAutoFit/>
              </a:bodyPr>
              <a:lstStyle/>
              <a:p>
                <a:pPr defTabSz="434980"/>
                <a:r>
                  <a:rPr lang="en-GB" sz="2800" dirty="0">
                    <a:solidFill>
                      <a:srgbClr val="000000"/>
                    </a:solidFill>
                    <a:latin typeface="Arial" panose="020B0604020202020204"/>
                    <a:cs typeface="Arial"/>
                    <a:sym typeface="Arial"/>
                    <a:rtl val="0"/>
                  </a:rPr>
                  <a:t>Month 60</a:t>
                </a:r>
              </a:p>
            </p:txBody>
          </p:sp>
          <p:sp>
            <p:nvSpPr>
              <p:cNvPr id="326" name="TextBox 325">
                <a:extLst>
                  <a:ext uri="{FF2B5EF4-FFF2-40B4-BE49-F238E27FC236}">
                    <a16:creationId xmlns:a16="http://schemas.microsoft.com/office/drawing/2014/main" id="{A8E47122-2975-49C6-B32C-7F0A82911182}"/>
                  </a:ext>
                </a:extLst>
              </p:cNvPr>
              <p:cNvSpPr txBox="1"/>
              <p:nvPr/>
            </p:nvSpPr>
            <p:spPr>
              <a:xfrm>
                <a:off x="-9722475" y="22949011"/>
                <a:ext cx="1515799" cy="882799"/>
              </a:xfrm>
              <a:prstGeom prst="rect">
                <a:avLst/>
              </a:prstGeom>
              <a:noFill/>
            </p:spPr>
            <p:txBody>
              <a:bodyPr wrap="none" rtlCol="0">
                <a:spAutoFit/>
              </a:bodyPr>
              <a:lstStyle/>
              <a:p>
                <a:pPr defTabSz="434980"/>
                <a:r>
                  <a:rPr lang="en-GB" sz="2800" dirty="0">
                    <a:solidFill>
                      <a:srgbClr val="000000"/>
                    </a:solidFill>
                    <a:latin typeface="Arial" panose="020B0604020202020204"/>
                    <a:cs typeface="Arial"/>
                    <a:sym typeface="Arial"/>
                    <a:rtl val="0"/>
                  </a:rPr>
                  <a:t>Long-Term</a:t>
                </a:r>
                <a:br>
                  <a:rPr lang="en-GB" sz="2800" dirty="0">
                    <a:solidFill>
                      <a:srgbClr val="000000"/>
                    </a:solidFill>
                    <a:latin typeface="Arial" panose="020B0604020202020204"/>
                    <a:cs typeface="Arial"/>
                    <a:sym typeface="Arial"/>
                    <a:rtl val="0"/>
                  </a:rPr>
                </a:br>
                <a:r>
                  <a:rPr lang="en-GB" sz="2800" dirty="0">
                    <a:solidFill>
                      <a:srgbClr val="000000"/>
                    </a:solidFill>
                    <a:latin typeface="Arial" panose="020B0604020202020204"/>
                    <a:cs typeface="Arial"/>
                    <a:sym typeface="Arial"/>
                    <a:rtl val="0"/>
                  </a:rPr>
                  <a:t>Follow-up</a:t>
                </a:r>
              </a:p>
            </p:txBody>
          </p:sp>
          <p:sp>
            <p:nvSpPr>
              <p:cNvPr id="328" name="Freeform: Shape 327">
                <a:extLst>
                  <a:ext uri="{FF2B5EF4-FFF2-40B4-BE49-F238E27FC236}">
                    <a16:creationId xmlns:a16="http://schemas.microsoft.com/office/drawing/2014/main" id="{8E0EAADF-9C71-4DBD-96D9-DAFD772FF269}"/>
                  </a:ext>
                </a:extLst>
              </p:cNvPr>
              <p:cNvSpPr/>
              <p:nvPr/>
            </p:nvSpPr>
            <p:spPr>
              <a:xfrm>
                <a:off x="-7365261" y="22215936"/>
                <a:ext cx="169938" cy="2205383"/>
              </a:xfrm>
              <a:custGeom>
                <a:avLst/>
                <a:gdLst>
                  <a:gd name="connsiteX0" fmla="*/ 115532 w 115531"/>
                  <a:gd name="connsiteY0" fmla="*/ 0 h 1737525"/>
                  <a:gd name="connsiteX1" fmla="*/ 0 w 115531"/>
                  <a:gd name="connsiteY1" fmla="*/ 0 h 1737525"/>
                  <a:gd name="connsiteX2" fmla="*/ 0 w 115531"/>
                  <a:gd name="connsiteY2" fmla="*/ 1737525 h 1737525"/>
                  <a:gd name="connsiteX3" fmla="*/ 115532 w 115531"/>
                  <a:gd name="connsiteY3" fmla="*/ 1737525 h 1737525"/>
                </a:gdLst>
                <a:ahLst/>
                <a:cxnLst>
                  <a:cxn ang="0">
                    <a:pos x="connsiteX0" y="connsiteY0"/>
                  </a:cxn>
                  <a:cxn ang="0">
                    <a:pos x="connsiteX1" y="connsiteY1"/>
                  </a:cxn>
                  <a:cxn ang="0">
                    <a:pos x="connsiteX2" y="connsiteY2"/>
                  </a:cxn>
                  <a:cxn ang="0">
                    <a:pos x="connsiteX3" y="connsiteY3"/>
                  </a:cxn>
                </a:cxnLst>
                <a:rect l="l" t="t" r="r" b="b"/>
                <a:pathLst>
                  <a:path w="115531" h="1737525">
                    <a:moveTo>
                      <a:pt x="115532" y="0"/>
                    </a:moveTo>
                    <a:lnTo>
                      <a:pt x="0" y="0"/>
                    </a:lnTo>
                    <a:lnTo>
                      <a:pt x="0" y="1737525"/>
                    </a:lnTo>
                    <a:lnTo>
                      <a:pt x="115532" y="1737525"/>
                    </a:lnTo>
                  </a:path>
                </a:pathLst>
              </a:custGeom>
              <a:noFill/>
              <a:ln w="7221" cap="flat">
                <a:solidFill>
                  <a:srgbClr val="000000"/>
                </a:solidFill>
                <a:prstDash val="solid"/>
                <a:miter/>
              </a:ln>
            </p:spPr>
            <p:txBody>
              <a:bodyPr rtlCol="0" anchor="ctr"/>
              <a:lstStyle/>
              <a:p>
                <a:pPr defTabSz="434980"/>
                <a:endParaRPr lang="en-GB" sz="2800" dirty="0">
                  <a:solidFill>
                    <a:srgbClr val="26282D"/>
                  </a:solidFill>
                  <a:latin typeface="Arial" panose="020B0604020202020204"/>
                </a:endParaRPr>
              </a:p>
            </p:txBody>
          </p:sp>
          <p:grpSp>
            <p:nvGrpSpPr>
              <p:cNvPr id="197" name="Group 196">
                <a:extLst>
                  <a:ext uri="{FF2B5EF4-FFF2-40B4-BE49-F238E27FC236}">
                    <a16:creationId xmlns:a16="http://schemas.microsoft.com/office/drawing/2014/main" id="{32013317-60D1-4E2B-8CD7-4D7E6C183891}"/>
                  </a:ext>
                </a:extLst>
              </p:cNvPr>
              <p:cNvGrpSpPr/>
              <p:nvPr/>
            </p:nvGrpSpPr>
            <p:grpSpPr>
              <a:xfrm>
                <a:off x="-6901010" y="22210808"/>
                <a:ext cx="4736931" cy="2215559"/>
                <a:chOff x="-6901010" y="21995927"/>
                <a:chExt cx="4736931" cy="1851771"/>
              </a:xfrm>
            </p:grpSpPr>
            <p:sp>
              <p:nvSpPr>
                <p:cNvPr id="327" name="Freeform: Shape 326">
                  <a:extLst>
                    <a:ext uri="{FF2B5EF4-FFF2-40B4-BE49-F238E27FC236}">
                      <a16:creationId xmlns:a16="http://schemas.microsoft.com/office/drawing/2014/main" id="{8249AC9B-D78E-4080-91DA-D6DB761F4EF0}"/>
                    </a:ext>
                  </a:extLst>
                </p:cNvPr>
                <p:cNvSpPr/>
                <p:nvPr/>
              </p:nvSpPr>
              <p:spPr>
                <a:xfrm>
                  <a:off x="-6901010" y="21995927"/>
                  <a:ext cx="4165624" cy="1851769"/>
                </a:xfrm>
                <a:custGeom>
                  <a:avLst/>
                  <a:gdLst>
                    <a:gd name="connsiteX0" fmla="*/ 0 w 2831972"/>
                    <a:gd name="connsiteY0" fmla="*/ 0 h 1745540"/>
                    <a:gd name="connsiteX1" fmla="*/ 2831973 w 2831972"/>
                    <a:gd name="connsiteY1" fmla="*/ 0 h 1745540"/>
                    <a:gd name="connsiteX2" fmla="*/ 2831973 w 2831972"/>
                    <a:gd name="connsiteY2" fmla="*/ 1745540 h 1745540"/>
                    <a:gd name="connsiteX3" fmla="*/ 0 w 2831972"/>
                    <a:gd name="connsiteY3" fmla="*/ 1745540 h 1745540"/>
                  </a:gdLst>
                  <a:ahLst/>
                  <a:cxnLst>
                    <a:cxn ang="0">
                      <a:pos x="connsiteX0" y="connsiteY0"/>
                    </a:cxn>
                    <a:cxn ang="0">
                      <a:pos x="connsiteX1" y="connsiteY1"/>
                    </a:cxn>
                    <a:cxn ang="0">
                      <a:pos x="connsiteX2" y="connsiteY2"/>
                    </a:cxn>
                    <a:cxn ang="0">
                      <a:pos x="connsiteX3" y="connsiteY3"/>
                    </a:cxn>
                  </a:cxnLst>
                  <a:rect l="l" t="t" r="r" b="b"/>
                  <a:pathLst>
                    <a:path w="2831972" h="1745540">
                      <a:moveTo>
                        <a:pt x="0" y="0"/>
                      </a:moveTo>
                      <a:lnTo>
                        <a:pt x="2831973" y="0"/>
                      </a:lnTo>
                      <a:lnTo>
                        <a:pt x="2831973" y="1745540"/>
                      </a:lnTo>
                      <a:lnTo>
                        <a:pt x="0" y="1745540"/>
                      </a:lnTo>
                      <a:close/>
                    </a:path>
                  </a:pathLst>
                </a:custGeom>
                <a:solidFill>
                  <a:schemeClr val="accent2"/>
                </a:solidFill>
                <a:ln w="7221" cap="flat">
                  <a:noFill/>
                  <a:prstDash val="solid"/>
                  <a:miter/>
                </a:ln>
              </p:spPr>
              <p:txBody>
                <a:bodyPr rtlCol="0" anchor="ctr">
                  <a:noAutofit/>
                </a:bodyPr>
                <a:lstStyle/>
                <a:p>
                  <a:pPr algn="ctr" defTabSz="434980"/>
                  <a:r>
                    <a:rPr lang="en-GB" sz="2800" dirty="0">
                      <a:solidFill>
                        <a:prstClr val="white"/>
                      </a:solidFill>
                      <a:latin typeface="Arial" panose="020B0604020202020204"/>
                    </a:rPr>
                    <a:t>Every 6 months</a:t>
                  </a:r>
                </a:p>
              </p:txBody>
            </p:sp>
            <p:grpSp>
              <p:nvGrpSpPr>
                <p:cNvPr id="350" name="Graphic 4">
                  <a:extLst>
                    <a:ext uri="{FF2B5EF4-FFF2-40B4-BE49-F238E27FC236}">
                      <a16:creationId xmlns:a16="http://schemas.microsoft.com/office/drawing/2014/main" id="{0E164E58-3DD4-4A9F-A803-154462A92045}"/>
                    </a:ext>
                  </a:extLst>
                </p:cNvPr>
                <p:cNvGrpSpPr/>
                <p:nvPr/>
              </p:nvGrpSpPr>
              <p:grpSpPr>
                <a:xfrm>
                  <a:off x="-2752903" y="23771327"/>
                  <a:ext cx="588824" cy="76371"/>
                  <a:chOff x="7551339" y="6569467"/>
                  <a:chExt cx="855801" cy="71990"/>
                </a:xfrm>
                <a:solidFill>
                  <a:srgbClr val="000000"/>
                </a:solidFill>
              </p:grpSpPr>
              <p:sp>
                <p:nvSpPr>
                  <p:cNvPr id="351" name="Freeform: Shape 350">
                    <a:extLst>
                      <a:ext uri="{FF2B5EF4-FFF2-40B4-BE49-F238E27FC236}">
                        <a16:creationId xmlns:a16="http://schemas.microsoft.com/office/drawing/2014/main" id="{F2FD6FA2-6AEC-4063-837E-6C06BD44146C}"/>
                      </a:ext>
                    </a:extLst>
                  </p:cNvPr>
                  <p:cNvSpPr/>
                  <p:nvPr/>
                </p:nvSpPr>
                <p:spPr>
                  <a:xfrm>
                    <a:off x="7551339" y="6605426"/>
                    <a:ext cx="804028" cy="7220"/>
                  </a:xfrm>
                  <a:custGeom>
                    <a:avLst/>
                    <a:gdLst>
                      <a:gd name="connsiteX0" fmla="*/ 0 w 804028"/>
                      <a:gd name="connsiteY0" fmla="*/ 0 h 7220"/>
                      <a:gd name="connsiteX1" fmla="*/ 804029 w 804028"/>
                      <a:gd name="connsiteY1" fmla="*/ 0 h 7220"/>
                    </a:gdLst>
                    <a:ahLst/>
                    <a:cxnLst>
                      <a:cxn ang="0">
                        <a:pos x="connsiteX0" y="connsiteY0"/>
                      </a:cxn>
                      <a:cxn ang="0">
                        <a:pos x="connsiteX1" y="connsiteY1"/>
                      </a:cxn>
                    </a:cxnLst>
                    <a:rect l="l" t="t" r="r" b="b"/>
                    <a:pathLst>
                      <a:path w="804028" h="7220">
                        <a:moveTo>
                          <a:pt x="0" y="0"/>
                        </a:moveTo>
                        <a:lnTo>
                          <a:pt x="804029" y="0"/>
                        </a:lnTo>
                      </a:path>
                    </a:pathLst>
                  </a:custGeom>
                  <a:ln w="12700" cap="flat">
                    <a:solidFill>
                      <a:schemeClr val="accent1"/>
                    </a:solidFill>
                    <a:prstDash val="solid"/>
                    <a:miter/>
                  </a:ln>
                </p:spPr>
                <p:txBody>
                  <a:bodyPr rtlCol="0" anchor="ctr"/>
                  <a:lstStyle/>
                  <a:p>
                    <a:pPr defTabSz="434980"/>
                    <a:endParaRPr lang="en-GB" sz="2800" dirty="0">
                      <a:solidFill>
                        <a:srgbClr val="26282D"/>
                      </a:solidFill>
                      <a:latin typeface="Arial" panose="020B0604020202020204"/>
                    </a:endParaRPr>
                  </a:p>
                </p:txBody>
              </p:sp>
              <p:sp>
                <p:nvSpPr>
                  <p:cNvPr id="352" name="Freeform: Shape 351">
                    <a:extLst>
                      <a:ext uri="{FF2B5EF4-FFF2-40B4-BE49-F238E27FC236}">
                        <a16:creationId xmlns:a16="http://schemas.microsoft.com/office/drawing/2014/main" id="{F34E1D19-9E20-44A2-809F-1D20E663B734}"/>
                      </a:ext>
                    </a:extLst>
                  </p:cNvPr>
                  <p:cNvSpPr/>
                  <p:nvPr/>
                </p:nvSpPr>
                <p:spPr>
                  <a:xfrm>
                    <a:off x="8344825" y="6569467"/>
                    <a:ext cx="62314" cy="71990"/>
                  </a:xfrm>
                  <a:custGeom>
                    <a:avLst/>
                    <a:gdLst>
                      <a:gd name="connsiteX0" fmla="*/ 0 w 62314"/>
                      <a:gd name="connsiteY0" fmla="*/ 71991 h 71990"/>
                      <a:gd name="connsiteX1" fmla="*/ 62315 w 62314"/>
                      <a:gd name="connsiteY1" fmla="*/ 35960 h 71990"/>
                      <a:gd name="connsiteX2" fmla="*/ 0 w 62314"/>
                      <a:gd name="connsiteY2" fmla="*/ 0 h 71990"/>
                    </a:gdLst>
                    <a:ahLst/>
                    <a:cxnLst>
                      <a:cxn ang="0">
                        <a:pos x="connsiteX0" y="connsiteY0"/>
                      </a:cxn>
                      <a:cxn ang="0">
                        <a:pos x="connsiteX1" y="connsiteY1"/>
                      </a:cxn>
                      <a:cxn ang="0">
                        <a:pos x="connsiteX2" y="connsiteY2"/>
                      </a:cxn>
                    </a:cxnLst>
                    <a:rect l="l" t="t" r="r" b="b"/>
                    <a:pathLst>
                      <a:path w="62314" h="71990">
                        <a:moveTo>
                          <a:pt x="0" y="71991"/>
                        </a:moveTo>
                        <a:lnTo>
                          <a:pt x="62315" y="35960"/>
                        </a:lnTo>
                        <a:lnTo>
                          <a:pt x="0" y="0"/>
                        </a:lnTo>
                        <a:close/>
                      </a:path>
                    </a:pathLst>
                  </a:custGeom>
                  <a:solidFill>
                    <a:srgbClr val="000000"/>
                  </a:solidFill>
                  <a:ln w="12700" cap="flat">
                    <a:solidFill>
                      <a:schemeClr val="accent1"/>
                    </a:solidFill>
                    <a:prstDash val="solid"/>
                    <a:miter/>
                  </a:ln>
                </p:spPr>
                <p:txBody>
                  <a:bodyPr rtlCol="0" anchor="ctr"/>
                  <a:lstStyle/>
                  <a:p>
                    <a:pPr defTabSz="434980"/>
                    <a:endParaRPr lang="en-GB" sz="2800" dirty="0">
                      <a:solidFill>
                        <a:srgbClr val="26282D"/>
                      </a:solidFill>
                      <a:latin typeface="Arial" panose="020B0604020202020204"/>
                    </a:endParaRPr>
                  </a:p>
                </p:txBody>
              </p:sp>
            </p:grpSp>
          </p:grpSp>
        </p:grpSp>
      </p:grpSp>
      <p:sp>
        <p:nvSpPr>
          <p:cNvPr id="48" name="Content Placeholder 4">
            <a:extLst>
              <a:ext uri="{FF2B5EF4-FFF2-40B4-BE49-F238E27FC236}">
                <a16:creationId xmlns:a16="http://schemas.microsoft.com/office/drawing/2014/main" id="{6F5D49FB-AFDB-4FE6-A8B0-44FA819FCFE3}"/>
              </a:ext>
            </a:extLst>
          </p:cNvPr>
          <p:cNvSpPr txBox="1">
            <a:spLocks/>
          </p:cNvSpPr>
          <p:nvPr/>
        </p:nvSpPr>
        <p:spPr>
          <a:xfrm>
            <a:off x="38469476" y="14651874"/>
            <a:ext cx="11988799" cy="8101816"/>
          </a:xfrm>
          <a:prstGeom prst="rect">
            <a:avLst/>
          </a:prstGeom>
          <a:solidFill>
            <a:srgbClr val="E5741B"/>
          </a:solidFill>
          <a:ln w="19050">
            <a:noFill/>
          </a:ln>
          <a:effectLst>
            <a:outerShdw dist="50800" dir="2700000" algn="tl" rotWithShape="0">
              <a:srgbClr val="C02125"/>
            </a:outerShdw>
          </a:effectLst>
        </p:spPr>
        <p:txBody>
          <a:bodyPr vert="horz" wrap="square" lIns="171251" tIns="171251" rIns="171251" bIns="171251" rtlCol="0">
            <a:spAutoFit/>
          </a:bodyPr>
          <a:lstStyle>
            <a:lvl1pPr marL="0" indent="0" algn="l" defTabSz="2270638" rtl="0" eaLnBrk="1" latinLnBrk="0" hangingPunct="1">
              <a:lnSpc>
                <a:spcPct val="100000"/>
              </a:lnSpc>
              <a:spcBef>
                <a:spcPts val="2483"/>
              </a:spcBef>
              <a:spcAft>
                <a:spcPts val="600"/>
              </a:spcAft>
              <a:buFont typeface="Arial" panose="020B0604020202020204" pitchFamily="34" charset="0"/>
              <a:buNone/>
              <a:defRPr sz="3200" b="1" kern="1200" cap="all" baseline="0">
                <a:solidFill>
                  <a:schemeClr val="accent2"/>
                </a:solidFill>
                <a:latin typeface="+mn-lt"/>
                <a:ea typeface="+mn-ea"/>
                <a:cs typeface="+mn-cs"/>
              </a:defRPr>
            </a:lvl1pPr>
            <a:lvl2pPr marL="0" indent="0" algn="l" defTabSz="2270638" rtl="0" eaLnBrk="1" latinLnBrk="0" hangingPunct="1">
              <a:lnSpc>
                <a:spcPct val="90000"/>
              </a:lnSpc>
              <a:spcBef>
                <a:spcPts val="1242"/>
              </a:spcBef>
              <a:buFont typeface="Arial" panose="020B0604020202020204" pitchFamily="34" charset="0"/>
              <a:buNone/>
              <a:defRPr sz="2000" kern="1200">
                <a:solidFill>
                  <a:schemeClr val="tx1"/>
                </a:solidFill>
                <a:latin typeface="+mn-lt"/>
                <a:ea typeface="+mn-ea"/>
                <a:cs typeface="+mn-cs"/>
              </a:defRPr>
            </a:lvl2pPr>
            <a:lvl3pPr marL="361950" indent="-361950" algn="l" defTabSz="2270638" rtl="0" eaLnBrk="1" latinLnBrk="0" hangingPunct="1">
              <a:lnSpc>
                <a:spcPct val="90000"/>
              </a:lnSpc>
              <a:spcBef>
                <a:spcPts val="1242"/>
              </a:spcBef>
              <a:buClr>
                <a:schemeClr val="accent1"/>
              </a:buClr>
              <a:buFont typeface="Wingdings" panose="05000000000000000000" pitchFamily="2" charset="2"/>
              <a:buChar char="§"/>
              <a:defRPr sz="2000" kern="1200">
                <a:solidFill>
                  <a:schemeClr val="tx1"/>
                </a:solidFill>
                <a:latin typeface="+mn-lt"/>
                <a:ea typeface="+mn-ea"/>
                <a:cs typeface="+mn-cs"/>
              </a:defRPr>
            </a:lvl3pPr>
            <a:lvl4pPr marL="714375" indent="-352425" algn="l" defTabSz="2270638" rtl="0" eaLnBrk="1" latinLnBrk="0" hangingPunct="1">
              <a:lnSpc>
                <a:spcPct val="90000"/>
              </a:lnSpc>
              <a:spcBef>
                <a:spcPts val="1242"/>
              </a:spcBef>
              <a:buClr>
                <a:schemeClr val="accent1"/>
              </a:buClr>
              <a:buFont typeface="Wingdings" panose="05000000000000000000" pitchFamily="2" charset="2"/>
              <a:buChar char="§"/>
              <a:defRPr sz="2000" kern="1200">
                <a:solidFill>
                  <a:schemeClr val="tx1"/>
                </a:solidFill>
                <a:latin typeface="+mn-lt"/>
                <a:ea typeface="+mn-ea"/>
                <a:cs typeface="+mn-cs"/>
              </a:defRPr>
            </a:lvl4pPr>
            <a:lvl5pPr marL="1162050" indent="-447675" algn="l" defTabSz="2270638" rtl="0" eaLnBrk="1" latinLnBrk="0" hangingPunct="1">
              <a:lnSpc>
                <a:spcPct val="90000"/>
              </a:lnSpc>
              <a:spcBef>
                <a:spcPts val="1242"/>
              </a:spcBef>
              <a:buClr>
                <a:schemeClr val="accent1"/>
              </a:buClr>
              <a:buFont typeface="Wingdings" panose="05000000000000000000" pitchFamily="2" charset="2"/>
              <a:buChar char="§"/>
              <a:defRPr sz="2000" kern="1200">
                <a:solidFill>
                  <a:schemeClr val="tx1"/>
                </a:solidFill>
                <a:latin typeface="+mn-lt"/>
                <a:ea typeface="+mn-ea"/>
                <a:cs typeface="+mn-cs"/>
              </a:defRPr>
            </a:lvl5pPr>
            <a:lvl6pPr marL="6244255"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6pPr>
            <a:lvl7pPr marL="7379574"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7pPr>
            <a:lvl8pPr marL="8514893"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8pPr>
            <a:lvl9pPr marL="9650212"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9pPr>
          </a:lstStyle>
          <a:p>
            <a:pPr defTabSz="2160285">
              <a:spcBef>
                <a:spcPts val="0"/>
              </a:spcBef>
              <a:spcAft>
                <a:spcPts val="571"/>
              </a:spcAft>
              <a:defRPr/>
            </a:pPr>
            <a:r>
              <a:rPr lang="en-GB" sz="4000" dirty="0">
                <a:solidFill>
                  <a:prstClr val="white"/>
                </a:solidFill>
                <a:latin typeface="Arial" panose="020B0604020202020204"/>
              </a:rPr>
              <a:t>CONCLUSIONs </a:t>
            </a:r>
          </a:p>
          <a:p>
            <a:pPr marL="344359" lvl="2" indent="-344359" defTabSz="2160285">
              <a:spcBef>
                <a:spcPts val="1182"/>
              </a:spcBef>
              <a:spcAft>
                <a:spcPts val="1800"/>
              </a:spcAft>
              <a:buClr>
                <a:prstClr val="white"/>
              </a:buClr>
              <a:defRPr/>
            </a:pPr>
            <a:r>
              <a:rPr lang="en-GB" sz="4000" dirty="0">
                <a:solidFill>
                  <a:prstClr val="white"/>
                </a:solidFill>
                <a:latin typeface="Arial" panose="020B0604020202020204"/>
              </a:rPr>
              <a:t>Infusion-related reactions occurred in 7/54 participants (13%).</a:t>
            </a:r>
            <a:endParaRPr lang="en-GB" sz="4000" strike="sngStrike" dirty="0">
              <a:solidFill>
                <a:prstClr val="white"/>
              </a:solidFill>
              <a:latin typeface="Arial" panose="020B0604020202020204"/>
            </a:endParaRPr>
          </a:p>
          <a:p>
            <a:pPr marL="344359" lvl="2" indent="-344359" defTabSz="2160285">
              <a:spcBef>
                <a:spcPts val="1182"/>
              </a:spcBef>
              <a:spcAft>
                <a:spcPts val="1800"/>
              </a:spcAft>
              <a:buClr>
                <a:prstClr val="white"/>
              </a:buClr>
              <a:defRPr/>
            </a:pPr>
            <a:r>
              <a:rPr lang="en-GB" sz="4000" dirty="0">
                <a:solidFill>
                  <a:prstClr val="white"/>
                </a:solidFill>
                <a:latin typeface="Arial" panose="020B0604020202020204"/>
              </a:rPr>
              <a:t>The majority of IRRs were mild and resolved on the same day. </a:t>
            </a:r>
          </a:p>
          <a:p>
            <a:pPr marL="344359" lvl="2" indent="-344359" defTabSz="2160285">
              <a:spcBef>
                <a:spcPts val="1182"/>
              </a:spcBef>
              <a:spcAft>
                <a:spcPts val="1800"/>
              </a:spcAft>
              <a:buClr>
                <a:prstClr val="white"/>
              </a:buClr>
              <a:defRPr/>
            </a:pPr>
            <a:r>
              <a:rPr lang="en-GB" sz="4000" dirty="0">
                <a:solidFill>
                  <a:prstClr val="white"/>
                </a:solidFill>
                <a:latin typeface="Arial" panose="020B0604020202020204"/>
              </a:rPr>
              <a:t>Infusion reactions were successfully managed by:</a:t>
            </a:r>
          </a:p>
          <a:p>
            <a:pPr marL="1105574" lvl="4" indent="-425918" defTabSz="2160285">
              <a:spcBef>
                <a:spcPts val="1182"/>
              </a:spcBef>
              <a:spcAft>
                <a:spcPts val="1800"/>
              </a:spcAft>
              <a:buClr>
                <a:prstClr val="white"/>
              </a:buClr>
              <a:defRPr/>
            </a:pPr>
            <a:r>
              <a:rPr lang="en-GB" sz="4000" dirty="0">
                <a:solidFill>
                  <a:prstClr val="white"/>
                </a:solidFill>
                <a:latin typeface="Arial" panose="020B0604020202020204"/>
              </a:rPr>
              <a:t>Temporary infusion interruption </a:t>
            </a:r>
          </a:p>
          <a:p>
            <a:pPr marL="1105574" lvl="4" indent="-425918" defTabSz="2160285">
              <a:spcBef>
                <a:spcPts val="1182"/>
              </a:spcBef>
              <a:spcAft>
                <a:spcPts val="1800"/>
              </a:spcAft>
              <a:buClr>
                <a:prstClr val="white"/>
              </a:buClr>
              <a:defRPr/>
            </a:pPr>
            <a:r>
              <a:rPr lang="en-GB" sz="4000" dirty="0">
                <a:solidFill>
                  <a:prstClr val="white"/>
                </a:solidFill>
                <a:latin typeface="Arial" panose="020B0604020202020204"/>
              </a:rPr>
              <a:t>Decreasing infusion rate</a:t>
            </a:r>
          </a:p>
          <a:p>
            <a:pPr marL="1105574" lvl="4" indent="-425918" defTabSz="2160285">
              <a:spcBef>
                <a:spcPts val="1182"/>
              </a:spcBef>
              <a:spcAft>
                <a:spcPts val="1800"/>
              </a:spcAft>
              <a:buClr>
                <a:prstClr val="white"/>
              </a:buClr>
              <a:defRPr/>
            </a:pPr>
            <a:r>
              <a:rPr lang="en-GB" sz="4000" dirty="0">
                <a:solidFill>
                  <a:prstClr val="white"/>
                </a:solidFill>
                <a:latin typeface="Arial" panose="020B0604020202020204"/>
              </a:rPr>
              <a:t>Supportive treatment including antihistamines and steroids</a:t>
            </a:r>
          </a:p>
        </p:txBody>
      </p:sp>
      <p:sp>
        <p:nvSpPr>
          <p:cNvPr id="30" name="Title 3">
            <a:extLst>
              <a:ext uri="{FF2B5EF4-FFF2-40B4-BE49-F238E27FC236}">
                <a16:creationId xmlns:a16="http://schemas.microsoft.com/office/drawing/2014/main" id="{84D31B86-0F1B-4B9C-AA2A-6CFB1E5118A0}"/>
              </a:ext>
            </a:extLst>
          </p:cNvPr>
          <p:cNvSpPr txBox="1">
            <a:spLocks/>
          </p:cNvSpPr>
          <p:nvPr/>
        </p:nvSpPr>
        <p:spPr>
          <a:xfrm>
            <a:off x="904875" y="152400"/>
            <a:ext cx="49504600" cy="3411384"/>
          </a:xfrm>
          <a:prstGeom prst="rect">
            <a:avLst/>
          </a:prstGeom>
        </p:spPr>
        <p:txBody>
          <a:bodyPr vert="horz" wrap="square" lIns="86995" tIns="43498" rIns="86995" bIns="43498" rtlCol="0" anchor="ctr">
            <a:spAutoFit/>
          </a:bodyPr>
          <a:lstStyle>
            <a:lvl1pPr algn="ctr" defTabSz="1603719" rtl="0" eaLnBrk="1" latinLnBrk="0" hangingPunct="1">
              <a:lnSpc>
                <a:spcPct val="100000"/>
              </a:lnSpc>
              <a:spcBef>
                <a:spcPct val="0"/>
              </a:spcBef>
              <a:spcAft>
                <a:spcPts val="423"/>
              </a:spcAft>
              <a:buNone/>
              <a:defRPr sz="2966" b="0" kern="1200">
                <a:solidFill>
                  <a:schemeClr val="tx1"/>
                </a:solidFill>
                <a:latin typeface="Arial Black" panose="020B0A04020102020204" pitchFamily="34" charset="0"/>
                <a:ea typeface="+mj-ea"/>
                <a:cs typeface="+mj-cs"/>
              </a:defRPr>
            </a:lvl1pPr>
          </a:lstStyle>
          <a:p>
            <a:pPr defTabSz="1525778">
              <a:spcAft>
                <a:spcPts val="402"/>
              </a:spcAft>
              <a:defRPr/>
            </a:pPr>
            <a:r>
              <a:rPr lang="en-GB" sz="6000" dirty="0">
                <a:solidFill>
                  <a:srgbClr val="26282D"/>
                </a:solidFill>
              </a:rPr>
              <a:t>Management of Infusion Reactions: Lessons from the Phase 3 HOPE-B Gene Therapy Trial of Etranacogene Dezaparvovec in Adults with Hemophilia B </a:t>
            </a:r>
          </a:p>
          <a:p>
            <a:pPr defTabSz="1525778">
              <a:lnSpc>
                <a:spcPct val="107000"/>
              </a:lnSpc>
              <a:spcAft>
                <a:spcPts val="761"/>
              </a:spcAft>
            </a:pPr>
            <a:r>
              <a:rPr lang="en-GB" sz="3200" b="1" u="sng" dirty="0">
                <a:solidFill>
                  <a:srgbClr val="26282D"/>
                </a:solidFill>
                <a:latin typeface="Arial" panose="020B0604020202020204" pitchFamily="34" charset="0"/>
                <a:cs typeface="Arial" panose="020B0604020202020204" pitchFamily="34" charset="0"/>
              </a:rPr>
              <a:t>Michael Recht</a:t>
            </a:r>
            <a:r>
              <a:rPr lang="en-GB" sz="3200" baseline="30000" dirty="0">
                <a:solidFill>
                  <a:srgbClr val="26282D"/>
                </a:solidFill>
                <a:latin typeface="Arial" panose="020B0604020202020204" pitchFamily="34" charset="0"/>
                <a:cs typeface="Arial" panose="020B0604020202020204" pitchFamily="34" charset="0"/>
              </a:rPr>
              <a:t>1</a:t>
            </a:r>
            <a:r>
              <a:rPr lang="en-GB" sz="3200" dirty="0">
                <a:solidFill>
                  <a:srgbClr val="26282D"/>
                </a:solidFill>
                <a:latin typeface="Arial" panose="020B0604020202020204" pitchFamily="34" charset="0"/>
                <a:cs typeface="Arial" panose="020B0604020202020204" pitchFamily="34" charset="0"/>
              </a:rPr>
              <a:t>, Frank W.G. Leebeek</a:t>
            </a:r>
            <a:r>
              <a:rPr lang="en-GB" sz="3200" baseline="30000" dirty="0">
                <a:solidFill>
                  <a:srgbClr val="26282D"/>
                </a:solidFill>
                <a:latin typeface="Arial" panose="020B0604020202020204" pitchFamily="34" charset="0"/>
                <a:cs typeface="Arial" panose="020B0604020202020204" pitchFamily="34" charset="0"/>
              </a:rPr>
              <a:t>2</a:t>
            </a:r>
            <a:r>
              <a:rPr lang="en-GB" sz="3200" dirty="0">
                <a:solidFill>
                  <a:srgbClr val="26282D"/>
                </a:solidFill>
                <a:latin typeface="Arial" panose="020B0604020202020204" pitchFamily="34" charset="0"/>
                <a:cs typeface="Arial" panose="020B0604020202020204" pitchFamily="34" charset="0"/>
              </a:rPr>
              <a:t>, Wolfgang Miesbach</a:t>
            </a:r>
            <a:r>
              <a:rPr lang="en-GB" sz="3200" baseline="30000" dirty="0">
                <a:solidFill>
                  <a:srgbClr val="26282D"/>
                </a:solidFill>
                <a:latin typeface="Arial" panose="020B0604020202020204" pitchFamily="34" charset="0"/>
                <a:cs typeface="Arial" panose="020B0604020202020204" pitchFamily="34" charset="0"/>
              </a:rPr>
              <a:t>3</a:t>
            </a:r>
            <a:r>
              <a:rPr lang="en-GB" sz="3200" dirty="0">
                <a:solidFill>
                  <a:srgbClr val="26282D"/>
                </a:solidFill>
                <a:latin typeface="Arial" panose="020B0604020202020204" pitchFamily="34" charset="0"/>
                <a:cs typeface="Arial" panose="020B0604020202020204" pitchFamily="34" charset="0"/>
              </a:rPr>
              <a:t>, Nigel S. Key</a:t>
            </a:r>
            <a:r>
              <a:rPr lang="en-GB" sz="3200" baseline="30000" dirty="0">
                <a:solidFill>
                  <a:srgbClr val="26282D"/>
                </a:solidFill>
                <a:latin typeface="Arial" panose="020B0604020202020204" pitchFamily="34" charset="0"/>
                <a:cs typeface="Arial" panose="020B0604020202020204" pitchFamily="34" charset="0"/>
              </a:rPr>
              <a:t>4</a:t>
            </a:r>
            <a:r>
              <a:rPr lang="en-GB" sz="3200" dirty="0">
                <a:solidFill>
                  <a:srgbClr val="26282D"/>
                </a:solidFill>
                <a:latin typeface="Arial" panose="020B0604020202020204" pitchFamily="34" charset="0"/>
                <a:cs typeface="Arial" panose="020B0604020202020204" pitchFamily="34" charset="0"/>
              </a:rPr>
              <a:t>, Susan Lattimore</a:t>
            </a:r>
            <a:r>
              <a:rPr lang="en-GB" sz="3200" baseline="30000" dirty="0">
                <a:solidFill>
                  <a:srgbClr val="26282D"/>
                </a:solidFill>
                <a:latin typeface="Arial" panose="020B0604020202020204" pitchFamily="34" charset="0"/>
                <a:cs typeface="Arial" panose="020B0604020202020204" pitchFamily="34" charset="0"/>
              </a:rPr>
              <a:t>1</a:t>
            </a:r>
            <a:r>
              <a:rPr lang="en-GB" sz="3200" dirty="0">
                <a:solidFill>
                  <a:srgbClr val="26282D"/>
                </a:solidFill>
                <a:latin typeface="Arial" panose="020B0604020202020204" pitchFamily="34" charset="0"/>
                <a:cs typeface="Arial" panose="020B0604020202020204" pitchFamily="34" charset="0"/>
              </a:rPr>
              <a:t>, Giancarlo Castaman</a:t>
            </a:r>
            <a:r>
              <a:rPr lang="en-GB" sz="3200" baseline="30000" dirty="0">
                <a:solidFill>
                  <a:srgbClr val="26282D"/>
                </a:solidFill>
                <a:latin typeface="Arial" panose="020B0604020202020204" pitchFamily="34" charset="0"/>
                <a:cs typeface="Arial" panose="020B0604020202020204" pitchFamily="34" charset="0"/>
              </a:rPr>
              <a:t>5</a:t>
            </a:r>
            <a:r>
              <a:rPr lang="en-GB" sz="3200" dirty="0">
                <a:solidFill>
                  <a:srgbClr val="26282D"/>
                </a:solidFill>
                <a:latin typeface="Arial" panose="020B0604020202020204" pitchFamily="34" charset="0"/>
                <a:cs typeface="Arial" panose="020B0604020202020204" pitchFamily="34" charset="0"/>
              </a:rPr>
              <a:t>, Eileen K. Sawyer</a:t>
            </a:r>
            <a:r>
              <a:rPr lang="en-GB" sz="3200" baseline="30000" dirty="0">
                <a:solidFill>
                  <a:srgbClr val="26282D"/>
                </a:solidFill>
                <a:latin typeface="Arial" panose="020B0604020202020204" pitchFamily="34" charset="0"/>
                <a:cs typeface="Arial" panose="020B0604020202020204" pitchFamily="34" charset="0"/>
              </a:rPr>
              <a:t>6</a:t>
            </a:r>
            <a:r>
              <a:rPr lang="en-GB" sz="3200" dirty="0">
                <a:solidFill>
                  <a:srgbClr val="26282D"/>
                </a:solidFill>
                <a:latin typeface="Arial" panose="020B0604020202020204" pitchFamily="34" charset="0"/>
                <a:cs typeface="Arial" panose="020B0604020202020204" pitchFamily="34" charset="0"/>
              </a:rPr>
              <a:t>, David Cooper</a:t>
            </a:r>
            <a:r>
              <a:rPr lang="en-GB" sz="3200" baseline="30000" dirty="0">
                <a:solidFill>
                  <a:srgbClr val="26282D"/>
                </a:solidFill>
                <a:latin typeface="Arial" panose="020B0604020202020204" pitchFamily="34" charset="0"/>
                <a:cs typeface="Arial" panose="020B0604020202020204" pitchFamily="34" charset="0"/>
              </a:rPr>
              <a:t>6</a:t>
            </a:r>
            <a:r>
              <a:rPr lang="en-GB" sz="3200" dirty="0">
                <a:solidFill>
                  <a:srgbClr val="26282D"/>
                </a:solidFill>
                <a:latin typeface="Arial" panose="020B0604020202020204" pitchFamily="34" charset="0"/>
                <a:cs typeface="Arial" panose="020B0604020202020204" pitchFamily="34" charset="0"/>
              </a:rPr>
              <a:t>, Valerie Colletta</a:t>
            </a:r>
            <a:r>
              <a:rPr lang="en-GB" sz="3200" baseline="30000" dirty="0">
                <a:solidFill>
                  <a:srgbClr val="26282D"/>
                </a:solidFill>
                <a:latin typeface="Arial" panose="020B0604020202020204" pitchFamily="34" charset="0"/>
                <a:cs typeface="Arial" panose="020B0604020202020204" pitchFamily="34" charset="0"/>
              </a:rPr>
              <a:t>6</a:t>
            </a:r>
            <a:r>
              <a:rPr lang="en-GB" sz="3200" dirty="0">
                <a:solidFill>
                  <a:srgbClr val="26282D"/>
                </a:solidFill>
                <a:latin typeface="Arial" panose="020B0604020202020204" pitchFamily="34" charset="0"/>
                <a:cs typeface="Arial" panose="020B0604020202020204" pitchFamily="34" charset="0"/>
              </a:rPr>
              <a:t>, Steven W. Pipe</a:t>
            </a:r>
            <a:r>
              <a:rPr lang="en-GB" sz="3200" baseline="30000" dirty="0">
                <a:solidFill>
                  <a:srgbClr val="26282D"/>
                </a:solidFill>
                <a:latin typeface="Arial" panose="020B0604020202020204" pitchFamily="34" charset="0"/>
                <a:cs typeface="Arial" panose="020B0604020202020204" pitchFamily="34" charset="0"/>
              </a:rPr>
              <a:t>7</a:t>
            </a:r>
            <a:r>
              <a:rPr lang="en-GB" sz="3200" dirty="0">
                <a:solidFill>
                  <a:srgbClr val="26282D"/>
                </a:solidFill>
                <a:latin typeface="Arial" panose="020B0604020202020204" pitchFamily="34" charset="0"/>
                <a:cs typeface="Arial" panose="020B0604020202020204" pitchFamily="34" charset="0"/>
              </a:rPr>
              <a:t>, on behalf of the HOPE-B Investigators</a:t>
            </a:r>
            <a:br>
              <a:rPr lang="en-GB" sz="3600" dirty="0">
                <a:solidFill>
                  <a:srgbClr val="26282D"/>
                </a:solidFill>
                <a:latin typeface="Arial" panose="020B0604020202020204" pitchFamily="34" charset="0"/>
                <a:cs typeface="Arial" panose="020B0604020202020204" pitchFamily="34" charset="0"/>
              </a:rPr>
            </a:br>
            <a:r>
              <a:rPr lang="en-GB" sz="2800" baseline="30000" dirty="0">
                <a:solidFill>
                  <a:srgbClr val="26282D"/>
                </a:solidFill>
                <a:latin typeface="Arial Nova Light" panose="020B0304020202020204" pitchFamily="34" charset="0"/>
                <a:ea typeface="Calibri" panose="020F0502020204030204" pitchFamily="34" charset="0"/>
                <a:cs typeface="Arial" panose="020B0604020202020204" pitchFamily="34" charset="0"/>
              </a:rPr>
              <a:t>1</a:t>
            </a:r>
            <a:r>
              <a:rPr lang="en-GB" sz="2800" dirty="0">
                <a:solidFill>
                  <a:srgbClr val="26282D"/>
                </a:solidFill>
                <a:latin typeface="Arial Nova Light" panose="020B0304020202020204" pitchFamily="34" charset="0"/>
                <a:ea typeface="Calibri" panose="020F0502020204030204" pitchFamily="34" charset="0"/>
                <a:cs typeface="Arial" panose="020B0604020202020204" pitchFamily="34" charset="0"/>
              </a:rPr>
              <a:t>Oregon Health &amp; Science University, Portland, OR, USA; </a:t>
            </a:r>
            <a:r>
              <a:rPr lang="en-GB" sz="2800" baseline="30000" dirty="0">
                <a:solidFill>
                  <a:srgbClr val="26282D"/>
                </a:solidFill>
                <a:latin typeface="Arial Nova Light" panose="020B0304020202020204" pitchFamily="34" charset="0"/>
                <a:ea typeface="Calibri" panose="020F0502020204030204" pitchFamily="34" charset="0"/>
                <a:cs typeface="Arial" panose="020B0604020202020204" pitchFamily="34" charset="0"/>
              </a:rPr>
              <a:t>2</a:t>
            </a:r>
            <a:r>
              <a:rPr lang="en-GB" sz="2800" dirty="0">
                <a:solidFill>
                  <a:srgbClr val="26282D"/>
                </a:solidFill>
                <a:latin typeface="Arial Nova Light" panose="020B0304020202020204" pitchFamily="34" charset="0"/>
                <a:ea typeface="Calibri" panose="020F0502020204030204" pitchFamily="34" charset="0"/>
                <a:cs typeface="Arial" panose="020B0604020202020204" pitchFamily="34" charset="0"/>
              </a:rPr>
              <a:t>Erasmus MC, University Medical </a:t>
            </a:r>
            <a:r>
              <a:rPr lang="en-GB" sz="2800" dirty="0" err="1">
                <a:solidFill>
                  <a:srgbClr val="26282D"/>
                </a:solidFill>
                <a:latin typeface="Arial Nova Light" panose="020B0304020202020204" pitchFamily="34" charset="0"/>
                <a:ea typeface="Calibri" panose="020F0502020204030204" pitchFamily="34" charset="0"/>
                <a:cs typeface="Arial" panose="020B0604020202020204" pitchFamily="34" charset="0"/>
              </a:rPr>
              <a:t>Center</a:t>
            </a:r>
            <a:r>
              <a:rPr lang="en-GB" sz="2800" dirty="0">
                <a:solidFill>
                  <a:srgbClr val="26282D"/>
                </a:solidFill>
                <a:latin typeface="Arial Nova Light" panose="020B0304020202020204" pitchFamily="34" charset="0"/>
                <a:ea typeface="Calibri" panose="020F0502020204030204" pitchFamily="34" charset="0"/>
                <a:cs typeface="Arial" panose="020B0604020202020204" pitchFamily="34" charset="0"/>
              </a:rPr>
              <a:t> Rotterdam, Netherlands; </a:t>
            </a:r>
            <a:r>
              <a:rPr lang="en-GB" sz="2800" baseline="30000" dirty="0">
                <a:solidFill>
                  <a:srgbClr val="26282D"/>
                </a:solidFill>
                <a:latin typeface="Arial Nova Light" panose="020B0304020202020204" pitchFamily="34" charset="0"/>
                <a:ea typeface="Calibri" panose="020F0502020204030204" pitchFamily="34" charset="0"/>
                <a:cs typeface="Arial" panose="020B0604020202020204" pitchFamily="34" charset="0"/>
              </a:rPr>
              <a:t>3</a:t>
            </a:r>
            <a:r>
              <a:rPr lang="en-GB" sz="2800" dirty="0">
                <a:solidFill>
                  <a:srgbClr val="26282D"/>
                </a:solidFill>
                <a:latin typeface="Arial Nova Light" panose="020B0304020202020204" pitchFamily="34" charset="0"/>
                <a:ea typeface="Calibri" panose="020F0502020204030204" pitchFamily="34" charset="0"/>
                <a:cs typeface="Arial" panose="020B0604020202020204" pitchFamily="34" charset="0"/>
              </a:rPr>
              <a:t>University Hospital Frankfurt, Frankfurt, Germany; </a:t>
            </a:r>
            <a:r>
              <a:rPr lang="en-GB" sz="2800" baseline="30000" dirty="0">
                <a:solidFill>
                  <a:srgbClr val="26282D"/>
                </a:solidFill>
                <a:latin typeface="Arial Nova Light" panose="020B0304020202020204" pitchFamily="34" charset="0"/>
                <a:ea typeface="Calibri" panose="020F0502020204030204" pitchFamily="34" charset="0"/>
                <a:cs typeface="Arial" panose="020B0604020202020204" pitchFamily="34" charset="0"/>
              </a:rPr>
              <a:t>4</a:t>
            </a:r>
            <a:r>
              <a:rPr lang="en-GB" sz="2800" dirty="0">
                <a:solidFill>
                  <a:srgbClr val="26282D"/>
                </a:solidFill>
                <a:latin typeface="Arial Nova Light" panose="020B0304020202020204" pitchFamily="34" charset="0"/>
                <a:ea typeface="Calibri" panose="020F0502020204030204" pitchFamily="34" charset="0"/>
                <a:cs typeface="Arial" panose="020B0604020202020204" pitchFamily="34" charset="0"/>
              </a:rPr>
              <a:t>University of North Carolina, Chapel Hill, NC, USA; </a:t>
            </a:r>
            <a:br>
              <a:rPr lang="en-GB" sz="2800" dirty="0">
                <a:solidFill>
                  <a:srgbClr val="26282D"/>
                </a:solidFill>
                <a:latin typeface="Arial Nova Light" panose="020B0304020202020204" pitchFamily="34" charset="0"/>
                <a:ea typeface="Calibri" panose="020F0502020204030204" pitchFamily="34" charset="0"/>
                <a:cs typeface="Arial" panose="020B0604020202020204" pitchFamily="34" charset="0"/>
              </a:rPr>
            </a:br>
            <a:r>
              <a:rPr lang="en-GB" sz="2800" baseline="30000" dirty="0">
                <a:solidFill>
                  <a:srgbClr val="26282D"/>
                </a:solidFill>
                <a:latin typeface="Arial Nova Light" panose="020B0304020202020204" pitchFamily="34" charset="0"/>
                <a:ea typeface="Calibri" panose="020F0502020204030204" pitchFamily="34" charset="0"/>
                <a:cs typeface="Arial" panose="020B0604020202020204" pitchFamily="34" charset="0"/>
              </a:rPr>
              <a:t>5</a:t>
            </a:r>
            <a:r>
              <a:rPr lang="en-GB" sz="2800" dirty="0">
                <a:solidFill>
                  <a:srgbClr val="26282D"/>
                </a:solidFill>
                <a:latin typeface="Arial Nova Light" panose="020B0304020202020204" pitchFamily="34" charset="0"/>
                <a:ea typeface="Calibri" panose="020F0502020204030204" pitchFamily="34" charset="0"/>
                <a:cs typeface="Arial" panose="020B0604020202020204" pitchFamily="34" charset="0"/>
              </a:rPr>
              <a:t>Center for Bleeding Disorders and Coagulation, </a:t>
            </a:r>
            <a:r>
              <a:rPr lang="en-GB" sz="2800" dirty="0" err="1">
                <a:solidFill>
                  <a:srgbClr val="26282D"/>
                </a:solidFill>
                <a:latin typeface="Arial Nova Light" panose="020B0304020202020204" pitchFamily="34" charset="0"/>
                <a:ea typeface="Calibri" panose="020F0502020204030204" pitchFamily="34" charset="0"/>
                <a:cs typeface="Arial" panose="020B0604020202020204" pitchFamily="34" charset="0"/>
              </a:rPr>
              <a:t>Careggi</a:t>
            </a:r>
            <a:r>
              <a:rPr lang="en-GB" sz="2800" dirty="0">
                <a:solidFill>
                  <a:srgbClr val="26282D"/>
                </a:solidFill>
                <a:latin typeface="Arial Nova Light" panose="020B0304020202020204" pitchFamily="34" charset="0"/>
                <a:ea typeface="Calibri" panose="020F0502020204030204" pitchFamily="34" charset="0"/>
                <a:cs typeface="Arial" panose="020B0604020202020204" pitchFamily="34" charset="0"/>
              </a:rPr>
              <a:t> University Hospital, Florence, Italy; </a:t>
            </a:r>
            <a:r>
              <a:rPr lang="en-GB" sz="2800" baseline="30000" dirty="0">
                <a:solidFill>
                  <a:srgbClr val="26282D"/>
                </a:solidFill>
                <a:latin typeface="Arial Nova Light" panose="020B0304020202020204" pitchFamily="34" charset="0"/>
                <a:ea typeface="Calibri" panose="020F0502020204030204" pitchFamily="34" charset="0"/>
                <a:cs typeface="Arial" panose="020B0604020202020204" pitchFamily="34" charset="0"/>
              </a:rPr>
              <a:t>6</a:t>
            </a:r>
            <a:r>
              <a:rPr lang="en-GB" sz="2800" dirty="0">
                <a:solidFill>
                  <a:srgbClr val="26282D"/>
                </a:solidFill>
                <a:latin typeface="Arial Nova Light" panose="020B0304020202020204" pitchFamily="34" charset="0"/>
                <a:ea typeface="Calibri" panose="020F0502020204030204" pitchFamily="34" charset="0"/>
                <a:cs typeface="Arial" panose="020B0604020202020204" pitchFamily="34" charset="0"/>
              </a:rPr>
              <a:t>uniQure Inc. Lexington, MA, USA; </a:t>
            </a:r>
            <a:r>
              <a:rPr lang="en-GB" sz="2800" baseline="30000" dirty="0">
                <a:solidFill>
                  <a:srgbClr val="26282D"/>
                </a:solidFill>
                <a:latin typeface="Arial Nova Light" panose="020B0304020202020204" pitchFamily="34" charset="0"/>
                <a:ea typeface="Calibri" panose="020F0502020204030204" pitchFamily="34" charset="0"/>
                <a:cs typeface="Arial" panose="020B0604020202020204" pitchFamily="34" charset="0"/>
              </a:rPr>
              <a:t>7</a:t>
            </a:r>
            <a:r>
              <a:rPr lang="en-GB" sz="2800" dirty="0">
                <a:solidFill>
                  <a:srgbClr val="26282D"/>
                </a:solidFill>
                <a:latin typeface="Arial Nova Light" panose="020B0304020202020204" pitchFamily="34" charset="0"/>
                <a:ea typeface="Calibri" panose="020F0502020204030204" pitchFamily="34" charset="0"/>
                <a:cs typeface="Arial" panose="020B0604020202020204" pitchFamily="34" charset="0"/>
              </a:rPr>
              <a:t>University of Michigan, Ann Arbor, MI, USA</a:t>
            </a:r>
            <a:endParaRPr lang="en-US" sz="2400" dirty="0">
              <a:solidFill>
                <a:srgbClr val="26282D"/>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9" name="Content Placeholder 4">
            <a:extLst>
              <a:ext uri="{FF2B5EF4-FFF2-40B4-BE49-F238E27FC236}">
                <a16:creationId xmlns:a16="http://schemas.microsoft.com/office/drawing/2014/main" id="{7821A1E9-4BF3-40D4-83E4-2010FEBBB748}"/>
              </a:ext>
            </a:extLst>
          </p:cNvPr>
          <p:cNvSpPr txBox="1">
            <a:spLocks/>
          </p:cNvSpPr>
          <p:nvPr/>
        </p:nvSpPr>
        <p:spPr>
          <a:xfrm>
            <a:off x="38420675" y="22716312"/>
            <a:ext cx="11988799" cy="4647426"/>
          </a:xfrm>
          <a:prstGeom prst="rect">
            <a:avLst/>
          </a:prstGeom>
        </p:spPr>
        <p:txBody>
          <a:bodyPr vert="horz" wrap="square" lIns="0" tIns="0" rIns="0" bIns="0" rtlCol="0" anchor="b" anchorCtr="0">
            <a:spAutoFit/>
          </a:bodyPr>
          <a:lstStyle>
            <a:lvl1pPr marL="0" indent="0" algn="l" defTabSz="2270638" rtl="0" eaLnBrk="1" latinLnBrk="0" hangingPunct="1">
              <a:lnSpc>
                <a:spcPct val="100000"/>
              </a:lnSpc>
              <a:spcBef>
                <a:spcPts val="2483"/>
              </a:spcBef>
              <a:spcAft>
                <a:spcPts val="600"/>
              </a:spcAft>
              <a:buFont typeface="Arial" panose="020B0604020202020204" pitchFamily="34" charset="0"/>
              <a:buNone/>
              <a:defRPr sz="3200" b="1" kern="1200" cap="all" baseline="0">
                <a:solidFill>
                  <a:schemeClr val="accent2"/>
                </a:solidFill>
                <a:latin typeface="+mn-lt"/>
                <a:ea typeface="+mn-ea"/>
                <a:cs typeface="+mn-cs"/>
              </a:defRPr>
            </a:lvl1pPr>
            <a:lvl2pPr marL="0" indent="0" algn="l" defTabSz="2270638" rtl="0" eaLnBrk="1" latinLnBrk="0" hangingPunct="1">
              <a:lnSpc>
                <a:spcPct val="90000"/>
              </a:lnSpc>
              <a:spcBef>
                <a:spcPts val="1242"/>
              </a:spcBef>
              <a:buFont typeface="Arial" panose="020B0604020202020204" pitchFamily="34" charset="0"/>
              <a:buNone/>
              <a:defRPr sz="2000" kern="1200">
                <a:solidFill>
                  <a:schemeClr val="tx1"/>
                </a:solidFill>
                <a:latin typeface="+mn-lt"/>
                <a:ea typeface="+mn-ea"/>
                <a:cs typeface="+mn-cs"/>
              </a:defRPr>
            </a:lvl2pPr>
            <a:lvl3pPr marL="361950" indent="-361950" algn="l" defTabSz="2270638" rtl="0" eaLnBrk="1" latinLnBrk="0" hangingPunct="1">
              <a:lnSpc>
                <a:spcPct val="90000"/>
              </a:lnSpc>
              <a:spcBef>
                <a:spcPts val="1242"/>
              </a:spcBef>
              <a:buClr>
                <a:schemeClr val="accent1"/>
              </a:buClr>
              <a:buFont typeface="Wingdings" panose="05000000000000000000" pitchFamily="2" charset="2"/>
              <a:buChar char="§"/>
              <a:defRPr sz="2000" kern="1200">
                <a:solidFill>
                  <a:schemeClr val="tx1"/>
                </a:solidFill>
                <a:latin typeface="+mn-lt"/>
                <a:ea typeface="+mn-ea"/>
                <a:cs typeface="+mn-cs"/>
              </a:defRPr>
            </a:lvl3pPr>
            <a:lvl4pPr marL="714375" indent="-352425" algn="l" defTabSz="2270638" rtl="0" eaLnBrk="1" latinLnBrk="0" hangingPunct="1">
              <a:lnSpc>
                <a:spcPct val="90000"/>
              </a:lnSpc>
              <a:spcBef>
                <a:spcPts val="1242"/>
              </a:spcBef>
              <a:buClr>
                <a:schemeClr val="accent1"/>
              </a:buClr>
              <a:buFont typeface="Wingdings" panose="05000000000000000000" pitchFamily="2" charset="2"/>
              <a:buChar char="§"/>
              <a:defRPr sz="2000" kern="1200">
                <a:solidFill>
                  <a:schemeClr val="tx1"/>
                </a:solidFill>
                <a:latin typeface="+mn-lt"/>
                <a:ea typeface="+mn-ea"/>
                <a:cs typeface="+mn-cs"/>
              </a:defRPr>
            </a:lvl4pPr>
            <a:lvl5pPr marL="1162050" indent="-447675" algn="l" defTabSz="2270638" rtl="0" eaLnBrk="1" latinLnBrk="0" hangingPunct="1">
              <a:lnSpc>
                <a:spcPct val="90000"/>
              </a:lnSpc>
              <a:spcBef>
                <a:spcPts val="1242"/>
              </a:spcBef>
              <a:buClr>
                <a:schemeClr val="accent1"/>
              </a:buClr>
              <a:buFont typeface="Wingdings" panose="05000000000000000000" pitchFamily="2" charset="2"/>
              <a:buChar char="§"/>
              <a:defRPr sz="2000" kern="1200">
                <a:solidFill>
                  <a:schemeClr val="tx1"/>
                </a:solidFill>
                <a:latin typeface="+mn-lt"/>
                <a:ea typeface="+mn-ea"/>
                <a:cs typeface="+mn-cs"/>
              </a:defRPr>
            </a:lvl5pPr>
            <a:lvl6pPr marL="6244255"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6pPr>
            <a:lvl7pPr marL="7379574"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7pPr>
            <a:lvl8pPr marL="8514893"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8pPr>
            <a:lvl9pPr marL="9650212"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9pPr>
          </a:lstStyle>
          <a:p>
            <a:pPr marL="0" lvl="2" indent="0" defTabSz="2160285">
              <a:lnSpc>
                <a:spcPct val="100000"/>
              </a:lnSpc>
              <a:spcBef>
                <a:spcPts val="1182"/>
              </a:spcBef>
              <a:buClr>
                <a:srgbClr val="E5741B"/>
              </a:buClr>
              <a:buNone/>
            </a:pPr>
            <a:endParaRPr lang="en-GB" sz="3200" dirty="0">
              <a:solidFill>
                <a:srgbClr val="26282D"/>
              </a:solidFill>
              <a:latin typeface="Arial" panose="020B0604020202020204"/>
            </a:endParaRPr>
          </a:p>
          <a:p>
            <a:pPr marL="0" lvl="2" indent="0" defTabSz="2160285">
              <a:lnSpc>
                <a:spcPct val="100000"/>
              </a:lnSpc>
              <a:spcBef>
                <a:spcPts val="1182"/>
              </a:spcBef>
              <a:buClr>
                <a:srgbClr val="E5741B"/>
              </a:buClr>
              <a:buNone/>
            </a:pPr>
            <a:r>
              <a:rPr lang="en-GB" sz="3600" b="1" i="1" dirty="0">
                <a:solidFill>
                  <a:srgbClr val="26282D"/>
                </a:solidFill>
                <a:latin typeface="Arial" panose="020B0604020202020204"/>
              </a:rPr>
              <a:t>REFERENCES</a:t>
            </a:r>
            <a:endParaRPr lang="en-GB" sz="2800" dirty="0">
              <a:solidFill>
                <a:srgbClr val="26282D"/>
              </a:solidFill>
              <a:latin typeface="Arial" panose="020B0604020202020204"/>
            </a:endParaRPr>
          </a:p>
          <a:p>
            <a:pPr marL="434980" lvl="2" indent="-434980" defTabSz="2160285">
              <a:lnSpc>
                <a:spcPct val="100000"/>
              </a:lnSpc>
              <a:spcBef>
                <a:spcPts val="0"/>
              </a:spcBef>
              <a:buClr>
                <a:srgbClr val="26282D"/>
              </a:buClr>
              <a:buFont typeface="Wingdings" panose="05000000000000000000" pitchFamily="2" charset="2"/>
              <a:buAutoNum type="arabicPeriod"/>
            </a:pPr>
            <a:r>
              <a:rPr lang="en-GB" sz="2800" dirty="0">
                <a:solidFill>
                  <a:srgbClr val="26282D"/>
                </a:solidFill>
                <a:latin typeface="Arial" panose="020B0604020202020204"/>
              </a:rPr>
              <a:t>Miesbach W, et al. Blood 2018;131:1022-1031; </a:t>
            </a:r>
          </a:p>
          <a:p>
            <a:pPr marL="434980" lvl="2" indent="-434980" defTabSz="2160285">
              <a:lnSpc>
                <a:spcPct val="100000"/>
              </a:lnSpc>
              <a:spcBef>
                <a:spcPts val="0"/>
              </a:spcBef>
              <a:buClr>
                <a:srgbClr val="26282D"/>
              </a:buClr>
              <a:buFont typeface="Wingdings" panose="05000000000000000000" pitchFamily="2" charset="2"/>
              <a:buAutoNum type="arabicPeriod"/>
            </a:pPr>
            <a:r>
              <a:rPr lang="en-GB" sz="2800" dirty="0">
                <a:solidFill>
                  <a:srgbClr val="26282D"/>
                </a:solidFill>
                <a:latin typeface="Arial" panose="020B0604020202020204"/>
              </a:rPr>
              <a:t>Leebeek F, et al. Blood. 2020; 136 (supplement 1): 26;</a:t>
            </a:r>
          </a:p>
          <a:p>
            <a:pPr marL="434980" lvl="2" indent="-434980" defTabSz="2160285">
              <a:lnSpc>
                <a:spcPct val="100000"/>
              </a:lnSpc>
              <a:spcBef>
                <a:spcPts val="0"/>
              </a:spcBef>
              <a:buClr>
                <a:srgbClr val="26282D"/>
              </a:buClr>
              <a:buFont typeface="Wingdings" panose="05000000000000000000" pitchFamily="2" charset="2"/>
              <a:buAutoNum type="arabicPeriod"/>
            </a:pPr>
            <a:r>
              <a:rPr lang="en-GB" sz="2800" dirty="0">
                <a:solidFill>
                  <a:srgbClr val="26282D"/>
                </a:solidFill>
                <a:latin typeface="Arial" panose="020B0604020202020204"/>
              </a:rPr>
              <a:t>Miesbach W, et al. Oral presentation at the ISTH 2021 Virtual Congress, July 17–21, 2021. Abstract OC 26.3;</a:t>
            </a:r>
          </a:p>
          <a:p>
            <a:pPr marL="434980" lvl="2" indent="-434980" defTabSz="2160285">
              <a:lnSpc>
                <a:spcPct val="100000"/>
              </a:lnSpc>
              <a:spcBef>
                <a:spcPts val="0"/>
              </a:spcBef>
              <a:buClr>
                <a:srgbClr val="26282D"/>
              </a:buClr>
              <a:buFont typeface="Wingdings" panose="05000000000000000000" pitchFamily="2" charset="2"/>
              <a:buAutoNum type="arabicPeriod"/>
            </a:pPr>
            <a:r>
              <a:rPr lang="en-GB" sz="2800" dirty="0">
                <a:solidFill>
                  <a:srgbClr val="26282D"/>
                </a:solidFill>
                <a:latin typeface="Arial" panose="020B0604020202020204"/>
              </a:rPr>
              <a:t>Pipe S, et al. Oral presentation at the 62nd Virtual American Society of Hematology Annual Meeting &amp; Exposition. Dec 5-8, 2020; </a:t>
            </a:r>
          </a:p>
          <a:p>
            <a:pPr marL="434980" lvl="2" indent="-434980" defTabSz="2160285">
              <a:lnSpc>
                <a:spcPct val="100000"/>
              </a:lnSpc>
              <a:spcBef>
                <a:spcPts val="0"/>
              </a:spcBef>
              <a:buClr>
                <a:srgbClr val="26282D"/>
              </a:buClr>
              <a:buFont typeface="Wingdings" panose="05000000000000000000" pitchFamily="2" charset="2"/>
              <a:buAutoNum type="arabicPeriod"/>
            </a:pPr>
            <a:r>
              <a:rPr lang="en-GB" sz="2800" dirty="0">
                <a:solidFill>
                  <a:srgbClr val="26282D"/>
                </a:solidFill>
                <a:latin typeface="Arial" panose="020B0604020202020204"/>
              </a:rPr>
              <a:t>Schmidt M, et al. Oral presentation at the ISTH 2021 Virtual Congress, July 17–21, 2021. Abstract OC 67.4.</a:t>
            </a:r>
          </a:p>
        </p:txBody>
      </p:sp>
      <p:sp>
        <p:nvSpPr>
          <p:cNvPr id="82" name="TextBox 81">
            <a:extLst>
              <a:ext uri="{FF2B5EF4-FFF2-40B4-BE49-F238E27FC236}">
                <a16:creationId xmlns:a16="http://schemas.microsoft.com/office/drawing/2014/main" id="{AC568E43-3E63-40D3-A0C7-B8EEA9BA67ED}"/>
              </a:ext>
            </a:extLst>
          </p:cNvPr>
          <p:cNvSpPr txBox="1"/>
          <p:nvPr/>
        </p:nvSpPr>
        <p:spPr>
          <a:xfrm>
            <a:off x="46158175" y="3095322"/>
            <a:ext cx="4251300" cy="468462"/>
          </a:xfrm>
          <a:prstGeom prst="rect">
            <a:avLst/>
          </a:prstGeom>
          <a:noFill/>
        </p:spPr>
        <p:txBody>
          <a:bodyPr wrap="square" lIns="0" tIns="0" rIns="0" bIns="0" rtlCol="0">
            <a:spAutoFit/>
          </a:bodyPr>
          <a:lstStyle/>
          <a:p>
            <a:pPr algn="r" defTabSz="434980"/>
            <a:r>
              <a:rPr lang="en-GB" sz="3044" b="1" dirty="0">
                <a:solidFill>
                  <a:srgbClr val="C00000"/>
                </a:solidFill>
                <a:latin typeface="Arial" panose="020B0604020202020204"/>
              </a:rPr>
              <a:t>Abstract No: </a:t>
            </a:r>
            <a:r>
              <a:rPr lang="en-US" sz="3044" b="1" dirty="0">
                <a:solidFill>
                  <a:srgbClr val="C00000"/>
                </a:solidFill>
                <a:latin typeface="Arial" panose="020B0604020202020204"/>
              </a:rPr>
              <a:t>PB0659</a:t>
            </a:r>
          </a:p>
        </p:txBody>
      </p:sp>
      <p:grpSp>
        <p:nvGrpSpPr>
          <p:cNvPr id="83" name="Group 82">
            <a:extLst>
              <a:ext uri="{FF2B5EF4-FFF2-40B4-BE49-F238E27FC236}">
                <a16:creationId xmlns:a16="http://schemas.microsoft.com/office/drawing/2014/main" id="{57BF5C54-28F2-4470-A89F-63C6FC14C924}"/>
              </a:ext>
            </a:extLst>
          </p:cNvPr>
          <p:cNvGrpSpPr/>
          <p:nvPr/>
        </p:nvGrpSpPr>
        <p:grpSpPr>
          <a:xfrm>
            <a:off x="904875" y="14478000"/>
            <a:ext cx="11880849" cy="7651068"/>
            <a:chOff x="2601866" y="1115745"/>
            <a:chExt cx="7397558" cy="4758783"/>
          </a:xfrm>
        </p:grpSpPr>
        <p:pic>
          <p:nvPicPr>
            <p:cNvPr id="84" name="Picture 1059">
              <a:extLst>
                <a:ext uri="{FF2B5EF4-FFF2-40B4-BE49-F238E27FC236}">
                  <a16:creationId xmlns:a16="http://schemas.microsoft.com/office/drawing/2014/main" id="{CAF025D7-DE54-4D13-B9E0-74BD1CD825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6581" y="2086353"/>
              <a:ext cx="2278507" cy="2073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 name="Picture 1060">
              <a:extLst>
                <a:ext uri="{FF2B5EF4-FFF2-40B4-BE49-F238E27FC236}">
                  <a16:creationId xmlns:a16="http://schemas.microsoft.com/office/drawing/2014/main" id="{807487F6-815F-4F5A-9918-839D99883C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2152" y="2139520"/>
              <a:ext cx="2081036" cy="1868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 name="Picture 1061">
              <a:extLst>
                <a:ext uri="{FF2B5EF4-FFF2-40B4-BE49-F238E27FC236}">
                  <a16:creationId xmlns:a16="http://schemas.microsoft.com/office/drawing/2014/main" id="{8B054B24-29A0-485E-B4FF-EADF94E0D6D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52535" y="2336991"/>
              <a:ext cx="448109" cy="956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 name="Freeform 1062">
              <a:extLst>
                <a:ext uri="{FF2B5EF4-FFF2-40B4-BE49-F238E27FC236}">
                  <a16:creationId xmlns:a16="http://schemas.microsoft.com/office/drawing/2014/main" id="{9891EA01-58DF-4883-9D33-0B9200282937}"/>
                </a:ext>
              </a:extLst>
            </p:cNvPr>
            <p:cNvSpPr>
              <a:spLocks/>
            </p:cNvSpPr>
            <p:nvPr/>
          </p:nvSpPr>
          <p:spPr bwMode="auto">
            <a:xfrm>
              <a:off x="5860134" y="2390153"/>
              <a:ext cx="387349" cy="850641"/>
            </a:xfrm>
            <a:custGeom>
              <a:avLst/>
              <a:gdLst>
                <a:gd name="T0" fmla="*/ 73 w 206"/>
                <a:gd name="T1" fmla="*/ 449 h 449"/>
                <a:gd name="T2" fmla="*/ 103 w 206"/>
                <a:gd name="T3" fmla="*/ 433 h 449"/>
                <a:gd name="T4" fmla="*/ 129 w 206"/>
                <a:gd name="T5" fmla="*/ 410 h 449"/>
                <a:gd name="T6" fmla="*/ 154 w 206"/>
                <a:gd name="T7" fmla="*/ 382 h 449"/>
                <a:gd name="T8" fmla="*/ 173 w 206"/>
                <a:gd name="T9" fmla="*/ 349 h 449"/>
                <a:gd name="T10" fmla="*/ 182 w 206"/>
                <a:gd name="T11" fmla="*/ 333 h 449"/>
                <a:gd name="T12" fmla="*/ 194 w 206"/>
                <a:gd name="T13" fmla="*/ 300 h 449"/>
                <a:gd name="T14" fmla="*/ 201 w 206"/>
                <a:gd name="T15" fmla="*/ 266 h 449"/>
                <a:gd name="T16" fmla="*/ 206 w 206"/>
                <a:gd name="T17" fmla="*/ 232 h 449"/>
                <a:gd name="T18" fmla="*/ 206 w 206"/>
                <a:gd name="T19" fmla="*/ 215 h 449"/>
                <a:gd name="T20" fmla="*/ 205 w 206"/>
                <a:gd name="T21" fmla="*/ 185 h 449"/>
                <a:gd name="T22" fmla="*/ 200 w 206"/>
                <a:gd name="T23" fmla="*/ 155 h 449"/>
                <a:gd name="T24" fmla="*/ 191 w 206"/>
                <a:gd name="T25" fmla="*/ 127 h 449"/>
                <a:gd name="T26" fmla="*/ 179 w 206"/>
                <a:gd name="T27" fmla="*/ 102 h 449"/>
                <a:gd name="T28" fmla="*/ 173 w 206"/>
                <a:gd name="T29" fmla="*/ 91 h 449"/>
                <a:gd name="T30" fmla="*/ 157 w 206"/>
                <a:gd name="T31" fmla="*/ 69 h 449"/>
                <a:gd name="T32" fmla="*/ 140 w 206"/>
                <a:gd name="T33" fmla="*/ 51 h 449"/>
                <a:gd name="T34" fmla="*/ 120 w 206"/>
                <a:gd name="T35" fmla="*/ 35 h 449"/>
                <a:gd name="T36" fmla="*/ 96 w 206"/>
                <a:gd name="T37" fmla="*/ 23 h 449"/>
                <a:gd name="T38" fmla="*/ 72 w 206"/>
                <a:gd name="T39" fmla="*/ 12 h 449"/>
                <a:gd name="T40" fmla="*/ 45 w 206"/>
                <a:gd name="T41" fmla="*/ 4 h 449"/>
                <a:gd name="T42" fmla="*/ 16 w 206"/>
                <a:gd name="T43" fmla="*/ 1 h 449"/>
                <a:gd name="T44" fmla="*/ 0 w 206"/>
                <a:gd name="T45" fmla="*/ 3 h 449"/>
                <a:gd name="T46" fmla="*/ 15 w 206"/>
                <a:gd name="T47" fmla="*/ 4 h 449"/>
                <a:gd name="T48" fmla="*/ 44 w 206"/>
                <a:gd name="T49" fmla="*/ 8 h 449"/>
                <a:gd name="T50" fmla="*/ 71 w 206"/>
                <a:gd name="T51" fmla="*/ 15 h 449"/>
                <a:gd name="T52" fmla="*/ 95 w 206"/>
                <a:gd name="T53" fmla="*/ 25 h 449"/>
                <a:gd name="T54" fmla="*/ 118 w 206"/>
                <a:gd name="T55" fmla="*/ 38 h 449"/>
                <a:gd name="T56" fmla="*/ 138 w 206"/>
                <a:gd name="T57" fmla="*/ 53 h 449"/>
                <a:gd name="T58" fmla="*/ 155 w 206"/>
                <a:gd name="T59" fmla="*/ 71 h 449"/>
                <a:gd name="T60" fmla="*/ 171 w 206"/>
                <a:gd name="T61" fmla="*/ 92 h 449"/>
                <a:gd name="T62" fmla="*/ 177 w 206"/>
                <a:gd name="T63" fmla="*/ 103 h 449"/>
                <a:gd name="T64" fmla="*/ 188 w 206"/>
                <a:gd name="T65" fmla="*/ 129 h 449"/>
                <a:gd name="T66" fmla="*/ 196 w 206"/>
                <a:gd name="T67" fmla="*/ 157 h 449"/>
                <a:gd name="T68" fmla="*/ 201 w 206"/>
                <a:gd name="T69" fmla="*/ 186 h 449"/>
                <a:gd name="T70" fmla="*/ 202 w 206"/>
                <a:gd name="T71" fmla="*/ 215 h 449"/>
                <a:gd name="T72" fmla="*/ 202 w 206"/>
                <a:gd name="T73" fmla="*/ 232 h 449"/>
                <a:gd name="T74" fmla="*/ 199 w 206"/>
                <a:gd name="T75" fmla="*/ 265 h 449"/>
                <a:gd name="T76" fmla="*/ 190 w 206"/>
                <a:gd name="T77" fmla="*/ 299 h 449"/>
                <a:gd name="T78" fmla="*/ 178 w 206"/>
                <a:gd name="T79" fmla="*/ 332 h 449"/>
                <a:gd name="T80" fmla="*/ 171 w 206"/>
                <a:gd name="T81" fmla="*/ 348 h 449"/>
                <a:gd name="T82" fmla="*/ 151 w 206"/>
                <a:gd name="T83" fmla="*/ 380 h 449"/>
                <a:gd name="T84" fmla="*/ 128 w 206"/>
                <a:gd name="T85" fmla="*/ 407 h 449"/>
                <a:gd name="T86" fmla="*/ 101 w 206"/>
                <a:gd name="T87" fmla="*/ 429 h 449"/>
                <a:gd name="T88" fmla="*/ 72 w 206"/>
                <a:gd name="T89" fmla="*/ 446 h 449"/>
                <a:gd name="T90" fmla="*/ 73 w 206"/>
                <a:gd name="T91"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06" h="449">
                  <a:moveTo>
                    <a:pt x="73" y="449"/>
                  </a:moveTo>
                  <a:lnTo>
                    <a:pt x="73" y="449"/>
                  </a:lnTo>
                  <a:lnTo>
                    <a:pt x="88" y="441"/>
                  </a:lnTo>
                  <a:lnTo>
                    <a:pt x="103" y="433"/>
                  </a:lnTo>
                  <a:lnTo>
                    <a:pt x="117" y="422"/>
                  </a:lnTo>
                  <a:lnTo>
                    <a:pt x="129" y="410"/>
                  </a:lnTo>
                  <a:lnTo>
                    <a:pt x="141" y="396"/>
                  </a:lnTo>
                  <a:lnTo>
                    <a:pt x="154" y="382"/>
                  </a:lnTo>
                  <a:lnTo>
                    <a:pt x="165" y="366"/>
                  </a:lnTo>
                  <a:lnTo>
                    <a:pt x="173" y="349"/>
                  </a:lnTo>
                  <a:lnTo>
                    <a:pt x="173" y="349"/>
                  </a:lnTo>
                  <a:lnTo>
                    <a:pt x="182" y="333"/>
                  </a:lnTo>
                  <a:lnTo>
                    <a:pt x="188" y="316"/>
                  </a:lnTo>
                  <a:lnTo>
                    <a:pt x="194" y="300"/>
                  </a:lnTo>
                  <a:lnTo>
                    <a:pt x="197" y="283"/>
                  </a:lnTo>
                  <a:lnTo>
                    <a:pt x="201" y="266"/>
                  </a:lnTo>
                  <a:lnTo>
                    <a:pt x="204" y="249"/>
                  </a:lnTo>
                  <a:lnTo>
                    <a:pt x="206" y="232"/>
                  </a:lnTo>
                  <a:lnTo>
                    <a:pt x="206" y="215"/>
                  </a:lnTo>
                  <a:lnTo>
                    <a:pt x="206" y="215"/>
                  </a:lnTo>
                  <a:lnTo>
                    <a:pt x="206" y="200"/>
                  </a:lnTo>
                  <a:lnTo>
                    <a:pt x="205" y="185"/>
                  </a:lnTo>
                  <a:lnTo>
                    <a:pt x="202" y="170"/>
                  </a:lnTo>
                  <a:lnTo>
                    <a:pt x="200" y="155"/>
                  </a:lnTo>
                  <a:lnTo>
                    <a:pt x="196" y="142"/>
                  </a:lnTo>
                  <a:lnTo>
                    <a:pt x="191" y="127"/>
                  </a:lnTo>
                  <a:lnTo>
                    <a:pt x="185" y="115"/>
                  </a:lnTo>
                  <a:lnTo>
                    <a:pt x="179" y="102"/>
                  </a:lnTo>
                  <a:lnTo>
                    <a:pt x="179" y="102"/>
                  </a:lnTo>
                  <a:lnTo>
                    <a:pt x="173" y="91"/>
                  </a:lnTo>
                  <a:lnTo>
                    <a:pt x="166" y="80"/>
                  </a:lnTo>
                  <a:lnTo>
                    <a:pt x="157" y="69"/>
                  </a:lnTo>
                  <a:lnTo>
                    <a:pt x="149" y="59"/>
                  </a:lnTo>
                  <a:lnTo>
                    <a:pt x="140" y="51"/>
                  </a:lnTo>
                  <a:lnTo>
                    <a:pt x="131" y="42"/>
                  </a:lnTo>
                  <a:lnTo>
                    <a:pt x="120" y="35"/>
                  </a:lnTo>
                  <a:lnTo>
                    <a:pt x="109" y="29"/>
                  </a:lnTo>
                  <a:lnTo>
                    <a:pt x="96" y="23"/>
                  </a:lnTo>
                  <a:lnTo>
                    <a:pt x="84" y="17"/>
                  </a:lnTo>
                  <a:lnTo>
                    <a:pt x="72" y="12"/>
                  </a:lnTo>
                  <a:lnTo>
                    <a:pt x="59" y="8"/>
                  </a:lnTo>
                  <a:lnTo>
                    <a:pt x="45" y="4"/>
                  </a:lnTo>
                  <a:lnTo>
                    <a:pt x="31" y="2"/>
                  </a:lnTo>
                  <a:lnTo>
                    <a:pt x="16" y="1"/>
                  </a:lnTo>
                  <a:lnTo>
                    <a:pt x="0" y="0"/>
                  </a:lnTo>
                  <a:lnTo>
                    <a:pt x="0" y="3"/>
                  </a:lnTo>
                  <a:lnTo>
                    <a:pt x="0" y="3"/>
                  </a:lnTo>
                  <a:lnTo>
                    <a:pt x="15" y="4"/>
                  </a:lnTo>
                  <a:lnTo>
                    <a:pt x="29" y="6"/>
                  </a:lnTo>
                  <a:lnTo>
                    <a:pt x="44" y="8"/>
                  </a:lnTo>
                  <a:lnTo>
                    <a:pt x="57" y="12"/>
                  </a:lnTo>
                  <a:lnTo>
                    <a:pt x="71" y="15"/>
                  </a:lnTo>
                  <a:lnTo>
                    <a:pt x="83" y="20"/>
                  </a:lnTo>
                  <a:lnTo>
                    <a:pt x="95" y="25"/>
                  </a:lnTo>
                  <a:lnTo>
                    <a:pt x="107" y="31"/>
                  </a:lnTo>
                  <a:lnTo>
                    <a:pt x="118" y="38"/>
                  </a:lnTo>
                  <a:lnTo>
                    <a:pt x="128" y="46"/>
                  </a:lnTo>
                  <a:lnTo>
                    <a:pt x="138" y="53"/>
                  </a:lnTo>
                  <a:lnTo>
                    <a:pt x="146" y="62"/>
                  </a:lnTo>
                  <a:lnTo>
                    <a:pt x="155" y="71"/>
                  </a:lnTo>
                  <a:lnTo>
                    <a:pt x="163" y="81"/>
                  </a:lnTo>
                  <a:lnTo>
                    <a:pt x="171" y="92"/>
                  </a:lnTo>
                  <a:lnTo>
                    <a:pt x="177" y="103"/>
                  </a:lnTo>
                  <a:lnTo>
                    <a:pt x="177" y="103"/>
                  </a:lnTo>
                  <a:lnTo>
                    <a:pt x="183" y="116"/>
                  </a:lnTo>
                  <a:lnTo>
                    <a:pt x="188" y="129"/>
                  </a:lnTo>
                  <a:lnTo>
                    <a:pt x="193" y="142"/>
                  </a:lnTo>
                  <a:lnTo>
                    <a:pt x="196" y="157"/>
                  </a:lnTo>
                  <a:lnTo>
                    <a:pt x="199" y="171"/>
                  </a:lnTo>
                  <a:lnTo>
                    <a:pt x="201" y="186"/>
                  </a:lnTo>
                  <a:lnTo>
                    <a:pt x="202" y="200"/>
                  </a:lnTo>
                  <a:lnTo>
                    <a:pt x="202" y="215"/>
                  </a:lnTo>
                  <a:lnTo>
                    <a:pt x="202" y="215"/>
                  </a:lnTo>
                  <a:lnTo>
                    <a:pt x="202" y="232"/>
                  </a:lnTo>
                  <a:lnTo>
                    <a:pt x="201" y="249"/>
                  </a:lnTo>
                  <a:lnTo>
                    <a:pt x="199" y="265"/>
                  </a:lnTo>
                  <a:lnTo>
                    <a:pt x="195" y="282"/>
                  </a:lnTo>
                  <a:lnTo>
                    <a:pt x="190" y="299"/>
                  </a:lnTo>
                  <a:lnTo>
                    <a:pt x="185" y="316"/>
                  </a:lnTo>
                  <a:lnTo>
                    <a:pt x="178" y="332"/>
                  </a:lnTo>
                  <a:lnTo>
                    <a:pt x="171" y="348"/>
                  </a:lnTo>
                  <a:lnTo>
                    <a:pt x="171" y="348"/>
                  </a:lnTo>
                  <a:lnTo>
                    <a:pt x="161" y="365"/>
                  </a:lnTo>
                  <a:lnTo>
                    <a:pt x="151" y="380"/>
                  </a:lnTo>
                  <a:lnTo>
                    <a:pt x="139" y="394"/>
                  </a:lnTo>
                  <a:lnTo>
                    <a:pt x="128" y="407"/>
                  </a:lnTo>
                  <a:lnTo>
                    <a:pt x="115" y="419"/>
                  </a:lnTo>
                  <a:lnTo>
                    <a:pt x="101" y="429"/>
                  </a:lnTo>
                  <a:lnTo>
                    <a:pt x="87" y="439"/>
                  </a:lnTo>
                  <a:lnTo>
                    <a:pt x="72" y="446"/>
                  </a:lnTo>
                  <a:lnTo>
                    <a:pt x="73" y="449"/>
                  </a:lnTo>
                  <a:lnTo>
                    <a:pt x="73" y="449"/>
                  </a:lnTo>
                  <a:close/>
                </a:path>
              </a:pathLst>
            </a:custGeom>
            <a:solidFill>
              <a:srgbClr val="00557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pic>
          <p:nvPicPr>
            <p:cNvPr id="88" name="Picture 1063">
              <a:extLst>
                <a:ext uri="{FF2B5EF4-FFF2-40B4-BE49-F238E27FC236}">
                  <a16:creationId xmlns:a16="http://schemas.microsoft.com/office/drawing/2014/main" id="{FD795DB6-54D9-4A13-BA19-B505DA248D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65197" y="3202821"/>
              <a:ext cx="288611" cy="3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 name="Freeform 1064">
              <a:extLst>
                <a:ext uri="{FF2B5EF4-FFF2-40B4-BE49-F238E27FC236}">
                  <a16:creationId xmlns:a16="http://schemas.microsoft.com/office/drawing/2014/main" id="{9ADD6EA1-6AC0-4963-9D77-96F26D267D53}"/>
                </a:ext>
              </a:extLst>
            </p:cNvPr>
            <p:cNvSpPr>
              <a:spLocks/>
            </p:cNvSpPr>
            <p:nvPr/>
          </p:nvSpPr>
          <p:spPr bwMode="auto">
            <a:xfrm>
              <a:off x="6194314" y="3043324"/>
              <a:ext cx="364562" cy="75950"/>
            </a:xfrm>
            <a:custGeom>
              <a:avLst/>
              <a:gdLst>
                <a:gd name="T0" fmla="*/ 186 w 193"/>
                <a:gd name="T1" fmla="*/ 24 h 39"/>
                <a:gd name="T2" fmla="*/ 9 w 193"/>
                <a:gd name="T3" fmla="*/ 0 h 39"/>
                <a:gd name="T4" fmla="*/ 9 w 193"/>
                <a:gd name="T5" fmla="*/ 0 h 39"/>
                <a:gd name="T6" fmla="*/ 6 w 193"/>
                <a:gd name="T7" fmla="*/ 2 h 39"/>
                <a:gd name="T8" fmla="*/ 3 w 193"/>
                <a:gd name="T9" fmla="*/ 3 h 39"/>
                <a:gd name="T10" fmla="*/ 1 w 193"/>
                <a:gd name="T11" fmla="*/ 5 h 39"/>
                <a:gd name="T12" fmla="*/ 0 w 193"/>
                <a:gd name="T13" fmla="*/ 8 h 39"/>
                <a:gd name="T14" fmla="*/ 0 w 193"/>
                <a:gd name="T15" fmla="*/ 8 h 39"/>
                <a:gd name="T16" fmla="*/ 1 w 193"/>
                <a:gd name="T17" fmla="*/ 11 h 39"/>
                <a:gd name="T18" fmla="*/ 2 w 193"/>
                <a:gd name="T19" fmla="*/ 14 h 39"/>
                <a:gd name="T20" fmla="*/ 4 w 193"/>
                <a:gd name="T21" fmla="*/ 16 h 39"/>
                <a:gd name="T22" fmla="*/ 7 w 193"/>
                <a:gd name="T23" fmla="*/ 17 h 39"/>
                <a:gd name="T24" fmla="*/ 185 w 193"/>
                <a:gd name="T25" fmla="*/ 39 h 39"/>
                <a:gd name="T26" fmla="*/ 185 w 193"/>
                <a:gd name="T27" fmla="*/ 39 h 39"/>
                <a:gd name="T28" fmla="*/ 187 w 193"/>
                <a:gd name="T29" fmla="*/ 39 h 39"/>
                <a:gd name="T30" fmla="*/ 191 w 193"/>
                <a:gd name="T31" fmla="*/ 38 h 39"/>
                <a:gd name="T32" fmla="*/ 192 w 193"/>
                <a:gd name="T33" fmla="*/ 36 h 39"/>
                <a:gd name="T34" fmla="*/ 193 w 193"/>
                <a:gd name="T35" fmla="*/ 32 h 39"/>
                <a:gd name="T36" fmla="*/ 193 w 193"/>
                <a:gd name="T37" fmla="*/ 32 h 39"/>
                <a:gd name="T38" fmla="*/ 193 w 193"/>
                <a:gd name="T39" fmla="*/ 30 h 39"/>
                <a:gd name="T40" fmla="*/ 192 w 193"/>
                <a:gd name="T41" fmla="*/ 26 h 39"/>
                <a:gd name="T42" fmla="*/ 189 w 193"/>
                <a:gd name="T43" fmla="*/ 25 h 39"/>
                <a:gd name="T44" fmla="*/ 186 w 193"/>
                <a:gd name="T45" fmla="*/ 2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93" h="39">
                  <a:moveTo>
                    <a:pt x="186" y="24"/>
                  </a:moveTo>
                  <a:lnTo>
                    <a:pt x="9" y="0"/>
                  </a:lnTo>
                  <a:lnTo>
                    <a:pt x="9" y="0"/>
                  </a:lnTo>
                  <a:lnTo>
                    <a:pt x="6" y="2"/>
                  </a:lnTo>
                  <a:lnTo>
                    <a:pt x="3" y="3"/>
                  </a:lnTo>
                  <a:lnTo>
                    <a:pt x="1" y="5"/>
                  </a:lnTo>
                  <a:lnTo>
                    <a:pt x="0" y="8"/>
                  </a:lnTo>
                  <a:lnTo>
                    <a:pt x="0" y="8"/>
                  </a:lnTo>
                  <a:lnTo>
                    <a:pt x="1" y="11"/>
                  </a:lnTo>
                  <a:lnTo>
                    <a:pt x="2" y="14"/>
                  </a:lnTo>
                  <a:lnTo>
                    <a:pt x="4" y="16"/>
                  </a:lnTo>
                  <a:lnTo>
                    <a:pt x="7" y="17"/>
                  </a:lnTo>
                  <a:lnTo>
                    <a:pt x="185" y="39"/>
                  </a:lnTo>
                  <a:lnTo>
                    <a:pt x="185" y="39"/>
                  </a:lnTo>
                  <a:lnTo>
                    <a:pt x="187" y="39"/>
                  </a:lnTo>
                  <a:lnTo>
                    <a:pt x="191" y="38"/>
                  </a:lnTo>
                  <a:lnTo>
                    <a:pt x="192" y="36"/>
                  </a:lnTo>
                  <a:lnTo>
                    <a:pt x="193" y="32"/>
                  </a:lnTo>
                  <a:lnTo>
                    <a:pt x="193" y="32"/>
                  </a:lnTo>
                  <a:lnTo>
                    <a:pt x="193" y="30"/>
                  </a:lnTo>
                  <a:lnTo>
                    <a:pt x="192" y="26"/>
                  </a:lnTo>
                  <a:lnTo>
                    <a:pt x="189" y="25"/>
                  </a:lnTo>
                  <a:lnTo>
                    <a:pt x="186" y="24"/>
                  </a:lnTo>
                  <a:close/>
                </a:path>
              </a:pathLst>
            </a:custGeom>
            <a:solidFill>
              <a:srgbClr val="00A5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90" name="Freeform 1065">
              <a:extLst>
                <a:ext uri="{FF2B5EF4-FFF2-40B4-BE49-F238E27FC236}">
                  <a16:creationId xmlns:a16="http://schemas.microsoft.com/office/drawing/2014/main" id="{62744265-7764-4BF6-9B1B-5CB954BE2905}"/>
                </a:ext>
              </a:extLst>
            </p:cNvPr>
            <p:cNvSpPr>
              <a:spLocks/>
            </p:cNvSpPr>
            <p:nvPr/>
          </p:nvSpPr>
          <p:spPr bwMode="auto">
            <a:xfrm>
              <a:off x="6194314" y="3043324"/>
              <a:ext cx="364562" cy="75950"/>
            </a:xfrm>
            <a:custGeom>
              <a:avLst/>
              <a:gdLst>
                <a:gd name="T0" fmla="*/ 186 w 193"/>
                <a:gd name="T1" fmla="*/ 24 h 39"/>
                <a:gd name="T2" fmla="*/ 9 w 193"/>
                <a:gd name="T3" fmla="*/ 0 h 39"/>
                <a:gd name="T4" fmla="*/ 9 w 193"/>
                <a:gd name="T5" fmla="*/ 0 h 39"/>
                <a:gd name="T6" fmla="*/ 6 w 193"/>
                <a:gd name="T7" fmla="*/ 2 h 39"/>
                <a:gd name="T8" fmla="*/ 3 w 193"/>
                <a:gd name="T9" fmla="*/ 3 h 39"/>
                <a:gd name="T10" fmla="*/ 1 w 193"/>
                <a:gd name="T11" fmla="*/ 5 h 39"/>
                <a:gd name="T12" fmla="*/ 0 w 193"/>
                <a:gd name="T13" fmla="*/ 8 h 39"/>
                <a:gd name="T14" fmla="*/ 0 w 193"/>
                <a:gd name="T15" fmla="*/ 8 h 39"/>
                <a:gd name="T16" fmla="*/ 1 w 193"/>
                <a:gd name="T17" fmla="*/ 11 h 39"/>
                <a:gd name="T18" fmla="*/ 2 w 193"/>
                <a:gd name="T19" fmla="*/ 14 h 39"/>
                <a:gd name="T20" fmla="*/ 4 w 193"/>
                <a:gd name="T21" fmla="*/ 16 h 39"/>
                <a:gd name="T22" fmla="*/ 7 w 193"/>
                <a:gd name="T23" fmla="*/ 17 h 39"/>
                <a:gd name="T24" fmla="*/ 185 w 193"/>
                <a:gd name="T25" fmla="*/ 39 h 39"/>
                <a:gd name="T26" fmla="*/ 185 w 193"/>
                <a:gd name="T27" fmla="*/ 39 h 39"/>
                <a:gd name="T28" fmla="*/ 187 w 193"/>
                <a:gd name="T29" fmla="*/ 39 h 39"/>
                <a:gd name="T30" fmla="*/ 191 w 193"/>
                <a:gd name="T31" fmla="*/ 38 h 39"/>
                <a:gd name="T32" fmla="*/ 192 w 193"/>
                <a:gd name="T33" fmla="*/ 36 h 39"/>
                <a:gd name="T34" fmla="*/ 193 w 193"/>
                <a:gd name="T35" fmla="*/ 32 h 39"/>
                <a:gd name="T36" fmla="*/ 193 w 193"/>
                <a:gd name="T37" fmla="*/ 32 h 39"/>
                <a:gd name="T38" fmla="*/ 193 w 193"/>
                <a:gd name="T39" fmla="*/ 30 h 39"/>
                <a:gd name="T40" fmla="*/ 192 w 193"/>
                <a:gd name="T41" fmla="*/ 26 h 39"/>
                <a:gd name="T42" fmla="*/ 189 w 193"/>
                <a:gd name="T43" fmla="*/ 25 h 39"/>
                <a:gd name="T44" fmla="*/ 186 w 193"/>
                <a:gd name="T45" fmla="*/ 2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93" h="39">
                  <a:moveTo>
                    <a:pt x="186" y="24"/>
                  </a:moveTo>
                  <a:lnTo>
                    <a:pt x="9" y="0"/>
                  </a:lnTo>
                  <a:lnTo>
                    <a:pt x="9" y="0"/>
                  </a:lnTo>
                  <a:lnTo>
                    <a:pt x="6" y="2"/>
                  </a:lnTo>
                  <a:lnTo>
                    <a:pt x="3" y="3"/>
                  </a:lnTo>
                  <a:lnTo>
                    <a:pt x="1" y="5"/>
                  </a:lnTo>
                  <a:lnTo>
                    <a:pt x="0" y="8"/>
                  </a:lnTo>
                  <a:lnTo>
                    <a:pt x="0" y="8"/>
                  </a:lnTo>
                  <a:lnTo>
                    <a:pt x="1" y="11"/>
                  </a:lnTo>
                  <a:lnTo>
                    <a:pt x="2" y="14"/>
                  </a:lnTo>
                  <a:lnTo>
                    <a:pt x="4" y="16"/>
                  </a:lnTo>
                  <a:lnTo>
                    <a:pt x="7" y="17"/>
                  </a:lnTo>
                  <a:lnTo>
                    <a:pt x="185" y="39"/>
                  </a:lnTo>
                  <a:lnTo>
                    <a:pt x="185" y="39"/>
                  </a:lnTo>
                  <a:lnTo>
                    <a:pt x="187" y="39"/>
                  </a:lnTo>
                  <a:lnTo>
                    <a:pt x="191" y="38"/>
                  </a:lnTo>
                  <a:lnTo>
                    <a:pt x="192" y="36"/>
                  </a:lnTo>
                  <a:lnTo>
                    <a:pt x="193" y="32"/>
                  </a:lnTo>
                  <a:lnTo>
                    <a:pt x="193" y="32"/>
                  </a:lnTo>
                  <a:lnTo>
                    <a:pt x="193" y="30"/>
                  </a:lnTo>
                  <a:lnTo>
                    <a:pt x="192" y="26"/>
                  </a:lnTo>
                  <a:lnTo>
                    <a:pt x="189" y="25"/>
                  </a:lnTo>
                  <a:lnTo>
                    <a:pt x="186" y="2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91" name="Freeform 1066">
              <a:extLst>
                <a:ext uri="{FF2B5EF4-FFF2-40B4-BE49-F238E27FC236}">
                  <a16:creationId xmlns:a16="http://schemas.microsoft.com/office/drawing/2014/main" id="{B102307C-3810-4583-BB82-642E49C39CA1}"/>
                </a:ext>
              </a:extLst>
            </p:cNvPr>
            <p:cNvSpPr>
              <a:spLocks/>
            </p:cNvSpPr>
            <p:nvPr/>
          </p:nvSpPr>
          <p:spPr bwMode="auto">
            <a:xfrm>
              <a:off x="6247478" y="2929401"/>
              <a:ext cx="349371" cy="37973"/>
            </a:xfrm>
            <a:custGeom>
              <a:avLst/>
              <a:gdLst>
                <a:gd name="T0" fmla="*/ 176 w 184"/>
                <a:gd name="T1" fmla="*/ 0 h 19"/>
                <a:gd name="T2" fmla="*/ 8 w 184"/>
                <a:gd name="T3" fmla="*/ 3 h 19"/>
                <a:gd name="T4" fmla="*/ 8 w 184"/>
                <a:gd name="T5" fmla="*/ 3 h 19"/>
                <a:gd name="T6" fmla="*/ 5 w 184"/>
                <a:gd name="T7" fmla="*/ 5 h 19"/>
                <a:gd name="T8" fmla="*/ 3 w 184"/>
                <a:gd name="T9" fmla="*/ 6 h 19"/>
                <a:gd name="T10" fmla="*/ 0 w 184"/>
                <a:gd name="T11" fmla="*/ 8 h 19"/>
                <a:gd name="T12" fmla="*/ 0 w 184"/>
                <a:gd name="T13" fmla="*/ 12 h 19"/>
                <a:gd name="T14" fmla="*/ 0 w 184"/>
                <a:gd name="T15" fmla="*/ 12 h 19"/>
                <a:gd name="T16" fmla="*/ 2 w 184"/>
                <a:gd name="T17" fmla="*/ 14 h 19"/>
                <a:gd name="T18" fmla="*/ 3 w 184"/>
                <a:gd name="T19" fmla="*/ 17 h 19"/>
                <a:gd name="T20" fmla="*/ 5 w 184"/>
                <a:gd name="T21" fmla="*/ 19 h 19"/>
                <a:gd name="T22" fmla="*/ 9 w 184"/>
                <a:gd name="T23" fmla="*/ 19 h 19"/>
                <a:gd name="T24" fmla="*/ 177 w 184"/>
                <a:gd name="T25" fmla="*/ 16 h 19"/>
                <a:gd name="T26" fmla="*/ 177 w 184"/>
                <a:gd name="T27" fmla="*/ 16 h 19"/>
                <a:gd name="T28" fmla="*/ 179 w 184"/>
                <a:gd name="T29" fmla="*/ 16 h 19"/>
                <a:gd name="T30" fmla="*/ 182 w 184"/>
                <a:gd name="T31" fmla="*/ 13 h 19"/>
                <a:gd name="T32" fmla="*/ 184 w 184"/>
                <a:gd name="T33" fmla="*/ 11 h 19"/>
                <a:gd name="T34" fmla="*/ 184 w 184"/>
                <a:gd name="T35" fmla="*/ 8 h 19"/>
                <a:gd name="T36" fmla="*/ 184 w 184"/>
                <a:gd name="T37" fmla="*/ 8 h 19"/>
                <a:gd name="T38" fmla="*/ 183 w 184"/>
                <a:gd name="T39" fmla="*/ 5 h 19"/>
                <a:gd name="T40" fmla="*/ 182 w 184"/>
                <a:gd name="T41" fmla="*/ 2 h 19"/>
                <a:gd name="T42" fmla="*/ 179 w 184"/>
                <a:gd name="T43" fmla="*/ 1 h 19"/>
                <a:gd name="T44" fmla="*/ 176 w 184"/>
                <a:gd name="T45"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4" h="19">
                  <a:moveTo>
                    <a:pt x="176" y="0"/>
                  </a:moveTo>
                  <a:lnTo>
                    <a:pt x="8" y="3"/>
                  </a:lnTo>
                  <a:lnTo>
                    <a:pt x="8" y="3"/>
                  </a:lnTo>
                  <a:lnTo>
                    <a:pt x="5" y="5"/>
                  </a:lnTo>
                  <a:lnTo>
                    <a:pt x="3" y="6"/>
                  </a:lnTo>
                  <a:lnTo>
                    <a:pt x="0" y="8"/>
                  </a:lnTo>
                  <a:lnTo>
                    <a:pt x="0" y="12"/>
                  </a:lnTo>
                  <a:lnTo>
                    <a:pt x="0" y="12"/>
                  </a:lnTo>
                  <a:lnTo>
                    <a:pt x="2" y="14"/>
                  </a:lnTo>
                  <a:lnTo>
                    <a:pt x="3" y="17"/>
                  </a:lnTo>
                  <a:lnTo>
                    <a:pt x="5" y="19"/>
                  </a:lnTo>
                  <a:lnTo>
                    <a:pt x="9" y="19"/>
                  </a:lnTo>
                  <a:lnTo>
                    <a:pt x="177" y="16"/>
                  </a:lnTo>
                  <a:lnTo>
                    <a:pt x="177" y="16"/>
                  </a:lnTo>
                  <a:lnTo>
                    <a:pt x="179" y="16"/>
                  </a:lnTo>
                  <a:lnTo>
                    <a:pt x="182" y="13"/>
                  </a:lnTo>
                  <a:lnTo>
                    <a:pt x="184" y="11"/>
                  </a:lnTo>
                  <a:lnTo>
                    <a:pt x="184" y="8"/>
                  </a:lnTo>
                  <a:lnTo>
                    <a:pt x="184" y="8"/>
                  </a:lnTo>
                  <a:lnTo>
                    <a:pt x="183" y="5"/>
                  </a:lnTo>
                  <a:lnTo>
                    <a:pt x="182" y="2"/>
                  </a:lnTo>
                  <a:lnTo>
                    <a:pt x="179" y="1"/>
                  </a:lnTo>
                  <a:lnTo>
                    <a:pt x="176" y="0"/>
                  </a:lnTo>
                  <a:close/>
                </a:path>
              </a:pathLst>
            </a:custGeom>
            <a:solidFill>
              <a:srgbClr val="00A5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92" name="Freeform 1067">
              <a:extLst>
                <a:ext uri="{FF2B5EF4-FFF2-40B4-BE49-F238E27FC236}">
                  <a16:creationId xmlns:a16="http://schemas.microsoft.com/office/drawing/2014/main" id="{BBF09631-6AF8-4B44-9D9A-CA2ED2999D20}"/>
                </a:ext>
              </a:extLst>
            </p:cNvPr>
            <p:cNvSpPr>
              <a:spLocks/>
            </p:cNvSpPr>
            <p:nvPr/>
          </p:nvSpPr>
          <p:spPr bwMode="auto">
            <a:xfrm>
              <a:off x="6247478" y="2929401"/>
              <a:ext cx="349371" cy="37973"/>
            </a:xfrm>
            <a:custGeom>
              <a:avLst/>
              <a:gdLst>
                <a:gd name="T0" fmla="*/ 176 w 184"/>
                <a:gd name="T1" fmla="*/ 0 h 19"/>
                <a:gd name="T2" fmla="*/ 8 w 184"/>
                <a:gd name="T3" fmla="*/ 3 h 19"/>
                <a:gd name="T4" fmla="*/ 8 w 184"/>
                <a:gd name="T5" fmla="*/ 3 h 19"/>
                <a:gd name="T6" fmla="*/ 5 w 184"/>
                <a:gd name="T7" fmla="*/ 5 h 19"/>
                <a:gd name="T8" fmla="*/ 3 w 184"/>
                <a:gd name="T9" fmla="*/ 6 h 19"/>
                <a:gd name="T10" fmla="*/ 0 w 184"/>
                <a:gd name="T11" fmla="*/ 8 h 19"/>
                <a:gd name="T12" fmla="*/ 0 w 184"/>
                <a:gd name="T13" fmla="*/ 12 h 19"/>
                <a:gd name="T14" fmla="*/ 0 w 184"/>
                <a:gd name="T15" fmla="*/ 12 h 19"/>
                <a:gd name="T16" fmla="*/ 2 w 184"/>
                <a:gd name="T17" fmla="*/ 14 h 19"/>
                <a:gd name="T18" fmla="*/ 3 w 184"/>
                <a:gd name="T19" fmla="*/ 17 h 19"/>
                <a:gd name="T20" fmla="*/ 5 w 184"/>
                <a:gd name="T21" fmla="*/ 19 h 19"/>
                <a:gd name="T22" fmla="*/ 9 w 184"/>
                <a:gd name="T23" fmla="*/ 19 h 19"/>
                <a:gd name="T24" fmla="*/ 177 w 184"/>
                <a:gd name="T25" fmla="*/ 16 h 19"/>
                <a:gd name="T26" fmla="*/ 177 w 184"/>
                <a:gd name="T27" fmla="*/ 16 h 19"/>
                <a:gd name="T28" fmla="*/ 179 w 184"/>
                <a:gd name="T29" fmla="*/ 16 h 19"/>
                <a:gd name="T30" fmla="*/ 182 w 184"/>
                <a:gd name="T31" fmla="*/ 13 h 19"/>
                <a:gd name="T32" fmla="*/ 184 w 184"/>
                <a:gd name="T33" fmla="*/ 11 h 19"/>
                <a:gd name="T34" fmla="*/ 184 w 184"/>
                <a:gd name="T35" fmla="*/ 8 h 19"/>
                <a:gd name="T36" fmla="*/ 184 w 184"/>
                <a:gd name="T37" fmla="*/ 8 h 19"/>
                <a:gd name="T38" fmla="*/ 183 w 184"/>
                <a:gd name="T39" fmla="*/ 5 h 19"/>
                <a:gd name="T40" fmla="*/ 182 w 184"/>
                <a:gd name="T41" fmla="*/ 2 h 19"/>
                <a:gd name="T42" fmla="*/ 179 w 184"/>
                <a:gd name="T43" fmla="*/ 1 h 19"/>
                <a:gd name="T44" fmla="*/ 176 w 184"/>
                <a:gd name="T45"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4" h="19">
                  <a:moveTo>
                    <a:pt x="176" y="0"/>
                  </a:moveTo>
                  <a:lnTo>
                    <a:pt x="8" y="3"/>
                  </a:lnTo>
                  <a:lnTo>
                    <a:pt x="8" y="3"/>
                  </a:lnTo>
                  <a:lnTo>
                    <a:pt x="5" y="5"/>
                  </a:lnTo>
                  <a:lnTo>
                    <a:pt x="3" y="6"/>
                  </a:lnTo>
                  <a:lnTo>
                    <a:pt x="0" y="8"/>
                  </a:lnTo>
                  <a:lnTo>
                    <a:pt x="0" y="12"/>
                  </a:lnTo>
                  <a:lnTo>
                    <a:pt x="0" y="12"/>
                  </a:lnTo>
                  <a:lnTo>
                    <a:pt x="2" y="14"/>
                  </a:lnTo>
                  <a:lnTo>
                    <a:pt x="3" y="17"/>
                  </a:lnTo>
                  <a:lnTo>
                    <a:pt x="5" y="19"/>
                  </a:lnTo>
                  <a:lnTo>
                    <a:pt x="9" y="19"/>
                  </a:lnTo>
                  <a:lnTo>
                    <a:pt x="177" y="16"/>
                  </a:lnTo>
                  <a:lnTo>
                    <a:pt x="177" y="16"/>
                  </a:lnTo>
                  <a:lnTo>
                    <a:pt x="179" y="16"/>
                  </a:lnTo>
                  <a:lnTo>
                    <a:pt x="182" y="13"/>
                  </a:lnTo>
                  <a:lnTo>
                    <a:pt x="184" y="11"/>
                  </a:lnTo>
                  <a:lnTo>
                    <a:pt x="184" y="8"/>
                  </a:lnTo>
                  <a:lnTo>
                    <a:pt x="184" y="8"/>
                  </a:lnTo>
                  <a:lnTo>
                    <a:pt x="183" y="5"/>
                  </a:lnTo>
                  <a:lnTo>
                    <a:pt x="182" y="2"/>
                  </a:lnTo>
                  <a:lnTo>
                    <a:pt x="179" y="1"/>
                  </a:lnTo>
                  <a:lnTo>
                    <a:pt x="17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93" name="Freeform 1068">
              <a:extLst>
                <a:ext uri="{FF2B5EF4-FFF2-40B4-BE49-F238E27FC236}">
                  <a16:creationId xmlns:a16="http://schemas.microsoft.com/office/drawing/2014/main" id="{235B2EE8-1393-4DC5-B0FB-E719E7D5351C}"/>
                </a:ext>
              </a:extLst>
            </p:cNvPr>
            <p:cNvSpPr>
              <a:spLocks/>
            </p:cNvSpPr>
            <p:nvPr/>
          </p:nvSpPr>
          <p:spPr bwMode="auto">
            <a:xfrm>
              <a:off x="6262667" y="2762311"/>
              <a:ext cx="334180" cy="98733"/>
            </a:xfrm>
            <a:custGeom>
              <a:avLst/>
              <a:gdLst>
                <a:gd name="T0" fmla="*/ 165 w 175"/>
                <a:gd name="T1" fmla="*/ 0 h 53"/>
                <a:gd name="T2" fmla="*/ 6 w 175"/>
                <a:gd name="T3" fmla="*/ 37 h 53"/>
                <a:gd name="T4" fmla="*/ 6 w 175"/>
                <a:gd name="T5" fmla="*/ 37 h 53"/>
                <a:gd name="T6" fmla="*/ 4 w 175"/>
                <a:gd name="T7" fmla="*/ 38 h 53"/>
                <a:gd name="T8" fmla="*/ 1 w 175"/>
                <a:gd name="T9" fmla="*/ 41 h 53"/>
                <a:gd name="T10" fmla="*/ 0 w 175"/>
                <a:gd name="T11" fmla="*/ 43 h 53"/>
                <a:gd name="T12" fmla="*/ 0 w 175"/>
                <a:gd name="T13" fmla="*/ 47 h 53"/>
                <a:gd name="T14" fmla="*/ 0 w 175"/>
                <a:gd name="T15" fmla="*/ 47 h 53"/>
                <a:gd name="T16" fmla="*/ 1 w 175"/>
                <a:gd name="T17" fmla="*/ 49 h 53"/>
                <a:gd name="T18" fmla="*/ 4 w 175"/>
                <a:gd name="T19" fmla="*/ 52 h 53"/>
                <a:gd name="T20" fmla="*/ 7 w 175"/>
                <a:gd name="T21" fmla="*/ 53 h 53"/>
                <a:gd name="T22" fmla="*/ 10 w 175"/>
                <a:gd name="T23" fmla="*/ 53 h 53"/>
                <a:gd name="T24" fmla="*/ 169 w 175"/>
                <a:gd name="T25" fmla="*/ 16 h 53"/>
                <a:gd name="T26" fmla="*/ 169 w 175"/>
                <a:gd name="T27" fmla="*/ 16 h 53"/>
                <a:gd name="T28" fmla="*/ 171 w 175"/>
                <a:gd name="T29" fmla="*/ 15 h 53"/>
                <a:gd name="T30" fmla="*/ 174 w 175"/>
                <a:gd name="T31" fmla="*/ 13 h 53"/>
                <a:gd name="T32" fmla="*/ 175 w 175"/>
                <a:gd name="T33" fmla="*/ 10 h 53"/>
                <a:gd name="T34" fmla="*/ 175 w 175"/>
                <a:gd name="T35" fmla="*/ 7 h 53"/>
                <a:gd name="T36" fmla="*/ 175 w 175"/>
                <a:gd name="T37" fmla="*/ 7 h 53"/>
                <a:gd name="T38" fmla="*/ 174 w 175"/>
                <a:gd name="T39" fmla="*/ 4 h 53"/>
                <a:gd name="T40" fmla="*/ 171 w 175"/>
                <a:gd name="T41" fmla="*/ 2 h 53"/>
                <a:gd name="T42" fmla="*/ 169 w 175"/>
                <a:gd name="T43" fmla="*/ 0 h 53"/>
                <a:gd name="T44" fmla="*/ 165 w 175"/>
                <a:gd name="T45"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5" h="53">
                  <a:moveTo>
                    <a:pt x="165" y="0"/>
                  </a:moveTo>
                  <a:lnTo>
                    <a:pt x="6" y="37"/>
                  </a:lnTo>
                  <a:lnTo>
                    <a:pt x="6" y="37"/>
                  </a:lnTo>
                  <a:lnTo>
                    <a:pt x="4" y="38"/>
                  </a:lnTo>
                  <a:lnTo>
                    <a:pt x="1" y="41"/>
                  </a:lnTo>
                  <a:lnTo>
                    <a:pt x="0" y="43"/>
                  </a:lnTo>
                  <a:lnTo>
                    <a:pt x="0" y="47"/>
                  </a:lnTo>
                  <a:lnTo>
                    <a:pt x="0" y="47"/>
                  </a:lnTo>
                  <a:lnTo>
                    <a:pt x="1" y="49"/>
                  </a:lnTo>
                  <a:lnTo>
                    <a:pt x="4" y="52"/>
                  </a:lnTo>
                  <a:lnTo>
                    <a:pt x="7" y="53"/>
                  </a:lnTo>
                  <a:lnTo>
                    <a:pt x="10" y="53"/>
                  </a:lnTo>
                  <a:lnTo>
                    <a:pt x="169" y="16"/>
                  </a:lnTo>
                  <a:lnTo>
                    <a:pt x="169" y="16"/>
                  </a:lnTo>
                  <a:lnTo>
                    <a:pt x="171" y="15"/>
                  </a:lnTo>
                  <a:lnTo>
                    <a:pt x="174" y="13"/>
                  </a:lnTo>
                  <a:lnTo>
                    <a:pt x="175" y="10"/>
                  </a:lnTo>
                  <a:lnTo>
                    <a:pt x="175" y="7"/>
                  </a:lnTo>
                  <a:lnTo>
                    <a:pt x="175" y="7"/>
                  </a:lnTo>
                  <a:lnTo>
                    <a:pt x="174" y="4"/>
                  </a:lnTo>
                  <a:lnTo>
                    <a:pt x="171" y="2"/>
                  </a:lnTo>
                  <a:lnTo>
                    <a:pt x="169" y="0"/>
                  </a:lnTo>
                  <a:lnTo>
                    <a:pt x="165" y="0"/>
                  </a:lnTo>
                  <a:close/>
                </a:path>
              </a:pathLst>
            </a:custGeom>
            <a:solidFill>
              <a:srgbClr val="EE40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94" name="Freeform 1069">
              <a:extLst>
                <a:ext uri="{FF2B5EF4-FFF2-40B4-BE49-F238E27FC236}">
                  <a16:creationId xmlns:a16="http://schemas.microsoft.com/office/drawing/2014/main" id="{5A2118B3-889D-4072-9C97-B7666D9550EC}"/>
                </a:ext>
              </a:extLst>
            </p:cNvPr>
            <p:cNvSpPr>
              <a:spLocks/>
            </p:cNvSpPr>
            <p:nvPr/>
          </p:nvSpPr>
          <p:spPr bwMode="auto">
            <a:xfrm>
              <a:off x="6262667" y="2762311"/>
              <a:ext cx="334180" cy="98733"/>
            </a:xfrm>
            <a:custGeom>
              <a:avLst/>
              <a:gdLst>
                <a:gd name="T0" fmla="*/ 165 w 175"/>
                <a:gd name="T1" fmla="*/ 0 h 53"/>
                <a:gd name="T2" fmla="*/ 6 w 175"/>
                <a:gd name="T3" fmla="*/ 37 h 53"/>
                <a:gd name="T4" fmla="*/ 6 w 175"/>
                <a:gd name="T5" fmla="*/ 37 h 53"/>
                <a:gd name="T6" fmla="*/ 4 w 175"/>
                <a:gd name="T7" fmla="*/ 38 h 53"/>
                <a:gd name="T8" fmla="*/ 1 w 175"/>
                <a:gd name="T9" fmla="*/ 41 h 53"/>
                <a:gd name="T10" fmla="*/ 0 w 175"/>
                <a:gd name="T11" fmla="*/ 43 h 53"/>
                <a:gd name="T12" fmla="*/ 0 w 175"/>
                <a:gd name="T13" fmla="*/ 47 h 53"/>
                <a:gd name="T14" fmla="*/ 0 w 175"/>
                <a:gd name="T15" fmla="*/ 47 h 53"/>
                <a:gd name="T16" fmla="*/ 1 w 175"/>
                <a:gd name="T17" fmla="*/ 49 h 53"/>
                <a:gd name="T18" fmla="*/ 4 w 175"/>
                <a:gd name="T19" fmla="*/ 52 h 53"/>
                <a:gd name="T20" fmla="*/ 7 w 175"/>
                <a:gd name="T21" fmla="*/ 53 h 53"/>
                <a:gd name="T22" fmla="*/ 10 w 175"/>
                <a:gd name="T23" fmla="*/ 53 h 53"/>
                <a:gd name="T24" fmla="*/ 169 w 175"/>
                <a:gd name="T25" fmla="*/ 16 h 53"/>
                <a:gd name="T26" fmla="*/ 169 w 175"/>
                <a:gd name="T27" fmla="*/ 16 h 53"/>
                <a:gd name="T28" fmla="*/ 171 w 175"/>
                <a:gd name="T29" fmla="*/ 15 h 53"/>
                <a:gd name="T30" fmla="*/ 174 w 175"/>
                <a:gd name="T31" fmla="*/ 13 h 53"/>
                <a:gd name="T32" fmla="*/ 175 w 175"/>
                <a:gd name="T33" fmla="*/ 10 h 53"/>
                <a:gd name="T34" fmla="*/ 175 w 175"/>
                <a:gd name="T35" fmla="*/ 7 h 53"/>
                <a:gd name="T36" fmla="*/ 175 w 175"/>
                <a:gd name="T37" fmla="*/ 7 h 53"/>
                <a:gd name="T38" fmla="*/ 174 w 175"/>
                <a:gd name="T39" fmla="*/ 4 h 53"/>
                <a:gd name="T40" fmla="*/ 171 w 175"/>
                <a:gd name="T41" fmla="*/ 2 h 53"/>
                <a:gd name="T42" fmla="*/ 169 w 175"/>
                <a:gd name="T43" fmla="*/ 0 h 53"/>
                <a:gd name="T44" fmla="*/ 165 w 175"/>
                <a:gd name="T45" fmla="*/ 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5" h="53">
                  <a:moveTo>
                    <a:pt x="165" y="0"/>
                  </a:moveTo>
                  <a:lnTo>
                    <a:pt x="6" y="37"/>
                  </a:lnTo>
                  <a:lnTo>
                    <a:pt x="6" y="37"/>
                  </a:lnTo>
                  <a:lnTo>
                    <a:pt x="4" y="38"/>
                  </a:lnTo>
                  <a:lnTo>
                    <a:pt x="1" y="41"/>
                  </a:lnTo>
                  <a:lnTo>
                    <a:pt x="0" y="43"/>
                  </a:lnTo>
                  <a:lnTo>
                    <a:pt x="0" y="47"/>
                  </a:lnTo>
                  <a:lnTo>
                    <a:pt x="0" y="47"/>
                  </a:lnTo>
                  <a:lnTo>
                    <a:pt x="1" y="49"/>
                  </a:lnTo>
                  <a:lnTo>
                    <a:pt x="4" y="52"/>
                  </a:lnTo>
                  <a:lnTo>
                    <a:pt x="7" y="53"/>
                  </a:lnTo>
                  <a:lnTo>
                    <a:pt x="10" y="53"/>
                  </a:lnTo>
                  <a:lnTo>
                    <a:pt x="169" y="16"/>
                  </a:lnTo>
                  <a:lnTo>
                    <a:pt x="169" y="16"/>
                  </a:lnTo>
                  <a:lnTo>
                    <a:pt x="171" y="15"/>
                  </a:lnTo>
                  <a:lnTo>
                    <a:pt x="174" y="13"/>
                  </a:lnTo>
                  <a:lnTo>
                    <a:pt x="175" y="10"/>
                  </a:lnTo>
                  <a:lnTo>
                    <a:pt x="175" y="7"/>
                  </a:lnTo>
                  <a:lnTo>
                    <a:pt x="175" y="7"/>
                  </a:lnTo>
                  <a:lnTo>
                    <a:pt x="174" y="4"/>
                  </a:lnTo>
                  <a:lnTo>
                    <a:pt x="171" y="2"/>
                  </a:lnTo>
                  <a:lnTo>
                    <a:pt x="169" y="0"/>
                  </a:lnTo>
                  <a:lnTo>
                    <a:pt x="16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95" name="Freeform 1070">
              <a:extLst>
                <a:ext uri="{FF2B5EF4-FFF2-40B4-BE49-F238E27FC236}">
                  <a16:creationId xmlns:a16="http://schemas.microsoft.com/office/drawing/2014/main" id="{A0F817E8-880D-4CA9-98BB-6F4D62200C5E}"/>
                </a:ext>
              </a:extLst>
            </p:cNvPr>
            <p:cNvSpPr>
              <a:spLocks/>
            </p:cNvSpPr>
            <p:nvPr/>
          </p:nvSpPr>
          <p:spPr bwMode="auto">
            <a:xfrm>
              <a:off x="6262667" y="2618003"/>
              <a:ext cx="281018" cy="121520"/>
            </a:xfrm>
            <a:custGeom>
              <a:avLst/>
              <a:gdLst>
                <a:gd name="T0" fmla="*/ 137 w 148"/>
                <a:gd name="T1" fmla="*/ 0 h 63"/>
                <a:gd name="T2" fmla="*/ 5 w 148"/>
                <a:gd name="T3" fmla="*/ 48 h 63"/>
                <a:gd name="T4" fmla="*/ 5 w 148"/>
                <a:gd name="T5" fmla="*/ 48 h 63"/>
                <a:gd name="T6" fmla="*/ 2 w 148"/>
                <a:gd name="T7" fmla="*/ 49 h 63"/>
                <a:gd name="T8" fmla="*/ 1 w 148"/>
                <a:gd name="T9" fmla="*/ 52 h 63"/>
                <a:gd name="T10" fmla="*/ 0 w 148"/>
                <a:gd name="T11" fmla="*/ 54 h 63"/>
                <a:gd name="T12" fmla="*/ 0 w 148"/>
                <a:gd name="T13" fmla="*/ 58 h 63"/>
                <a:gd name="T14" fmla="*/ 0 w 148"/>
                <a:gd name="T15" fmla="*/ 58 h 63"/>
                <a:gd name="T16" fmla="*/ 2 w 148"/>
                <a:gd name="T17" fmla="*/ 60 h 63"/>
                <a:gd name="T18" fmla="*/ 5 w 148"/>
                <a:gd name="T19" fmla="*/ 63 h 63"/>
                <a:gd name="T20" fmla="*/ 7 w 148"/>
                <a:gd name="T21" fmla="*/ 63 h 63"/>
                <a:gd name="T22" fmla="*/ 11 w 148"/>
                <a:gd name="T23" fmla="*/ 63 h 63"/>
                <a:gd name="T24" fmla="*/ 142 w 148"/>
                <a:gd name="T25" fmla="*/ 15 h 63"/>
                <a:gd name="T26" fmla="*/ 142 w 148"/>
                <a:gd name="T27" fmla="*/ 15 h 63"/>
                <a:gd name="T28" fmla="*/ 145 w 148"/>
                <a:gd name="T29" fmla="*/ 14 h 63"/>
                <a:gd name="T30" fmla="*/ 147 w 148"/>
                <a:gd name="T31" fmla="*/ 11 h 63"/>
                <a:gd name="T32" fmla="*/ 148 w 148"/>
                <a:gd name="T33" fmla="*/ 8 h 63"/>
                <a:gd name="T34" fmla="*/ 147 w 148"/>
                <a:gd name="T35" fmla="*/ 5 h 63"/>
                <a:gd name="T36" fmla="*/ 147 w 148"/>
                <a:gd name="T37" fmla="*/ 5 h 63"/>
                <a:gd name="T38" fmla="*/ 146 w 148"/>
                <a:gd name="T39" fmla="*/ 3 h 63"/>
                <a:gd name="T40" fmla="*/ 143 w 148"/>
                <a:gd name="T41" fmla="*/ 0 h 63"/>
                <a:gd name="T42" fmla="*/ 141 w 148"/>
                <a:gd name="T43" fmla="*/ 0 h 63"/>
                <a:gd name="T44" fmla="*/ 137 w 148"/>
                <a:gd name="T45"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8" h="63">
                  <a:moveTo>
                    <a:pt x="137" y="0"/>
                  </a:moveTo>
                  <a:lnTo>
                    <a:pt x="5" y="48"/>
                  </a:lnTo>
                  <a:lnTo>
                    <a:pt x="5" y="48"/>
                  </a:lnTo>
                  <a:lnTo>
                    <a:pt x="2" y="49"/>
                  </a:lnTo>
                  <a:lnTo>
                    <a:pt x="1" y="52"/>
                  </a:lnTo>
                  <a:lnTo>
                    <a:pt x="0" y="54"/>
                  </a:lnTo>
                  <a:lnTo>
                    <a:pt x="0" y="58"/>
                  </a:lnTo>
                  <a:lnTo>
                    <a:pt x="0" y="58"/>
                  </a:lnTo>
                  <a:lnTo>
                    <a:pt x="2" y="60"/>
                  </a:lnTo>
                  <a:lnTo>
                    <a:pt x="5" y="63"/>
                  </a:lnTo>
                  <a:lnTo>
                    <a:pt x="7" y="63"/>
                  </a:lnTo>
                  <a:lnTo>
                    <a:pt x="11" y="63"/>
                  </a:lnTo>
                  <a:lnTo>
                    <a:pt x="142" y="15"/>
                  </a:lnTo>
                  <a:lnTo>
                    <a:pt x="142" y="15"/>
                  </a:lnTo>
                  <a:lnTo>
                    <a:pt x="145" y="14"/>
                  </a:lnTo>
                  <a:lnTo>
                    <a:pt x="147" y="11"/>
                  </a:lnTo>
                  <a:lnTo>
                    <a:pt x="148" y="8"/>
                  </a:lnTo>
                  <a:lnTo>
                    <a:pt x="147" y="5"/>
                  </a:lnTo>
                  <a:lnTo>
                    <a:pt x="147" y="5"/>
                  </a:lnTo>
                  <a:lnTo>
                    <a:pt x="146" y="3"/>
                  </a:lnTo>
                  <a:lnTo>
                    <a:pt x="143" y="0"/>
                  </a:lnTo>
                  <a:lnTo>
                    <a:pt x="141" y="0"/>
                  </a:lnTo>
                  <a:lnTo>
                    <a:pt x="137" y="0"/>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96" name="Freeform 1071">
              <a:extLst>
                <a:ext uri="{FF2B5EF4-FFF2-40B4-BE49-F238E27FC236}">
                  <a16:creationId xmlns:a16="http://schemas.microsoft.com/office/drawing/2014/main" id="{74C2FBDD-8874-4447-859F-53DD0CF77C5F}"/>
                </a:ext>
              </a:extLst>
            </p:cNvPr>
            <p:cNvSpPr>
              <a:spLocks/>
            </p:cNvSpPr>
            <p:nvPr/>
          </p:nvSpPr>
          <p:spPr bwMode="auto">
            <a:xfrm>
              <a:off x="6262667" y="2618003"/>
              <a:ext cx="281018" cy="121520"/>
            </a:xfrm>
            <a:custGeom>
              <a:avLst/>
              <a:gdLst>
                <a:gd name="T0" fmla="*/ 137 w 148"/>
                <a:gd name="T1" fmla="*/ 0 h 63"/>
                <a:gd name="T2" fmla="*/ 5 w 148"/>
                <a:gd name="T3" fmla="*/ 48 h 63"/>
                <a:gd name="T4" fmla="*/ 5 w 148"/>
                <a:gd name="T5" fmla="*/ 48 h 63"/>
                <a:gd name="T6" fmla="*/ 2 w 148"/>
                <a:gd name="T7" fmla="*/ 49 h 63"/>
                <a:gd name="T8" fmla="*/ 1 w 148"/>
                <a:gd name="T9" fmla="*/ 52 h 63"/>
                <a:gd name="T10" fmla="*/ 0 w 148"/>
                <a:gd name="T11" fmla="*/ 54 h 63"/>
                <a:gd name="T12" fmla="*/ 0 w 148"/>
                <a:gd name="T13" fmla="*/ 58 h 63"/>
                <a:gd name="T14" fmla="*/ 0 w 148"/>
                <a:gd name="T15" fmla="*/ 58 h 63"/>
                <a:gd name="T16" fmla="*/ 2 w 148"/>
                <a:gd name="T17" fmla="*/ 60 h 63"/>
                <a:gd name="T18" fmla="*/ 5 w 148"/>
                <a:gd name="T19" fmla="*/ 63 h 63"/>
                <a:gd name="T20" fmla="*/ 7 w 148"/>
                <a:gd name="T21" fmla="*/ 63 h 63"/>
                <a:gd name="T22" fmla="*/ 11 w 148"/>
                <a:gd name="T23" fmla="*/ 63 h 63"/>
                <a:gd name="T24" fmla="*/ 142 w 148"/>
                <a:gd name="T25" fmla="*/ 15 h 63"/>
                <a:gd name="T26" fmla="*/ 142 w 148"/>
                <a:gd name="T27" fmla="*/ 15 h 63"/>
                <a:gd name="T28" fmla="*/ 145 w 148"/>
                <a:gd name="T29" fmla="*/ 14 h 63"/>
                <a:gd name="T30" fmla="*/ 147 w 148"/>
                <a:gd name="T31" fmla="*/ 11 h 63"/>
                <a:gd name="T32" fmla="*/ 148 w 148"/>
                <a:gd name="T33" fmla="*/ 8 h 63"/>
                <a:gd name="T34" fmla="*/ 147 w 148"/>
                <a:gd name="T35" fmla="*/ 5 h 63"/>
                <a:gd name="T36" fmla="*/ 147 w 148"/>
                <a:gd name="T37" fmla="*/ 5 h 63"/>
                <a:gd name="T38" fmla="*/ 146 w 148"/>
                <a:gd name="T39" fmla="*/ 3 h 63"/>
                <a:gd name="T40" fmla="*/ 143 w 148"/>
                <a:gd name="T41" fmla="*/ 0 h 63"/>
                <a:gd name="T42" fmla="*/ 141 w 148"/>
                <a:gd name="T43" fmla="*/ 0 h 63"/>
                <a:gd name="T44" fmla="*/ 137 w 148"/>
                <a:gd name="T45"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8" h="63">
                  <a:moveTo>
                    <a:pt x="137" y="0"/>
                  </a:moveTo>
                  <a:lnTo>
                    <a:pt x="5" y="48"/>
                  </a:lnTo>
                  <a:lnTo>
                    <a:pt x="5" y="48"/>
                  </a:lnTo>
                  <a:lnTo>
                    <a:pt x="2" y="49"/>
                  </a:lnTo>
                  <a:lnTo>
                    <a:pt x="1" y="52"/>
                  </a:lnTo>
                  <a:lnTo>
                    <a:pt x="0" y="54"/>
                  </a:lnTo>
                  <a:lnTo>
                    <a:pt x="0" y="58"/>
                  </a:lnTo>
                  <a:lnTo>
                    <a:pt x="0" y="58"/>
                  </a:lnTo>
                  <a:lnTo>
                    <a:pt x="2" y="60"/>
                  </a:lnTo>
                  <a:lnTo>
                    <a:pt x="5" y="63"/>
                  </a:lnTo>
                  <a:lnTo>
                    <a:pt x="7" y="63"/>
                  </a:lnTo>
                  <a:lnTo>
                    <a:pt x="11" y="63"/>
                  </a:lnTo>
                  <a:lnTo>
                    <a:pt x="142" y="15"/>
                  </a:lnTo>
                  <a:lnTo>
                    <a:pt x="142" y="15"/>
                  </a:lnTo>
                  <a:lnTo>
                    <a:pt x="145" y="14"/>
                  </a:lnTo>
                  <a:lnTo>
                    <a:pt x="147" y="11"/>
                  </a:lnTo>
                  <a:lnTo>
                    <a:pt x="148" y="8"/>
                  </a:lnTo>
                  <a:lnTo>
                    <a:pt x="147" y="5"/>
                  </a:lnTo>
                  <a:lnTo>
                    <a:pt x="147" y="5"/>
                  </a:lnTo>
                  <a:lnTo>
                    <a:pt x="146" y="3"/>
                  </a:lnTo>
                  <a:lnTo>
                    <a:pt x="143" y="0"/>
                  </a:lnTo>
                  <a:lnTo>
                    <a:pt x="141" y="0"/>
                  </a:lnTo>
                  <a:lnTo>
                    <a:pt x="13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97" name="Freeform 1072">
              <a:extLst>
                <a:ext uri="{FF2B5EF4-FFF2-40B4-BE49-F238E27FC236}">
                  <a16:creationId xmlns:a16="http://schemas.microsoft.com/office/drawing/2014/main" id="{7D824EEE-C020-4BD8-A994-747AF31A6D0A}"/>
                </a:ext>
              </a:extLst>
            </p:cNvPr>
            <p:cNvSpPr>
              <a:spLocks/>
            </p:cNvSpPr>
            <p:nvPr/>
          </p:nvSpPr>
          <p:spPr bwMode="auto">
            <a:xfrm>
              <a:off x="6239884" y="2481293"/>
              <a:ext cx="205068" cy="136710"/>
            </a:xfrm>
            <a:custGeom>
              <a:avLst/>
              <a:gdLst>
                <a:gd name="T0" fmla="*/ 98 w 110"/>
                <a:gd name="T1" fmla="*/ 2 h 71"/>
                <a:gd name="T2" fmla="*/ 3 w 110"/>
                <a:gd name="T3" fmla="*/ 55 h 71"/>
                <a:gd name="T4" fmla="*/ 3 w 110"/>
                <a:gd name="T5" fmla="*/ 55 h 71"/>
                <a:gd name="T6" fmla="*/ 1 w 110"/>
                <a:gd name="T7" fmla="*/ 58 h 71"/>
                <a:gd name="T8" fmla="*/ 0 w 110"/>
                <a:gd name="T9" fmla="*/ 60 h 71"/>
                <a:gd name="T10" fmla="*/ 0 w 110"/>
                <a:gd name="T11" fmla="*/ 64 h 71"/>
                <a:gd name="T12" fmla="*/ 0 w 110"/>
                <a:gd name="T13" fmla="*/ 66 h 71"/>
                <a:gd name="T14" fmla="*/ 0 w 110"/>
                <a:gd name="T15" fmla="*/ 66 h 71"/>
                <a:gd name="T16" fmla="*/ 2 w 110"/>
                <a:gd name="T17" fmla="*/ 69 h 71"/>
                <a:gd name="T18" fmla="*/ 5 w 110"/>
                <a:gd name="T19" fmla="*/ 70 h 71"/>
                <a:gd name="T20" fmla="*/ 8 w 110"/>
                <a:gd name="T21" fmla="*/ 71 h 71"/>
                <a:gd name="T22" fmla="*/ 12 w 110"/>
                <a:gd name="T23" fmla="*/ 70 h 71"/>
                <a:gd name="T24" fmla="*/ 106 w 110"/>
                <a:gd name="T25" fmla="*/ 15 h 71"/>
                <a:gd name="T26" fmla="*/ 106 w 110"/>
                <a:gd name="T27" fmla="*/ 15 h 71"/>
                <a:gd name="T28" fmla="*/ 108 w 110"/>
                <a:gd name="T29" fmla="*/ 14 h 71"/>
                <a:gd name="T30" fmla="*/ 110 w 110"/>
                <a:gd name="T31" fmla="*/ 10 h 71"/>
                <a:gd name="T32" fmla="*/ 110 w 110"/>
                <a:gd name="T33" fmla="*/ 8 h 71"/>
                <a:gd name="T34" fmla="*/ 109 w 110"/>
                <a:gd name="T35" fmla="*/ 4 h 71"/>
                <a:gd name="T36" fmla="*/ 109 w 110"/>
                <a:gd name="T37" fmla="*/ 4 h 71"/>
                <a:gd name="T38" fmla="*/ 107 w 110"/>
                <a:gd name="T39" fmla="*/ 2 h 71"/>
                <a:gd name="T40" fmla="*/ 104 w 110"/>
                <a:gd name="T41" fmla="*/ 0 h 71"/>
                <a:gd name="T42" fmla="*/ 101 w 110"/>
                <a:gd name="T43" fmla="*/ 0 h 71"/>
                <a:gd name="T44" fmla="*/ 98 w 110"/>
                <a:gd name="T45" fmla="*/ 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0" h="71">
                  <a:moveTo>
                    <a:pt x="98" y="2"/>
                  </a:moveTo>
                  <a:lnTo>
                    <a:pt x="3" y="55"/>
                  </a:lnTo>
                  <a:lnTo>
                    <a:pt x="3" y="55"/>
                  </a:lnTo>
                  <a:lnTo>
                    <a:pt x="1" y="58"/>
                  </a:lnTo>
                  <a:lnTo>
                    <a:pt x="0" y="60"/>
                  </a:lnTo>
                  <a:lnTo>
                    <a:pt x="0" y="64"/>
                  </a:lnTo>
                  <a:lnTo>
                    <a:pt x="0" y="66"/>
                  </a:lnTo>
                  <a:lnTo>
                    <a:pt x="0" y="66"/>
                  </a:lnTo>
                  <a:lnTo>
                    <a:pt x="2" y="69"/>
                  </a:lnTo>
                  <a:lnTo>
                    <a:pt x="5" y="70"/>
                  </a:lnTo>
                  <a:lnTo>
                    <a:pt x="8" y="71"/>
                  </a:lnTo>
                  <a:lnTo>
                    <a:pt x="12" y="70"/>
                  </a:lnTo>
                  <a:lnTo>
                    <a:pt x="106" y="15"/>
                  </a:lnTo>
                  <a:lnTo>
                    <a:pt x="106" y="15"/>
                  </a:lnTo>
                  <a:lnTo>
                    <a:pt x="108" y="14"/>
                  </a:lnTo>
                  <a:lnTo>
                    <a:pt x="110" y="10"/>
                  </a:lnTo>
                  <a:lnTo>
                    <a:pt x="110" y="8"/>
                  </a:lnTo>
                  <a:lnTo>
                    <a:pt x="109" y="4"/>
                  </a:lnTo>
                  <a:lnTo>
                    <a:pt x="109" y="4"/>
                  </a:lnTo>
                  <a:lnTo>
                    <a:pt x="107" y="2"/>
                  </a:lnTo>
                  <a:lnTo>
                    <a:pt x="104" y="0"/>
                  </a:lnTo>
                  <a:lnTo>
                    <a:pt x="101" y="0"/>
                  </a:lnTo>
                  <a:lnTo>
                    <a:pt x="98" y="2"/>
                  </a:lnTo>
                  <a:close/>
                </a:path>
              </a:pathLst>
            </a:custGeom>
            <a:solidFill>
              <a:srgbClr val="2E31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98" name="Freeform 1073">
              <a:extLst>
                <a:ext uri="{FF2B5EF4-FFF2-40B4-BE49-F238E27FC236}">
                  <a16:creationId xmlns:a16="http://schemas.microsoft.com/office/drawing/2014/main" id="{225BC6F4-67FC-4EFB-9FCD-5DAC068C1576}"/>
                </a:ext>
              </a:extLst>
            </p:cNvPr>
            <p:cNvSpPr>
              <a:spLocks/>
            </p:cNvSpPr>
            <p:nvPr/>
          </p:nvSpPr>
          <p:spPr bwMode="auto">
            <a:xfrm>
              <a:off x="6239884" y="2481293"/>
              <a:ext cx="205068" cy="136710"/>
            </a:xfrm>
            <a:custGeom>
              <a:avLst/>
              <a:gdLst>
                <a:gd name="T0" fmla="*/ 98 w 110"/>
                <a:gd name="T1" fmla="*/ 2 h 71"/>
                <a:gd name="T2" fmla="*/ 3 w 110"/>
                <a:gd name="T3" fmla="*/ 55 h 71"/>
                <a:gd name="T4" fmla="*/ 3 w 110"/>
                <a:gd name="T5" fmla="*/ 55 h 71"/>
                <a:gd name="T6" fmla="*/ 1 w 110"/>
                <a:gd name="T7" fmla="*/ 58 h 71"/>
                <a:gd name="T8" fmla="*/ 0 w 110"/>
                <a:gd name="T9" fmla="*/ 60 h 71"/>
                <a:gd name="T10" fmla="*/ 0 w 110"/>
                <a:gd name="T11" fmla="*/ 64 h 71"/>
                <a:gd name="T12" fmla="*/ 0 w 110"/>
                <a:gd name="T13" fmla="*/ 66 h 71"/>
                <a:gd name="T14" fmla="*/ 0 w 110"/>
                <a:gd name="T15" fmla="*/ 66 h 71"/>
                <a:gd name="T16" fmla="*/ 2 w 110"/>
                <a:gd name="T17" fmla="*/ 69 h 71"/>
                <a:gd name="T18" fmla="*/ 5 w 110"/>
                <a:gd name="T19" fmla="*/ 70 h 71"/>
                <a:gd name="T20" fmla="*/ 8 w 110"/>
                <a:gd name="T21" fmla="*/ 71 h 71"/>
                <a:gd name="T22" fmla="*/ 12 w 110"/>
                <a:gd name="T23" fmla="*/ 70 h 71"/>
                <a:gd name="T24" fmla="*/ 106 w 110"/>
                <a:gd name="T25" fmla="*/ 15 h 71"/>
                <a:gd name="T26" fmla="*/ 106 w 110"/>
                <a:gd name="T27" fmla="*/ 15 h 71"/>
                <a:gd name="T28" fmla="*/ 108 w 110"/>
                <a:gd name="T29" fmla="*/ 14 h 71"/>
                <a:gd name="T30" fmla="*/ 110 w 110"/>
                <a:gd name="T31" fmla="*/ 10 h 71"/>
                <a:gd name="T32" fmla="*/ 110 w 110"/>
                <a:gd name="T33" fmla="*/ 8 h 71"/>
                <a:gd name="T34" fmla="*/ 109 w 110"/>
                <a:gd name="T35" fmla="*/ 4 h 71"/>
                <a:gd name="T36" fmla="*/ 109 w 110"/>
                <a:gd name="T37" fmla="*/ 4 h 71"/>
                <a:gd name="T38" fmla="*/ 107 w 110"/>
                <a:gd name="T39" fmla="*/ 2 h 71"/>
                <a:gd name="T40" fmla="*/ 104 w 110"/>
                <a:gd name="T41" fmla="*/ 0 h 71"/>
                <a:gd name="T42" fmla="*/ 101 w 110"/>
                <a:gd name="T43" fmla="*/ 0 h 71"/>
                <a:gd name="T44" fmla="*/ 98 w 110"/>
                <a:gd name="T45" fmla="*/ 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0" h="71">
                  <a:moveTo>
                    <a:pt x="98" y="2"/>
                  </a:moveTo>
                  <a:lnTo>
                    <a:pt x="3" y="55"/>
                  </a:lnTo>
                  <a:lnTo>
                    <a:pt x="3" y="55"/>
                  </a:lnTo>
                  <a:lnTo>
                    <a:pt x="1" y="58"/>
                  </a:lnTo>
                  <a:lnTo>
                    <a:pt x="0" y="60"/>
                  </a:lnTo>
                  <a:lnTo>
                    <a:pt x="0" y="64"/>
                  </a:lnTo>
                  <a:lnTo>
                    <a:pt x="0" y="66"/>
                  </a:lnTo>
                  <a:lnTo>
                    <a:pt x="0" y="66"/>
                  </a:lnTo>
                  <a:lnTo>
                    <a:pt x="2" y="69"/>
                  </a:lnTo>
                  <a:lnTo>
                    <a:pt x="5" y="70"/>
                  </a:lnTo>
                  <a:lnTo>
                    <a:pt x="8" y="71"/>
                  </a:lnTo>
                  <a:lnTo>
                    <a:pt x="12" y="70"/>
                  </a:lnTo>
                  <a:lnTo>
                    <a:pt x="106" y="15"/>
                  </a:lnTo>
                  <a:lnTo>
                    <a:pt x="106" y="15"/>
                  </a:lnTo>
                  <a:lnTo>
                    <a:pt x="108" y="14"/>
                  </a:lnTo>
                  <a:lnTo>
                    <a:pt x="110" y="10"/>
                  </a:lnTo>
                  <a:lnTo>
                    <a:pt x="110" y="8"/>
                  </a:lnTo>
                  <a:lnTo>
                    <a:pt x="109" y="4"/>
                  </a:lnTo>
                  <a:lnTo>
                    <a:pt x="109" y="4"/>
                  </a:lnTo>
                  <a:lnTo>
                    <a:pt x="107" y="2"/>
                  </a:lnTo>
                  <a:lnTo>
                    <a:pt x="104" y="0"/>
                  </a:lnTo>
                  <a:lnTo>
                    <a:pt x="101" y="0"/>
                  </a:lnTo>
                  <a:lnTo>
                    <a:pt x="98"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99" name="Freeform 1074">
              <a:extLst>
                <a:ext uri="{FF2B5EF4-FFF2-40B4-BE49-F238E27FC236}">
                  <a16:creationId xmlns:a16="http://schemas.microsoft.com/office/drawing/2014/main" id="{0E2202A7-7608-4DB9-857D-B4F42796D965}"/>
                </a:ext>
              </a:extLst>
            </p:cNvPr>
            <p:cNvSpPr>
              <a:spLocks/>
            </p:cNvSpPr>
            <p:nvPr/>
          </p:nvSpPr>
          <p:spPr bwMode="auto">
            <a:xfrm>
              <a:off x="6156337" y="2397750"/>
              <a:ext cx="151900" cy="136710"/>
            </a:xfrm>
            <a:custGeom>
              <a:avLst/>
              <a:gdLst>
                <a:gd name="T0" fmla="*/ 67 w 81"/>
                <a:gd name="T1" fmla="*/ 1 h 70"/>
                <a:gd name="T2" fmla="*/ 3 w 81"/>
                <a:gd name="T3" fmla="*/ 57 h 70"/>
                <a:gd name="T4" fmla="*/ 3 w 81"/>
                <a:gd name="T5" fmla="*/ 57 h 70"/>
                <a:gd name="T6" fmla="*/ 2 w 81"/>
                <a:gd name="T7" fmla="*/ 59 h 70"/>
                <a:gd name="T8" fmla="*/ 0 w 81"/>
                <a:gd name="T9" fmla="*/ 62 h 70"/>
                <a:gd name="T10" fmla="*/ 0 w 81"/>
                <a:gd name="T11" fmla="*/ 65 h 70"/>
                <a:gd name="T12" fmla="*/ 3 w 81"/>
                <a:gd name="T13" fmla="*/ 68 h 70"/>
                <a:gd name="T14" fmla="*/ 3 w 81"/>
                <a:gd name="T15" fmla="*/ 68 h 70"/>
                <a:gd name="T16" fmla="*/ 5 w 81"/>
                <a:gd name="T17" fmla="*/ 70 h 70"/>
                <a:gd name="T18" fmla="*/ 8 w 81"/>
                <a:gd name="T19" fmla="*/ 70 h 70"/>
                <a:gd name="T20" fmla="*/ 11 w 81"/>
                <a:gd name="T21" fmla="*/ 70 h 70"/>
                <a:gd name="T22" fmla="*/ 14 w 81"/>
                <a:gd name="T23" fmla="*/ 69 h 70"/>
                <a:gd name="T24" fmla="*/ 77 w 81"/>
                <a:gd name="T25" fmla="*/ 13 h 70"/>
                <a:gd name="T26" fmla="*/ 77 w 81"/>
                <a:gd name="T27" fmla="*/ 13 h 70"/>
                <a:gd name="T28" fmla="*/ 79 w 81"/>
                <a:gd name="T29" fmla="*/ 11 h 70"/>
                <a:gd name="T30" fmla="*/ 81 w 81"/>
                <a:gd name="T31" fmla="*/ 8 h 70"/>
                <a:gd name="T32" fmla="*/ 79 w 81"/>
                <a:gd name="T33" fmla="*/ 4 h 70"/>
                <a:gd name="T34" fmla="*/ 78 w 81"/>
                <a:gd name="T35" fmla="*/ 2 h 70"/>
                <a:gd name="T36" fmla="*/ 78 w 81"/>
                <a:gd name="T37" fmla="*/ 2 h 70"/>
                <a:gd name="T38" fmla="*/ 76 w 81"/>
                <a:gd name="T39" fmla="*/ 0 h 70"/>
                <a:gd name="T40" fmla="*/ 72 w 81"/>
                <a:gd name="T41" fmla="*/ 0 h 70"/>
                <a:gd name="T42" fmla="*/ 70 w 81"/>
                <a:gd name="T43" fmla="*/ 0 h 70"/>
                <a:gd name="T44" fmla="*/ 67 w 81"/>
                <a:gd name="T45" fmla="*/ 1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1" h="70">
                  <a:moveTo>
                    <a:pt x="67" y="1"/>
                  </a:moveTo>
                  <a:lnTo>
                    <a:pt x="3" y="57"/>
                  </a:lnTo>
                  <a:lnTo>
                    <a:pt x="3" y="57"/>
                  </a:lnTo>
                  <a:lnTo>
                    <a:pt x="2" y="59"/>
                  </a:lnTo>
                  <a:lnTo>
                    <a:pt x="0" y="62"/>
                  </a:lnTo>
                  <a:lnTo>
                    <a:pt x="0" y="65"/>
                  </a:lnTo>
                  <a:lnTo>
                    <a:pt x="3" y="68"/>
                  </a:lnTo>
                  <a:lnTo>
                    <a:pt x="3" y="68"/>
                  </a:lnTo>
                  <a:lnTo>
                    <a:pt x="5" y="70"/>
                  </a:lnTo>
                  <a:lnTo>
                    <a:pt x="8" y="70"/>
                  </a:lnTo>
                  <a:lnTo>
                    <a:pt x="11" y="70"/>
                  </a:lnTo>
                  <a:lnTo>
                    <a:pt x="14" y="69"/>
                  </a:lnTo>
                  <a:lnTo>
                    <a:pt x="77" y="13"/>
                  </a:lnTo>
                  <a:lnTo>
                    <a:pt x="77" y="13"/>
                  </a:lnTo>
                  <a:lnTo>
                    <a:pt x="79" y="11"/>
                  </a:lnTo>
                  <a:lnTo>
                    <a:pt x="81" y="8"/>
                  </a:lnTo>
                  <a:lnTo>
                    <a:pt x="79" y="4"/>
                  </a:lnTo>
                  <a:lnTo>
                    <a:pt x="78" y="2"/>
                  </a:lnTo>
                  <a:lnTo>
                    <a:pt x="78" y="2"/>
                  </a:lnTo>
                  <a:lnTo>
                    <a:pt x="76" y="0"/>
                  </a:lnTo>
                  <a:lnTo>
                    <a:pt x="72" y="0"/>
                  </a:lnTo>
                  <a:lnTo>
                    <a:pt x="70" y="0"/>
                  </a:lnTo>
                  <a:lnTo>
                    <a:pt x="67" y="1"/>
                  </a:lnTo>
                  <a:close/>
                </a:path>
              </a:pathLst>
            </a:custGeom>
            <a:solidFill>
              <a:srgbClr val="2E31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100" name="Freeform 1075">
              <a:extLst>
                <a:ext uri="{FF2B5EF4-FFF2-40B4-BE49-F238E27FC236}">
                  <a16:creationId xmlns:a16="http://schemas.microsoft.com/office/drawing/2014/main" id="{3BE32D5E-0B1D-410A-B4AF-FA61038CB07E}"/>
                </a:ext>
              </a:extLst>
            </p:cNvPr>
            <p:cNvSpPr>
              <a:spLocks/>
            </p:cNvSpPr>
            <p:nvPr/>
          </p:nvSpPr>
          <p:spPr bwMode="auto">
            <a:xfrm>
              <a:off x="6156337" y="2397750"/>
              <a:ext cx="151900" cy="136710"/>
            </a:xfrm>
            <a:custGeom>
              <a:avLst/>
              <a:gdLst>
                <a:gd name="T0" fmla="*/ 67 w 81"/>
                <a:gd name="T1" fmla="*/ 1 h 70"/>
                <a:gd name="T2" fmla="*/ 3 w 81"/>
                <a:gd name="T3" fmla="*/ 57 h 70"/>
                <a:gd name="T4" fmla="*/ 3 w 81"/>
                <a:gd name="T5" fmla="*/ 57 h 70"/>
                <a:gd name="T6" fmla="*/ 2 w 81"/>
                <a:gd name="T7" fmla="*/ 59 h 70"/>
                <a:gd name="T8" fmla="*/ 0 w 81"/>
                <a:gd name="T9" fmla="*/ 62 h 70"/>
                <a:gd name="T10" fmla="*/ 0 w 81"/>
                <a:gd name="T11" fmla="*/ 65 h 70"/>
                <a:gd name="T12" fmla="*/ 3 w 81"/>
                <a:gd name="T13" fmla="*/ 68 h 70"/>
                <a:gd name="T14" fmla="*/ 3 w 81"/>
                <a:gd name="T15" fmla="*/ 68 h 70"/>
                <a:gd name="T16" fmla="*/ 5 w 81"/>
                <a:gd name="T17" fmla="*/ 70 h 70"/>
                <a:gd name="T18" fmla="*/ 8 w 81"/>
                <a:gd name="T19" fmla="*/ 70 h 70"/>
                <a:gd name="T20" fmla="*/ 11 w 81"/>
                <a:gd name="T21" fmla="*/ 70 h 70"/>
                <a:gd name="T22" fmla="*/ 14 w 81"/>
                <a:gd name="T23" fmla="*/ 69 h 70"/>
                <a:gd name="T24" fmla="*/ 77 w 81"/>
                <a:gd name="T25" fmla="*/ 13 h 70"/>
                <a:gd name="T26" fmla="*/ 77 w 81"/>
                <a:gd name="T27" fmla="*/ 13 h 70"/>
                <a:gd name="T28" fmla="*/ 79 w 81"/>
                <a:gd name="T29" fmla="*/ 11 h 70"/>
                <a:gd name="T30" fmla="*/ 81 w 81"/>
                <a:gd name="T31" fmla="*/ 8 h 70"/>
                <a:gd name="T32" fmla="*/ 79 w 81"/>
                <a:gd name="T33" fmla="*/ 4 h 70"/>
                <a:gd name="T34" fmla="*/ 78 w 81"/>
                <a:gd name="T35" fmla="*/ 2 h 70"/>
                <a:gd name="T36" fmla="*/ 78 w 81"/>
                <a:gd name="T37" fmla="*/ 2 h 70"/>
                <a:gd name="T38" fmla="*/ 76 w 81"/>
                <a:gd name="T39" fmla="*/ 0 h 70"/>
                <a:gd name="T40" fmla="*/ 72 w 81"/>
                <a:gd name="T41" fmla="*/ 0 h 70"/>
                <a:gd name="T42" fmla="*/ 70 w 81"/>
                <a:gd name="T43" fmla="*/ 0 h 70"/>
                <a:gd name="T44" fmla="*/ 67 w 81"/>
                <a:gd name="T45" fmla="*/ 1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1" h="70">
                  <a:moveTo>
                    <a:pt x="67" y="1"/>
                  </a:moveTo>
                  <a:lnTo>
                    <a:pt x="3" y="57"/>
                  </a:lnTo>
                  <a:lnTo>
                    <a:pt x="3" y="57"/>
                  </a:lnTo>
                  <a:lnTo>
                    <a:pt x="2" y="59"/>
                  </a:lnTo>
                  <a:lnTo>
                    <a:pt x="0" y="62"/>
                  </a:lnTo>
                  <a:lnTo>
                    <a:pt x="0" y="65"/>
                  </a:lnTo>
                  <a:lnTo>
                    <a:pt x="3" y="68"/>
                  </a:lnTo>
                  <a:lnTo>
                    <a:pt x="3" y="68"/>
                  </a:lnTo>
                  <a:lnTo>
                    <a:pt x="5" y="70"/>
                  </a:lnTo>
                  <a:lnTo>
                    <a:pt x="8" y="70"/>
                  </a:lnTo>
                  <a:lnTo>
                    <a:pt x="11" y="70"/>
                  </a:lnTo>
                  <a:lnTo>
                    <a:pt x="14" y="69"/>
                  </a:lnTo>
                  <a:lnTo>
                    <a:pt x="77" y="13"/>
                  </a:lnTo>
                  <a:lnTo>
                    <a:pt x="77" y="13"/>
                  </a:lnTo>
                  <a:lnTo>
                    <a:pt x="79" y="11"/>
                  </a:lnTo>
                  <a:lnTo>
                    <a:pt x="81" y="8"/>
                  </a:lnTo>
                  <a:lnTo>
                    <a:pt x="79" y="4"/>
                  </a:lnTo>
                  <a:lnTo>
                    <a:pt x="78" y="2"/>
                  </a:lnTo>
                  <a:lnTo>
                    <a:pt x="78" y="2"/>
                  </a:lnTo>
                  <a:lnTo>
                    <a:pt x="76" y="0"/>
                  </a:lnTo>
                  <a:lnTo>
                    <a:pt x="72" y="0"/>
                  </a:lnTo>
                  <a:lnTo>
                    <a:pt x="70" y="0"/>
                  </a:lnTo>
                  <a:lnTo>
                    <a:pt x="67" y="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101" name="Freeform 1076">
              <a:extLst>
                <a:ext uri="{FF2B5EF4-FFF2-40B4-BE49-F238E27FC236}">
                  <a16:creationId xmlns:a16="http://schemas.microsoft.com/office/drawing/2014/main" id="{4F655327-9164-4293-ABA1-19419AF14DAD}"/>
                </a:ext>
              </a:extLst>
            </p:cNvPr>
            <p:cNvSpPr>
              <a:spLocks/>
            </p:cNvSpPr>
            <p:nvPr/>
          </p:nvSpPr>
          <p:spPr bwMode="auto">
            <a:xfrm>
              <a:off x="6141147" y="3149654"/>
              <a:ext cx="349371" cy="144303"/>
            </a:xfrm>
            <a:custGeom>
              <a:avLst/>
              <a:gdLst>
                <a:gd name="T0" fmla="*/ 176 w 181"/>
                <a:gd name="T1" fmla="*/ 60 h 75"/>
                <a:gd name="T2" fmla="*/ 11 w 181"/>
                <a:gd name="T3" fmla="*/ 0 h 75"/>
                <a:gd name="T4" fmla="*/ 11 w 181"/>
                <a:gd name="T5" fmla="*/ 0 h 75"/>
                <a:gd name="T6" fmla="*/ 7 w 181"/>
                <a:gd name="T7" fmla="*/ 0 h 75"/>
                <a:gd name="T8" fmla="*/ 5 w 181"/>
                <a:gd name="T9" fmla="*/ 0 h 75"/>
                <a:gd name="T10" fmla="*/ 2 w 181"/>
                <a:gd name="T11" fmla="*/ 2 h 75"/>
                <a:gd name="T12" fmla="*/ 0 w 181"/>
                <a:gd name="T13" fmla="*/ 5 h 75"/>
                <a:gd name="T14" fmla="*/ 0 w 181"/>
                <a:gd name="T15" fmla="*/ 5 h 75"/>
                <a:gd name="T16" fmla="*/ 0 w 181"/>
                <a:gd name="T17" fmla="*/ 8 h 75"/>
                <a:gd name="T18" fmla="*/ 1 w 181"/>
                <a:gd name="T19" fmla="*/ 11 h 75"/>
                <a:gd name="T20" fmla="*/ 2 w 181"/>
                <a:gd name="T21" fmla="*/ 13 h 75"/>
                <a:gd name="T22" fmla="*/ 6 w 181"/>
                <a:gd name="T23" fmla="*/ 16 h 75"/>
                <a:gd name="T24" fmla="*/ 170 w 181"/>
                <a:gd name="T25" fmla="*/ 74 h 75"/>
                <a:gd name="T26" fmla="*/ 170 w 181"/>
                <a:gd name="T27" fmla="*/ 74 h 75"/>
                <a:gd name="T28" fmla="*/ 174 w 181"/>
                <a:gd name="T29" fmla="*/ 75 h 75"/>
                <a:gd name="T30" fmla="*/ 176 w 181"/>
                <a:gd name="T31" fmla="*/ 74 h 75"/>
                <a:gd name="T32" fmla="*/ 179 w 181"/>
                <a:gd name="T33" fmla="*/ 72 h 75"/>
                <a:gd name="T34" fmla="*/ 181 w 181"/>
                <a:gd name="T35" fmla="*/ 69 h 75"/>
                <a:gd name="T36" fmla="*/ 181 w 181"/>
                <a:gd name="T37" fmla="*/ 69 h 75"/>
                <a:gd name="T38" fmla="*/ 181 w 181"/>
                <a:gd name="T39" fmla="*/ 66 h 75"/>
                <a:gd name="T40" fmla="*/ 181 w 181"/>
                <a:gd name="T41" fmla="*/ 63 h 75"/>
                <a:gd name="T42" fmla="*/ 179 w 181"/>
                <a:gd name="T43" fmla="*/ 61 h 75"/>
                <a:gd name="T44" fmla="*/ 176 w 181"/>
                <a:gd name="T45" fmla="*/ 6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1" h="75">
                  <a:moveTo>
                    <a:pt x="176" y="60"/>
                  </a:moveTo>
                  <a:lnTo>
                    <a:pt x="11" y="0"/>
                  </a:lnTo>
                  <a:lnTo>
                    <a:pt x="11" y="0"/>
                  </a:lnTo>
                  <a:lnTo>
                    <a:pt x="7" y="0"/>
                  </a:lnTo>
                  <a:lnTo>
                    <a:pt x="5" y="0"/>
                  </a:lnTo>
                  <a:lnTo>
                    <a:pt x="2" y="2"/>
                  </a:lnTo>
                  <a:lnTo>
                    <a:pt x="0" y="5"/>
                  </a:lnTo>
                  <a:lnTo>
                    <a:pt x="0" y="5"/>
                  </a:lnTo>
                  <a:lnTo>
                    <a:pt x="0" y="8"/>
                  </a:lnTo>
                  <a:lnTo>
                    <a:pt x="1" y="11"/>
                  </a:lnTo>
                  <a:lnTo>
                    <a:pt x="2" y="13"/>
                  </a:lnTo>
                  <a:lnTo>
                    <a:pt x="6" y="16"/>
                  </a:lnTo>
                  <a:lnTo>
                    <a:pt x="170" y="74"/>
                  </a:lnTo>
                  <a:lnTo>
                    <a:pt x="170" y="74"/>
                  </a:lnTo>
                  <a:lnTo>
                    <a:pt x="174" y="75"/>
                  </a:lnTo>
                  <a:lnTo>
                    <a:pt x="176" y="74"/>
                  </a:lnTo>
                  <a:lnTo>
                    <a:pt x="179" y="72"/>
                  </a:lnTo>
                  <a:lnTo>
                    <a:pt x="181" y="69"/>
                  </a:lnTo>
                  <a:lnTo>
                    <a:pt x="181" y="69"/>
                  </a:lnTo>
                  <a:lnTo>
                    <a:pt x="181" y="66"/>
                  </a:lnTo>
                  <a:lnTo>
                    <a:pt x="181" y="63"/>
                  </a:lnTo>
                  <a:lnTo>
                    <a:pt x="179" y="61"/>
                  </a:lnTo>
                  <a:lnTo>
                    <a:pt x="176" y="60"/>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102" name="Freeform 1077">
              <a:extLst>
                <a:ext uri="{FF2B5EF4-FFF2-40B4-BE49-F238E27FC236}">
                  <a16:creationId xmlns:a16="http://schemas.microsoft.com/office/drawing/2014/main" id="{14188A77-2B8C-48E6-A4D3-1E55BDA56DDB}"/>
                </a:ext>
              </a:extLst>
            </p:cNvPr>
            <p:cNvSpPr>
              <a:spLocks/>
            </p:cNvSpPr>
            <p:nvPr/>
          </p:nvSpPr>
          <p:spPr bwMode="auto">
            <a:xfrm>
              <a:off x="6141147" y="3149654"/>
              <a:ext cx="349371" cy="144303"/>
            </a:xfrm>
            <a:custGeom>
              <a:avLst/>
              <a:gdLst>
                <a:gd name="T0" fmla="*/ 176 w 181"/>
                <a:gd name="T1" fmla="*/ 60 h 75"/>
                <a:gd name="T2" fmla="*/ 11 w 181"/>
                <a:gd name="T3" fmla="*/ 0 h 75"/>
                <a:gd name="T4" fmla="*/ 11 w 181"/>
                <a:gd name="T5" fmla="*/ 0 h 75"/>
                <a:gd name="T6" fmla="*/ 7 w 181"/>
                <a:gd name="T7" fmla="*/ 0 h 75"/>
                <a:gd name="T8" fmla="*/ 5 w 181"/>
                <a:gd name="T9" fmla="*/ 0 h 75"/>
                <a:gd name="T10" fmla="*/ 2 w 181"/>
                <a:gd name="T11" fmla="*/ 2 h 75"/>
                <a:gd name="T12" fmla="*/ 0 w 181"/>
                <a:gd name="T13" fmla="*/ 5 h 75"/>
                <a:gd name="T14" fmla="*/ 0 w 181"/>
                <a:gd name="T15" fmla="*/ 5 h 75"/>
                <a:gd name="T16" fmla="*/ 0 w 181"/>
                <a:gd name="T17" fmla="*/ 8 h 75"/>
                <a:gd name="T18" fmla="*/ 1 w 181"/>
                <a:gd name="T19" fmla="*/ 11 h 75"/>
                <a:gd name="T20" fmla="*/ 2 w 181"/>
                <a:gd name="T21" fmla="*/ 13 h 75"/>
                <a:gd name="T22" fmla="*/ 6 w 181"/>
                <a:gd name="T23" fmla="*/ 16 h 75"/>
                <a:gd name="T24" fmla="*/ 170 w 181"/>
                <a:gd name="T25" fmla="*/ 74 h 75"/>
                <a:gd name="T26" fmla="*/ 170 w 181"/>
                <a:gd name="T27" fmla="*/ 74 h 75"/>
                <a:gd name="T28" fmla="*/ 174 w 181"/>
                <a:gd name="T29" fmla="*/ 75 h 75"/>
                <a:gd name="T30" fmla="*/ 176 w 181"/>
                <a:gd name="T31" fmla="*/ 74 h 75"/>
                <a:gd name="T32" fmla="*/ 179 w 181"/>
                <a:gd name="T33" fmla="*/ 72 h 75"/>
                <a:gd name="T34" fmla="*/ 181 w 181"/>
                <a:gd name="T35" fmla="*/ 69 h 75"/>
                <a:gd name="T36" fmla="*/ 181 w 181"/>
                <a:gd name="T37" fmla="*/ 69 h 75"/>
                <a:gd name="T38" fmla="*/ 181 w 181"/>
                <a:gd name="T39" fmla="*/ 66 h 75"/>
                <a:gd name="T40" fmla="*/ 181 w 181"/>
                <a:gd name="T41" fmla="*/ 63 h 75"/>
                <a:gd name="T42" fmla="*/ 179 w 181"/>
                <a:gd name="T43" fmla="*/ 61 h 75"/>
                <a:gd name="T44" fmla="*/ 176 w 181"/>
                <a:gd name="T45" fmla="*/ 6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81" h="75">
                  <a:moveTo>
                    <a:pt x="176" y="60"/>
                  </a:moveTo>
                  <a:lnTo>
                    <a:pt x="11" y="0"/>
                  </a:lnTo>
                  <a:lnTo>
                    <a:pt x="11" y="0"/>
                  </a:lnTo>
                  <a:lnTo>
                    <a:pt x="7" y="0"/>
                  </a:lnTo>
                  <a:lnTo>
                    <a:pt x="5" y="0"/>
                  </a:lnTo>
                  <a:lnTo>
                    <a:pt x="2" y="2"/>
                  </a:lnTo>
                  <a:lnTo>
                    <a:pt x="0" y="5"/>
                  </a:lnTo>
                  <a:lnTo>
                    <a:pt x="0" y="5"/>
                  </a:lnTo>
                  <a:lnTo>
                    <a:pt x="0" y="8"/>
                  </a:lnTo>
                  <a:lnTo>
                    <a:pt x="1" y="11"/>
                  </a:lnTo>
                  <a:lnTo>
                    <a:pt x="2" y="13"/>
                  </a:lnTo>
                  <a:lnTo>
                    <a:pt x="6" y="16"/>
                  </a:lnTo>
                  <a:lnTo>
                    <a:pt x="170" y="74"/>
                  </a:lnTo>
                  <a:lnTo>
                    <a:pt x="170" y="74"/>
                  </a:lnTo>
                  <a:lnTo>
                    <a:pt x="174" y="75"/>
                  </a:lnTo>
                  <a:lnTo>
                    <a:pt x="176" y="74"/>
                  </a:lnTo>
                  <a:lnTo>
                    <a:pt x="179" y="72"/>
                  </a:lnTo>
                  <a:lnTo>
                    <a:pt x="181" y="69"/>
                  </a:lnTo>
                  <a:lnTo>
                    <a:pt x="181" y="69"/>
                  </a:lnTo>
                  <a:lnTo>
                    <a:pt x="181" y="66"/>
                  </a:lnTo>
                  <a:lnTo>
                    <a:pt x="181" y="63"/>
                  </a:lnTo>
                  <a:lnTo>
                    <a:pt x="179" y="61"/>
                  </a:lnTo>
                  <a:lnTo>
                    <a:pt x="176" y="6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pic>
          <p:nvPicPr>
            <p:cNvPr id="103" name="Picture 1078">
              <a:extLst>
                <a:ext uri="{FF2B5EF4-FFF2-40B4-BE49-F238E27FC236}">
                  <a16:creationId xmlns:a16="http://schemas.microsoft.com/office/drawing/2014/main" id="{9FD6DC13-290B-4F25-89AF-579B361E2C9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46205" y="2215470"/>
              <a:ext cx="941783" cy="1268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 name="Freeform 1079">
              <a:extLst>
                <a:ext uri="{FF2B5EF4-FFF2-40B4-BE49-F238E27FC236}">
                  <a16:creationId xmlns:a16="http://schemas.microsoft.com/office/drawing/2014/main" id="{7BD500C2-3BC9-482D-AC10-80A7E7F3B5BE}"/>
                </a:ext>
              </a:extLst>
            </p:cNvPr>
            <p:cNvSpPr>
              <a:spLocks/>
            </p:cNvSpPr>
            <p:nvPr/>
          </p:nvSpPr>
          <p:spPr bwMode="auto">
            <a:xfrm>
              <a:off x="5753803" y="2268633"/>
              <a:ext cx="827860" cy="1192413"/>
            </a:xfrm>
            <a:custGeom>
              <a:avLst/>
              <a:gdLst>
                <a:gd name="T0" fmla="*/ 0 w 436"/>
                <a:gd name="T1" fmla="*/ 6 h 628"/>
                <a:gd name="T2" fmla="*/ 77 w 436"/>
                <a:gd name="T3" fmla="*/ 15 h 628"/>
                <a:gd name="T4" fmla="*/ 152 w 436"/>
                <a:gd name="T5" fmla="*/ 32 h 628"/>
                <a:gd name="T6" fmla="*/ 225 w 436"/>
                <a:gd name="T7" fmla="*/ 56 h 628"/>
                <a:gd name="T8" fmla="*/ 275 w 436"/>
                <a:gd name="T9" fmla="*/ 79 h 628"/>
                <a:gd name="T10" fmla="*/ 291 w 436"/>
                <a:gd name="T11" fmla="*/ 89 h 628"/>
                <a:gd name="T12" fmla="*/ 320 w 436"/>
                <a:gd name="T13" fmla="*/ 109 h 628"/>
                <a:gd name="T14" fmla="*/ 347 w 436"/>
                <a:gd name="T15" fmla="*/ 130 h 628"/>
                <a:gd name="T16" fmla="*/ 371 w 436"/>
                <a:gd name="T17" fmla="*/ 156 h 628"/>
                <a:gd name="T18" fmla="*/ 391 w 436"/>
                <a:gd name="T19" fmla="*/ 183 h 628"/>
                <a:gd name="T20" fmla="*/ 399 w 436"/>
                <a:gd name="T21" fmla="*/ 196 h 628"/>
                <a:gd name="T22" fmla="*/ 414 w 436"/>
                <a:gd name="T23" fmla="*/ 227 h 628"/>
                <a:gd name="T24" fmla="*/ 424 w 436"/>
                <a:gd name="T25" fmla="*/ 259 h 628"/>
                <a:gd name="T26" fmla="*/ 429 w 436"/>
                <a:gd name="T27" fmla="*/ 295 h 628"/>
                <a:gd name="T28" fmla="*/ 430 w 436"/>
                <a:gd name="T29" fmla="*/ 314 h 628"/>
                <a:gd name="T30" fmla="*/ 429 w 436"/>
                <a:gd name="T31" fmla="*/ 346 h 628"/>
                <a:gd name="T32" fmla="*/ 422 w 436"/>
                <a:gd name="T33" fmla="*/ 380 h 628"/>
                <a:gd name="T34" fmla="*/ 413 w 436"/>
                <a:gd name="T35" fmla="*/ 416 h 628"/>
                <a:gd name="T36" fmla="*/ 398 w 436"/>
                <a:gd name="T37" fmla="*/ 454 h 628"/>
                <a:gd name="T38" fmla="*/ 380 w 436"/>
                <a:gd name="T39" fmla="*/ 493 h 628"/>
                <a:gd name="T40" fmla="*/ 357 w 436"/>
                <a:gd name="T41" fmla="*/ 535 h 628"/>
                <a:gd name="T42" fmla="*/ 329 w 436"/>
                <a:gd name="T43" fmla="*/ 578 h 628"/>
                <a:gd name="T44" fmla="*/ 296 w 436"/>
                <a:gd name="T45" fmla="*/ 625 h 628"/>
                <a:gd name="T46" fmla="*/ 302 w 436"/>
                <a:gd name="T47" fmla="*/ 628 h 628"/>
                <a:gd name="T48" fmla="*/ 335 w 436"/>
                <a:gd name="T49" fmla="*/ 582 h 628"/>
                <a:gd name="T50" fmla="*/ 363 w 436"/>
                <a:gd name="T51" fmla="*/ 538 h 628"/>
                <a:gd name="T52" fmla="*/ 386 w 436"/>
                <a:gd name="T53" fmla="*/ 497 h 628"/>
                <a:gd name="T54" fmla="*/ 404 w 436"/>
                <a:gd name="T55" fmla="*/ 457 h 628"/>
                <a:gd name="T56" fmla="*/ 419 w 436"/>
                <a:gd name="T57" fmla="*/ 418 h 628"/>
                <a:gd name="T58" fmla="*/ 429 w 436"/>
                <a:gd name="T59" fmla="*/ 381 h 628"/>
                <a:gd name="T60" fmla="*/ 435 w 436"/>
                <a:gd name="T61" fmla="*/ 347 h 628"/>
                <a:gd name="T62" fmla="*/ 436 w 436"/>
                <a:gd name="T63" fmla="*/ 314 h 628"/>
                <a:gd name="T64" fmla="*/ 436 w 436"/>
                <a:gd name="T65" fmla="*/ 295 h 628"/>
                <a:gd name="T66" fmla="*/ 431 w 436"/>
                <a:gd name="T67" fmla="*/ 258 h 628"/>
                <a:gd name="T68" fmla="*/ 420 w 436"/>
                <a:gd name="T69" fmla="*/ 224 h 628"/>
                <a:gd name="T70" fmla="*/ 405 w 436"/>
                <a:gd name="T71" fmla="*/ 194 h 628"/>
                <a:gd name="T72" fmla="*/ 397 w 436"/>
                <a:gd name="T73" fmla="*/ 179 h 628"/>
                <a:gd name="T74" fmla="*/ 364 w 436"/>
                <a:gd name="T75" fmla="*/ 139 h 628"/>
                <a:gd name="T76" fmla="*/ 325 w 436"/>
                <a:gd name="T77" fmla="*/ 104 h 628"/>
                <a:gd name="T78" fmla="*/ 279 w 436"/>
                <a:gd name="T79" fmla="*/ 74 h 628"/>
                <a:gd name="T80" fmla="*/ 228 w 436"/>
                <a:gd name="T81" fmla="*/ 50 h 628"/>
                <a:gd name="T82" fmla="*/ 201 w 436"/>
                <a:gd name="T83" fmla="*/ 39 h 628"/>
                <a:gd name="T84" fmla="*/ 145 w 436"/>
                <a:gd name="T85" fmla="*/ 22 h 628"/>
                <a:gd name="T86" fmla="*/ 88 w 436"/>
                <a:gd name="T87" fmla="*/ 10 h 628"/>
                <a:gd name="T88" fmla="*/ 29 w 436"/>
                <a:gd name="T89" fmla="*/ 3 h 628"/>
                <a:gd name="T90" fmla="*/ 0 w 436"/>
                <a:gd name="T91" fmla="*/ 6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36" h="628">
                  <a:moveTo>
                    <a:pt x="0" y="6"/>
                  </a:moveTo>
                  <a:lnTo>
                    <a:pt x="0" y="6"/>
                  </a:lnTo>
                  <a:lnTo>
                    <a:pt x="38" y="10"/>
                  </a:lnTo>
                  <a:lnTo>
                    <a:pt x="77" y="15"/>
                  </a:lnTo>
                  <a:lnTo>
                    <a:pt x="114" y="22"/>
                  </a:lnTo>
                  <a:lnTo>
                    <a:pt x="152" y="32"/>
                  </a:lnTo>
                  <a:lnTo>
                    <a:pt x="190" y="43"/>
                  </a:lnTo>
                  <a:lnTo>
                    <a:pt x="225" y="56"/>
                  </a:lnTo>
                  <a:lnTo>
                    <a:pt x="259" y="71"/>
                  </a:lnTo>
                  <a:lnTo>
                    <a:pt x="275" y="79"/>
                  </a:lnTo>
                  <a:lnTo>
                    <a:pt x="291" y="89"/>
                  </a:lnTo>
                  <a:lnTo>
                    <a:pt x="291" y="89"/>
                  </a:lnTo>
                  <a:lnTo>
                    <a:pt x="307" y="99"/>
                  </a:lnTo>
                  <a:lnTo>
                    <a:pt x="320" y="109"/>
                  </a:lnTo>
                  <a:lnTo>
                    <a:pt x="335" y="120"/>
                  </a:lnTo>
                  <a:lnTo>
                    <a:pt x="347" y="130"/>
                  </a:lnTo>
                  <a:lnTo>
                    <a:pt x="359" y="143"/>
                  </a:lnTo>
                  <a:lnTo>
                    <a:pt x="371" y="156"/>
                  </a:lnTo>
                  <a:lnTo>
                    <a:pt x="381" y="168"/>
                  </a:lnTo>
                  <a:lnTo>
                    <a:pt x="391" y="183"/>
                  </a:lnTo>
                  <a:lnTo>
                    <a:pt x="391" y="183"/>
                  </a:lnTo>
                  <a:lnTo>
                    <a:pt x="399" y="196"/>
                  </a:lnTo>
                  <a:lnTo>
                    <a:pt x="408" y="211"/>
                  </a:lnTo>
                  <a:lnTo>
                    <a:pt x="414" y="227"/>
                  </a:lnTo>
                  <a:lnTo>
                    <a:pt x="420" y="242"/>
                  </a:lnTo>
                  <a:lnTo>
                    <a:pt x="424" y="259"/>
                  </a:lnTo>
                  <a:lnTo>
                    <a:pt x="427" y="277"/>
                  </a:lnTo>
                  <a:lnTo>
                    <a:pt x="429" y="295"/>
                  </a:lnTo>
                  <a:lnTo>
                    <a:pt x="430" y="314"/>
                  </a:lnTo>
                  <a:lnTo>
                    <a:pt x="430" y="314"/>
                  </a:lnTo>
                  <a:lnTo>
                    <a:pt x="430" y="330"/>
                  </a:lnTo>
                  <a:lnTo>
                    <a:pt x="429" y="346"/>
                  </a:lnTo>
                  <a:lnTo>
                    <a:pt x="426" y="363"/>
                  </a:lnTo>
                  <a:lnTo>
                    <a:pt x="422" y="380"/>
                  </a:lnTo>
                  <a:lnTo>
                    <a:pt x="418" y="398"/>
                  </a:lnTo>
                  <a:lnTo>
                    <a:pt x="413" y="416"/>
                  </a:lnTo>
                  <a:lnTo>
                    <a:pt x="407" y="435"/>
                  </a:lnTo>
                  <a:lnTo>
                    <a:pt x="398" y="454"/>
                  </a:lnTo>
                  <a:lnTo>
                    <a:pt x="390" y="474"/>
                  </a:lnTo>
                  <a:lnTo>
                    <a:pt x="380" y="493"/>
                  </a:lnTo>
                  <a:lnTo>
                    <a:pt x="369" y="514"/>
                  </a:lnTo>
                  <a:lnTo>
                    <a:pt x="357" y="535"/>
                  </a:lnTo>
                  <a:lnTo>
                    <a:pt x="343" y="556"/>
                  </a:lnTo>
                  <a:lnTo>
                    <a:pt x="329" y="578"/>
                  </a:lnTo>
                  <a:lnTo>
                    <a:pt x="313" y="601"/>
                  </a:lnTo>
                  <a:lnTo>
                    <a:pt x="296" y="625"/>
                  </a:lnTo>
                  <a:lnTo>
                    <a:pt x="302" y="628"/>
                  </a:lnTo>
                  <a:lnTo>
                    <a:pt x="302" y="628"/>
                  </a:lnTo>
                  <a:lnTo>
                    <a:pt x="319" y="605"/>
                  </a:lnTo>
                  <a:lnTo>
                    <a:pt x="335" y="582"/>
                  </a:lnTo>
                  <a:lnTo>
                    <a:pt x="349" y="560"/>
                  </a:lnTo>
                  <a:lnTo>
                    <a:pt x="363" y="538"/>
                  </a:lnTo>
                  <a:lnTo>
                    <a:pt x="375" y="518"/>
                  </a:lnTo>
                  <a:lnTo>
                    <a:pt x="386" y="497"/>
                  </a:lnTo>
                  <a:lnTo>
                    <a:pt x="396" y="476"/>
                  </a:lnTo>
                  <a:lnTo>
                    <a:pt x="404" y="457"/>
                  </a:lnTo>
                  <a:lnTo>
                    <a:pt x="413" y="437"/>
                  </a:lnTo>
                  <a:lnTo>
                    <a:pt x="419" y="418"/>
                  </a:lnTo>
                  <a:lnTo>
                    <a:pt x="425" y="399"/>
                  </a:lnTo>
                  <a:lnTo>
                    <a:pt x="429" y="381"/>
                  </a:lnTo>
                  <a:lnTo>
                    <a:pt x="432" y="364"/>
                  </a:lnTo>
                  <a:lnTo>
                    <a:pt x="435" y="347"/>
                  </a:lnTo>
                  <a:lnTo>
                    <a:pt x="436" y="330"/>
                  </a:lnTo>
                  <a:lnTo>
                    <a:pt x="436" y="314"/>
                  </a:lnTo>
                  <a:lnTo>
                    <a:pt x="436" y="314"/>
                  </a:lnTo>
                  <a:lnTo>
                    <a:pt x="436" y="295"/>
                  </a:lnTo>
                  <a:lnTo>
                    <a:pt x="433" y="277"/>
                  </a:lnTo>
                  <a:lnTo>
                    <a:pt x="431" y="258"/>
                  </a:lnTo>
                  <a:lnTo>
                    <a:pt x="426" y="241"/>
                  </a:lnTo>
                  <a:lnTo>
                    <a:pt x="420" y="224"/>
                  </a:lnTo>
                  <a:lnTo>
                    <a:pt x="414" y="208"/>
                  </a:lnTo>
                  <a:lnTo>
                    <a:pt x="405" y="194"/>
                  </a:lnTo>
                  <a:lnTo>
                    <a:pt x="397" y="179"/>
                  </a:lnTo>
                  <a:lnTo>
                    <a:pt x="397" y="179"/>
                  </a:lnTo>
                  <a:lnTo>
                    <a:pt x="381" y="157"/>
                  </a:lnTo>
                  <a:lnTo>
                    <a:pt x="364" y="139"/>
                  </a:lnTo>
                  <a:lnTo>
                    <a:pt x="346" y="121"/>
                  </a:lnTo>
                  <a:lnTo>
                    <a:pt x="325" y="104"/>
                  </a:lnTo>
                  <a:lnTo>
                    <a:pt x="302" y="88"/>
                  </a:lnTo>
                  <a:lnTo>
                    <a:pt x="279" y="74"/>
                  </a:lnTo>
                  <a:lnTo>
                    <a:pt x="253" y="61"/>
                  </a:lnTo>
                  <a:lnTo>
                    <a:pt x="228" y="50"/>
                  </a:lnTo>
                  <a:lnTo>
                    <a:pt x="228" y="50"/>
                  </a:lnTo>
                  <a:lnTo>
                    <a:pt x="201" y="39"/>
                  </a:lnTo>
                  <a:lnTo>
                    <a:pt x="173" y="31"/>
                  </a:lnTo>
                  <a:lnTo>
                    <a:pt x="145" y="22"/>
                  </a:lnTo>
                  <a:lnTo>
                    <a:pt x="116" y="16"/>
                  </a:lnTo>
                  <a:lnTo>
                    <a:pt x="88" y="10"/>
                  </a:lnTo>
                  <a:lnTo>
                    <a:pt x="59" y="6"/>
                  </a:lnTo>
                  <a:lnTo>
                    <a:pt x="29" y="3"/>
                  </a:lnTo>
                  <a:lnTo>
                    <a:pt x="0" y="0"/>
                  </a:lnTo>
                  <a:lnTo>
                    <a:pt x="0" y="6"/>
                  </a:lnTo>
                  <a:lnTo>
                    <a:pt x="0" y="6"/>
                  </a:lnTo>
                  <a:close/>
                </a:path>
              </a:pathLst>
            </a:custGeom>
            <a:solidFill>
              <a:srgbClr val="00557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pic>
          <p:nvPicPr>
            <p:cNvPr id="105" name="Picture 1080">
              <a:extLst>
                <a:ext uri="{FF2B5EF4-FFF2-40B4-BE49-F238E27FC236}">
                  <a16:creationId xmlns:a16="http://schemas.microsoft.com/office/drawing/2014/main" id="{F804EAC6-4D7C-4D1D-8B46-8C53BBBAB1D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29754" y="2040783"/>
              <a:ext cx="281018"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6" name="Picture 1081">
              <a:extLst>
                <a:ext uri="{FF2B5EF4-FFF2-40B4-BE49-F238E27FC236}">
                  <a16:creationId xmlns:a16="http://schemas.microsoft.com/office/drawing/2014/main" id="{216B670F-6F22-4F42-A527-6D74A8F9219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33559" y="2002810"/>
              <a:ext cx="288611"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 name="Picture 1082">
              <a:extLst>
                <a:ext uri="{FF2B5EF4-FFF2-40B4-BE49-F238E27FC236}">
                  <a16:creationId xmlns:a16="http://schemas.microsoft.com/office/drawing/2014/main" id="{1CC012E9-1EB8-4165-9397-B85F86A25F1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09509" y="2230660"/>
              <a:ext cx="281018"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 name="Picture 1083">
              <a:extLst>
                <a:ext uri="{FF2B5EF4-FFF2-40B4-BE49-F238E27FC236}">
                  <a16:creationId xmlns:a16="http://schemas.microsoft.com/office/drawing/2014/main" id="{88A491C4-BE10-4D83-931B-54F5B404936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15839" y="2435723"/>
              <a:ext cx="281018" cy="3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 name="Picture 1084">
              <a:extLst>
                <a:ext uri="{FF2B5EF4-FFF2-40B4-BE49-F238E27FC236}">
                  <a16:creationId xmlns:a16="http://schemas.microsoft.com/office/drawing/2014/main" id="{CECDBD7C-4CF2-4F8E-8DCA-84AE05C6864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991790" y="2610410"/>
              <a:ext cx="281018"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 name="Picture 1085">
              <a:extLst>
                <a:ext uri="{FF2B5EF4-FFF2-40B4-BE49-F238E27FC236}">
                  <a16:creationId xmlns:a16="http://schemas.microsoft.com/office/drawing/2014/main" id="{221AC8C2-8D74-4F54-952C-CC2449C3160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67740" y="2823071"/>
              <a:ext cx="281018"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1" name="Picture 1086">
              <a:extLst>
                <a:ext uri="{FF2B5EF4-FFF2-40B4-BE49-F238E27FC236}">
                  <a16:creationId xmlns:a16="http://schemas.microsoft.com/office/drawing/2014/main" id="{16F6AC25-987D-45FA-A1AD-C35A2E9EB65B}"/>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01916" y="2420533"/>
              <a:ext cx="288611"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 name="Picture 1087">
              <a:extLst>
                <a:ext uri="{FF2B5EF4-FFF2-40B4-BE49-F238E27FC236}">
                  <a16:creationId xmlns:a16="http://schemas.microsoft.com/office/drawing/2014/main" id="{ED814CD2-2F97-4375-B560-7ACD8ACCB240}"/>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77867" y="2580030"/>
              <a:ext cx="281018"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 name="Picture 1088">
              <a:extLst>
                <a:ext uri="{FF2B5EF4-FFF2-40B4-BE49-F238E27FC236}">
                  <a16:creationId xmlns:a16="http://schemas.microsoft.com/office/drawing/2014/main" id="{6378B4C4-F3ED-47E8-BAF5-66DC79D33EC6}"/>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923437" y="2693953"/>
              <a:ext cx="281018" cy="3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 name="Picture 1089">
              <a:extLst>
                <a:ext uri="{FF2B5EF4-FFF2-40B4-BE49-F238E27FC236}">
                  <a16:creationId xmlns:a16="http://schemas.microsoft.com/office/drawing/2014/main" id="{7BDC58A9-BB5C-4958-87A0-6340B125BC88}"/>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505708" y="2010403"/>
              <a:ext cx="288611" cy="3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5" name="Picture 1090">
              <a:extLst>
                <a:ext uri="{FF2B5EF4-FFF2-40B4-BE49-F238E27FC236}">
                  <a16:creationId xmlns:a16="http://schemas.microsoft.com/office/drawing/2014/main" id="{35758A08-6F3D-4917-93D8-11B4A951C843}"/>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277858" y="2033191"/>
              <a:ext cx="288611"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6" name="Picture 1091">
              <a:extLst>
                <a:ext uri="{FF2B5EF4-FFF2-40B4-BE49-F238E27FC236}">
                  <a16:creationId xmlns:a16="http://schemas.microsoft.com/office/drawing/2014/main" id="{5266A5FA-B062-4B13-A83A-7EE0327A25D6}"/>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050007" y="2025592"/>
              <a:ext cx="288611"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7" name="Picture 1092">
              <a:extLst>
                <a:ext uri="{FF2B5EF4-FFF2-40B4-BE49-F238E27FC236}">
                  <a16:creationId xmlns:a16="http://schemas.microsoft.com/office/drawing/2014/main" id="{D3561357-C477-4182-99A9-C1FE07087C6B}"/>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601904" y="2048380"/>
              <a:ext cx="281018"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8" name="Picture 1093">
              <a:extLst>
                <a:ext uri="{FF2B5EF4-FFF2-40B4-BE49-F238E27FC236}">
                  <a16:creationId xmlns:a16="http://schemas.microsoft.com/office/drawing/2014/main" id="{542ADCD6-B7F9-4665-9209-D791C0B48A06}"/>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791775" y="2185090"/>
              <a:ext cx="281018" cy="3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9" name="Picture 1094">
              <a:extLst>
                <a:ext uri="{FF2B5EF4-FFF2-40B4-BE49-F238E27FC236}">
                  <a16:creationId xmlns:a16="http://schemas.microsoft.com/office/drawing/2014/main" id="{B84FCEAD-0E18-493C-90F0-E687C88CE362}"/>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680396" y="2147113"/>
              <a:ext cx="288611"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 name="Picture 1095">
              <a:extLst>
                <a:ext uri="{FF2B5EF4-FFF2-40B4-BE49-F238E27FC236}">
                  <a16:creationId xmlns:a16="http://schemas.microsoft.com/office/drawing/2014/main" id="{4EE2A99A-5B1D-4418-B9CB-6355B8FF33A2}"/>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460138" y="2162302"/>
              <a:ext cx="281018"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 name="Picture 1096">
              <a:extLst>
                <a:ext uri="{FF2B5EF4-FFF2-40B4-BE49-F238E27FC236}">
                  <a16:creationId xmlns:a16="http://schemas.microsoft.com/office/drawing/2014/main" id="{0E638266-C5B6-445F-B140-25ED938BDEDA}"/>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239884" y="2177493"/>
              <a:ext cx="281018"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 name="Picture 1097">
              <a:extLst>
                <a:ext uri="{FF2B5EF4-FFF2-40B4-BE49-F238E27FC236}">
                  <a16:creationId xmlns:a16="http://schemas.microsoft.com/office/drawing/2014/main" id="{2685CDD1-5A97-4C2A-9897-CDECAB64B030}"/>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012034" y="2169901"/>
              <a:ext cx="288611"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 name="Picture 1098">
              <a:extLst>
                <a:ext uri="{FF2B5EF4-FFF2-40B4-BE49-F238E27FC236}">
                  <a16:creationId xmlns:a16="http://schemas.microsoft.com/office/drawing/2014/main" id="{A6330B1A-34AC-4A87-A11B-FFA665F7B3F7}"/>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7181668" y="3035731"/>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4" name="Picture 1099">
              <a:extLst>
                <a:ext uri="{FF2B5EF4-FFF2-40B4-BE49-F238E27FC236}">
                  <a16:creationId xmlns:a16="http://schemas.microsoft.com/office/drawing/2014/main" id="{A039821C-A79E-435F-AD65-16EEE4F3E28B}"/>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095577" y="3818015"/>
              <a:ext cx="205068" cy="220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5" name="Picture 1100">
              <a:extLst>
                <a:ext uri="{FF2B5EF4-FFF2-40B4-BE49-F238E27FC236}">
                  <a16:creationId xmlns:a16="http://schemas.microsoft.com/office/drawing/2014/main" id="{9E79DAC6-420D-44A4-B5CD-B26C3E5CE8C8}"/>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6072794" y="3734472"/>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6" name="Picture 1101">
              <a:extLst>
                <a:ext uri="{FF2B5EF4-FFF2-40B4-BE49-F238E27FC236}">
                  <a16:creationId xmlns:a16="http://schemas.microsoft.com/office/drawing/2014/main" id="{226F0EFC-E3BF-4526-9B11-870D5AEB5244}"/>
                </a:ext>
              </a:extLst>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6072794" y="3635734"/>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7" name="Picture 1102">
              <a:extLst>
                <a:ext uri="{FF2B5EF4-FFF2-40B4-BE49-F238E27FC236}">
                  <a16:creationId xmlns:a16="http://schemas.microsoft.com/office/drawing/2014/main" id="{C9788FE5-A275-4DB2-AD98-74BBF87A5123}"/>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7067740" y="2997754"/>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8" name="Picture 1103">
              <a:extLst>
                <a:ext uri="{FF2B5EF4-FFF2-40B4-BE49-F238E27FC236}">
                  <a16:creationId xmlns:a16="http://schemas.microsoft.com/office/drawing/2014/main" id="{E85615F4-8C3B-44DD-801C-4D76F53F86B6}"/>
                </a:ext>
              </a:extLst>
            </p:cNvPr>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7067740" y="3202821"/>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9" name="Picture 1104">
              <a:extLst>
                <a:ext uri="{FF2B5EF4-FFF2-40B4-BE49-F238E27FC236}">
                  <a16:creationId xmlns:a16="http://schemas.microsoft.com/office/drawing/2014/main" id="{8D4F721B-32F7-43F8-8030-12478FE1460B}"/>
                </a:ext>
              </a:extLst>
            </p:cNvPr>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6953817" y="3164844"/>
              <a:ext cx="235448" cy="243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 name="Picture 1105">
              <a:extLst>
                <a:ext uri="{FF2B5EF4-FFF2-40B4-BE49-F238E27FC236}">
                  <a16:creationId xmlns:a16="http://schemas.microsoft.com/office/drawing/2014/main" id="{5A90F9C1-AF59-49EE-8EA7-4DBAE5608EDE}"/>
                </a:ext>
              </a:extLst>
            </p:cNvPr>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900650" y="3369911"/>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1" name="Picture 1106">
              <a:extLst>
                <a:ext uri="{FF2B5EF4-FFF2-40B4-BE49-F238E27FC236}">
                  <a16:creationId xmlns:a16="http://schemas.microsoft.com/office/drawing/2014/main" id="{0CF437F1-40BF-4B67-BDEC-35F8DF0252E0}"/>
                </a:ext>
              </a:extLst>
            </p:cNvPr>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6786726" y="3324341"/>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2" name="Picture 1107">
              <a:extLst>
                <a:ext uri="{FF2B5EF4-FFF2-40B4-BE49-F238E27FC236}">
                  <a16:creationId xmlns:a16="http://schemas.microsoft.com/office/drawing/2014/main" id="{C20E7A63-A83A-4F86-8487-EBF9B66B9733}"/>
                </a:ext>
              </a:extLst>
            </p:cNvPr>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6748749" y="3537002"/>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 name="Picture 1108">
              <a:extLst>
                <a:ext uri="{FF2B5EF4-FFF2-40B4-BE49-F238E27FC236}">
                  <a16:creationId xmlns:a16="http://schemas.microsoft.com/office/drawing/2014/main" id="{AC23E569-8A3A-4FDA-9C7A-03F46ABA5C38}"/>
                </a:ext>
              </a:extLst>
            </p:cNvPr>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6634826" y="3704092"/>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4" name="Picture 1109">
              <a:extLst>
                <a:ext uri="{FF2B5EF4-FFF2-40B4-BE49-F238E27FC236}">
                  <a16:creationId xmlns:a16="http://schemas.microsoft.com/office/drawing/2014/main" id="{CA2D6A0B-AD85-4E10-891E-5F82FBA840F6}"/>
                </a:ext>
              </a:extLst>
            </p:cNvPr>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6634826" y="3491432"/>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5" name="Picture 1110">
              <a:extLst>
                <a:ext uri="{FF2B5EF4-FFF2-40B4-BE49-F238E27FC236}">
                  <a16:creationId xmlns:a16="http://schemas.microsoft.com/office/drawing/2014/main" id="{63F069C8-31B3-4611-8BC3-439A1485FEF2}"/>
                </a:ext>
              </a:extLst>
            </p:cNvPr>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6050007" y="3438264"/>
              <a:ext cx="281018"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6" name="Picture 1111">
              <a:extLst>
                <a:ext uri="{FF2B5EF4-FFF2-40B4-BE49-F238E27FC236}">
                  <a16:creationId xmlns:a16="http://schemas.microsoft.com/office/drawing/2014/main" id="{98D7C908-8682-4ECC-88E8-0ED10297F7C5}"/>
                </a:ext>
              </a:extLst>
            </p:cNvPr>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5670256" y="3734472"/>
              <a:ext cx="212660" cy="220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7" name="Picture 1112">
              <a:extLst>
                <a:ext uri="{FF2B5EF4-FFF2-40B4-BE49-F238E27FC236}">
                  <a16:creationId xmlns:a16="http://schemas.microsoft.com/office/drawing/2014/main" id="{3E0DEC12-8AF5-4B91-8322-25EE8E8918EC}"/>
                </a:ext>
              </a:extLst>
            </p:cNvPr>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6262667" y="3840801"/>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8" name="Picture 1113">
              <a:extLst>
                <a:ext uri="{FF2B5EF4-FFF2-40B4-BE49-F238E27FC236}">
                  <a16:creationId xmlns:a16="http://schemas.microsoft.com/office/drawing/2014/main" id="{3A1B719B-96F4-4BDF-898C-B92264315086}"/>
                </a:ext>
              </a:extLst>
            </p:cNvPr>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5920894" y="3764852"/>
              <a:ext cx="205068" cy="220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9" name="Picture 1114">
              <a:extLst>
                <a:ext uri="{FF2B5EF4-FFF2-40B4-BE49-F238E27FC236}">
                  <a16:creationId xmlns:a16="http://schemas.microsoft.com/office/drawing/2014/main" id="{69853D32-C32F-4633-A033-FA0D92D4751D}"/>
                </a:ext>
              </a:extLst>
            </p:cNvPr>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5768994" y="3749662"/>
              <a:ext cx="212660" cy="220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0" name="Picture 1115">
              <a:extLst>
                <a:ext uri="{FF2B5EF4-FFF2-40B4-BE49-F238E27FC236}">
                  <a16:creationId xmlns:a16="http://schemas.microsoft.com/office/drawing/2014/main" id="{7596580B-46B7-455E-8937-6CB39CEA1D9D}"/>
                </a:ext>
              </a:extLst>
            </p:cNvPr>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5609495" y="3673712"/>
              <a:ext cx="205068" cy="22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1" name="Picture 1116">
              <a:extLst>
                <a:ext uri="{FF2B5EF4-FFF2-40B4-BE49-F238E27FC236}">
                  <a16:creationId xmlns:a16="http://schemas.microsoft.com/office/drawing/2014/main" id="{9B2B2311-0E3F-4DBB-A93F-D26F24588B3B}"/>
                </a:ext>
              </a:extLst>
            </p:cNvPr>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5731016" y="3673712"/>
              <a:ext cx="212660" cy="220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2" name="Picture 1117">
              <a:extLst>
                <a:ext uri="{FF2B5EF4-FFF2-40B4-BE49-F238E27FC236}">
                  <a16:creationId xmlns:a16="http://schemas.microsoft.com/office/drawing/2014/main" id="{E596EA70-17E2-4FF0-A420-832B14325A6C}"/>
                </a:ext>
              </a:extLst>
            </p:cNvPr>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5556332" y="3597762"/>
              <a:ext cx="205068" cy="220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 name="Picture 1118">
              <a:extLst>
                <a:ext uri="{FF2B5EF4-FFF2-40B4-BE49-F238E27FC236}">
                  <a16:creationId xmlns:a16="http://schemas.microsoft.com/office/drawing/2014/main" id="{B01CA158-31B6-4306-8BEF-ED3C261EFA80}"/>
                </a:ext>
              </a:extLst>
            </p:cNvPr>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5890513" y="3635734"/>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 name="Picture 1119">
              <a:extLst>
                <a:ext uri="{FF2B5EF4-FFF2-40B4-BE49-F238E27FC236}">
                  <a16:creationId xmlns:a16="http://schemas.microsoft.com/office/drawing/2014/main" id="{A941B7A9-27CE-45B7-8AE9-39530610C615}"/>
                </a:ext>
              </a:extLst>
            </p:cNvPr>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5693043" y="3552192"/>
              <a:ext cx="212660" cy="220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5" name="Picture 1120">
              <a:extLst>
                <a:ext uri="{FF2B5EF4-FFF2-40B4-BE49-F238E27FC236}">
                  <a16:creationId xmlns:a16="http://schemas.microsoft.com/office/drawing/2014/main" id="{06325601-C894-46CA-A13E-E7FB0D21E634}"/>
                </a:ext>
              </a:extLst>
            </p:cNvPr>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5450002" y="3438264"/>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6" name="Picture 1121">
              <a:extLst>
                <a:ext uri="{FF2B5EF4-FFF2-40B4-BE49-F238E27FC236}">
                  <a16:creationId xmlns:a16="http://schemas.microsoft.com/office/drawing/2014/main" id="{9F244076-B49F-4ADB-84EB-7BF2D410A0BD}"/>
                </a:ext>
              </a:extLst>
            </p:cNvPr>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6482926" y="3878774"/>
              <a:ext cx="235448" cy="243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7" name="Picture 1122">
              <a:extLst>
                <a:ext uri="{FF2B5EF4-FFF2-40B4-BE49-F238E27FC236}">
                  <a16:creationId xmlns:a16="http://schemas.microsoft.com/office/drawing/2014/main" id="{4A042E09-C704-4223-845A-497058EA1E27}"/>
                </a:ext>
              </a:extLst>
            </p:cNvPr>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6270265" y="3772445"/>
              <a:ext cx="235448" cy="243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8" name="Picture 1123">
              <a:extLst>
                <a:ext uri="{FF2B5EF4-FFF2-40B4-BE49-F238E27FC236}">
                  <a16:creationId xmlns:a16="http://schemas.microsoft.com/office/drawing/2014/main" id="{C5BBBF42-CB5B-4C81-BE0B-7E02AFA2FD0F}"/>
                </a:ext>
              </a:extLst>
            </p:cNvPr>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5882917" y="3537002"/>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9" name="Picture 1124">
              <a:extLst>
                <a:ext uri="{FF2B5EF4-FFF2-40B4-BE49-F238E27FC236}">
                  <a16:creationId xmlns:a16="http://schemas.microsoft.com/office/drawing/2014/main" id="{8D1C0602-22B8-45CD-BB8A-C9D3D1B5C257}"/>
                </a:ext>
              </a:extLst>
            </p:cNvPr>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5639876" y="3423074"/>
              <a:ext cx="258231" cy="273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0" name="Picture 1125">
              <a:extLst>
                <a:ext uri="{FF2B5EF4-FFF2-40B4-BE49-F238E27FC236}">
                  <a16:creationId xmlns:a16="http://schemas.microsoft.com/office/drawing/2014/main" id="{747ED976-9C2F-4532-A953-8D065A0D5E25}"/>
                </a:ext>
              </a:extLst>
            </p:cNvPr>
            <p:cNvPicPr>
              <a:picLocks noChangeAspect="1"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5860134" y="3324341"/>
              <a:ext cx="288611" cy="3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1" name="Picture 1126">
              <a:extLst>
                <a:ext uri="{FF2B5EF4-FFF2-40B4-BE49-F238E27FC236}">
                  <a16:creationId xmlns:a16="http://schemas.microsoft.com/office/drawing/2014/main" id="{4DA74775-46A4-4BD1-9A01-D5AD27E4F74D}"/>
                </a:ext>
              </a:extLst>
            </p:cNvPr>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6270265" y="3552192"/>
              <a:ext cx="281018"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2" name="Picture 1127">
              <a:extLst>
                <a:ext uri="{FF2B5EF4-FFF2-40B4-BE49-F238E27FC236}">
                  <a16:creationId xmlns:a16="http://schemas.microsoft.com/office/drawing/2014/main" id="{DBBA0271-E619-4196-8718-B91ABA3D79B3}"/>
                </a:ext>
              </a:extLst>
            </p:cNvPr>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6475328" y="3658522"/>
              <a:ext cx="281018" cy="3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 name="Picture 1128">
              <a:extLst>
                <a:ext uri="{FF2B5EF4-FFF2-40B4-BE49-F238E27FC236}">
                  <a16:creationId xmlns:a16="http://schemas.microsoft.com/office/drawing/2014/main" id="{32042413-7104-4ABE-BA41-70EA3106FBA5}"/>
                </a:ext>
              </a:extLst>
            </p:cNvPr>
            <p:cNvPicPr>
              <a:picLocks noChangeAspect="1" noChangeArrowheads="1"/>
            </p:cNvPicPr>
            <p:nvPr/>
          </p:nvPicPr>
          <p:blipFill>
            <a:blip r:embed="rId55">
              <a:extLst>
                <a:ext uri="{28A0092B-C50C-407E-A947-70E740481C1C}">
                  <a14:useLocalDpi xmlns:a14="http://schemas.microsoft.com/office/drawing/2010/main" val="0"/>
                </a:ext>
              </a:extLst>
            </a:blip>
            <a:srcRect/>
            <a:stretch>
              <a:fillRect/>
            </a:stretch>
          </p:blipFill>
          <p:spPr bwMode="auto">
            <a:xfrm>
              <a:off x="5138605" y="2777501"/>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 name="Picture 1129">
              <a:extLst>
                <a:ext uri="{FF2B5EF4-FFF2-40B4-BE49-F238E27FC236}">
                  <a16:creationId xmlns:a16="http://schemas.microsoft.com/office/drawing/2014/main" id="{474AEB33-F9C2-44DF-BD6B-6D960F31592D}"/>
                </a:ext>
              </a:extLst>
            </p:cNvPr>
            <p:cNvPicPr>
              <a:picLocks noChangeAspect="1" noChangeArrowheads="1"/>
            </p:cNvPicPr>
            <p:nvPr/>
          </p:nvPicPr>
          <p:blipFill>
            <a:blip r:embed="rId56">
              <a:extLst>
                <a:ext uri="{28A0092B-C50C-407E-A947-70E740481C1C}">
                  <a14:useLocalDpi xmlns:a14="http://schemas.microsoft.com/office/drawing/2010/main" val="0"/>
                </a:ext>
              </a:extLst>
            </a:blip>
            <a:srcRect/>
            <a:stretch>
              <a:fillRect/>
            </a:stretch>
          </p:blipFill>
          <p:spPr bwMode="auto">
            <a:xfrm>
              <a:off x="5176581" y="2876233"/>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5" name="Picture 1130">
              <a:extLst>
                <a:ext uri="{FF2B5EF4-FFF2-40B4-BE49-F238E27FC236}">
                  <a16:creationId xmlns:a16="http://schemas.microsoft.com/office/drawing/2014/main" id="{C85E0DAF-C7EC-4C3E-AA2B-6CB12891086C}"/>
                </a:ext>
              </a:extLst>
            </p:cNvPr>
            <p:cNvPicPr>
              <a:picLocks noChangeAspect="1" noChangeArrowheads="1"/>
            </p:cNvPicPr>
            <p:nvPr/>
          </p:nvPicPr>
          <p:blipFill>
            <a:blip r:embed="rId57">
              <a:extLst>
                <a:ext uri="{28A0092B-C50C-407E-A947-70E740481C1C}">
                  <a14:useLocalDpi xmlns:a14="http://schemas.microsoft.com/office/drawing/2010/main" val="0"/>
                </a:ext>
              </a:extLst>
            </a:blip>
            <a:srcRect/>
            <a:stretch>
              <a:fillRect/>
            </a:stretch>
          </p:blipFill>
          <p:spPr bwMode="auto">
            <a:xfrm>
              <a:off x="5222152" y="2663573"/>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6" name="Picture 1131">
              <a:extLst>
                <a:ext uri="{FF2B5EF4-FFF2-40B4-BE49-F238E27FC236}">
                  <a16:creationId xmlns:a16="http://schemas.microsoft.com/office/drawing/2014/main" id="{94E5368E-3C9C-40A0-8C41-AC9854741F1E}"/>
                </a:ext>
              </a:extLst>
            </p:cNvPr>
            <p:cNvPicPr>
              <a:picLocks noChangeAspect="1" noChangeArrowheads="1"/>
            </p:cNvPicPr>
            <p:nvPr/>
          </p:nvPicPr>
          <p:blipFill>
            <a:blip r:embed="rId58">
              <a:extLst>
                <a:ext uri="{28A0092B-C50C-407E-A947-70E740481C1C}">
                  <a14:useLocalDpi xmlns:a14="http://schemas.microsoft.com/office/drawing/2010/main" val="0"/>
                </a:ext>
              </a:extLst>
            </a:blip>
            <a:srcRect/>
            <a:stretch>
              <a:fillRect/>
            </a:stretch>
          </p:blipFill>
          <p:spPr bwMode="auto">
            <a:xfrm>
              <a:off x="5412025" y="2397750"/>
              <a:ext cx="235448" cy="243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7" name="Picture 1132">
              <a:extLst>
                <a:ext uri="{FF2B5EF4-FFF2-40B4-BE49-F238E27FC236}">
                  <a16:creationId xmlns:a16="http://schemas.microsoft.com/office/drawing/2014/main" id="{E66243AA-CAF4-4F7F-9E18-11CF8AA16FDF}"/>
                </a:ext>
              </a:extLst>
            </p:cNvPr>
            <p:cNvPicPr>
              <a:picLocks noChangeAspect="1" noChangeArrowheads="1"/>
            </p:cNvPicPr>
            <p:nvPr/>
          </p:nvPicPr>
          <p:blipFill>
            <a:blip r:embed="rId59">
              <a:extLst>
                <a:ext uri="{28A0092B-C50C-407E-A947-70E740481C1C}">
                  <a14:useLocalDpi xmlns:a14="http://schemas.microsoft.com/office/drawing/2010/main" val="0"/>
                </a:ext>
              </a:extLst>
            </a:blip>
            <a:srcRect/>
            <a:stretch>
              <a:fillRect/>
            </a:stretch>
          </p:blipFill>
          <p:spPr bwMode="auto">
            <a:xfrm>
              <a:off x="5328482" y="2534460"/>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8" name="Picture 1133">
              <a:extLst>
                <a:ext uri="{FF2B5EF4-FFF2-40B4-BE49-F238E27FC236}">
                  <a16:creationId xmlns:a16="http://schemas.microsoft.com/office/drawing/2014/main" id="{35B333E7-BB12-45D9-9CC3-D701F3CE99FA}"/>
                </a:ext>
              </a:extLst>
            </p:cNvPr>
            <p:cNvPicPr>
              <a:picLocks noChangeAspect="1" noChangeArrowheads="1"/>
            </p:cNvPicPr>
            <p:nvPr/>
          </p:nvPicPr>
          <p:blipFill>
            <a:blip r:embed="rId60">
              <a:extLst>
                <a:ext uri="{28A0092B-C50C-407E-A947-70E740481C1C}">
                  <a14:useLocalDpi xmlns:a14="http://schemas.microsoft.com/office/drawing/2010/main" val="0"/>
                </a:ext>
              </a:extLst>
            </a:blip>
            <a:srcRect/>
            <a:stretch>
              <a:fillRect/>
            </a:stretch>
          </p:blipFill>
          <p:spPr bwMode="auto">
            <a:xfrm>
              <a:off x="5282912" y="2747121"/>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9" name="Picture 1134">
              <a:extLst>
                <a:ext uri="{FF2B5EF4-FFF2-40B4-BE49-F238E27FC236}">
                  <a16:creationId xmlns:a16="http://schemas.microsoft.com/office/drawing/2014/main" id="{FAF6BEE9-936B-4A29-AA23-1CFF206690FE}"/>
                </a:ext>
              </a:extLst>
            </p:cNvPr>
            <p:cNvPicPr>
              <a:picLocks noChangeAspect="1" noChangeArrowheads="1"/>
            </p:cNvPicPr>
            <p:nvPr/>
          </p:nvPicPr>
          <p:blipFill>
            <a:blip r:embed="rId61">
              <a:extLst>
                <a:ext uri="{28A0092B-C50C-407E-A947-70E740481C1C}">
                  <a14:useLocalDpi xmlns:a14="http://schemas.microsoft.com/office/drawing/2010/main" val="0"/>
                </a:ext>
              </a:extLst>
            </a:blip>
            <a:srcRect/>
            <a:stretch>
              <a:fillRect/>
            </a:stretch>
          </p:blipFill>
          <p:spPr bwMode="auto">
            <a:xfrm>
              <a:off x="5237342" y="2967374"/>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0" name="Picture 1135">
              <a:extLst>
                <a:ext uri="{FF2B5EF4-FFF2-40B4-BE49-F238E27FC236}">
                  <a16:creationId xmlns:a16="http://schemas.microsoft.com/office/drawing/2014/main" id="{CEDF32AE-6224-49DB-93E6-D329FD8B1A76}"/>
                </a:ext>
              </a:extLst>
            </p:cNvPr>
            <p:cNvPicPr>
              <a:picLocks noChangeAspect="1" noChangeArrowheads="1"/>
            </p:cNvPicPr>
            <p:nvPr/>
          </p:nvPicPr>
          <p:blipFill>
            <a:blip r:embed="rId62">
              <a:extLst>
                <a:ext uri="{28A0092B-C50C-407E-A947-70E740481C1C}">
                  <a14:useLocalDpi xmlns:a14="http://schemas.microsoft.com/office/drawing/2010/main" val="0"/>
                </a:ext>
              </a:extLst>
            </a:blip>
            <a:srcRect/>
            <a:stretch>
              <a:fillRect/>
            </a:stretch>
          </p:blipFill>
          <p:spPr bwMode="auto">
            <a:xfrm>
              <a:off x="5366455" y="2610410"/>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1" name="Picture 1136">
              <a:extLst>
                <a:ext uri="{FF2B5EF4-FFF2-40B4-BE49-F238E27FC236}">
                  <a16:creationId xmlns:a16="http://schemas.microsoft.com/office/drawing/2014/main" id="{C2CBFDA4-24FB-4C86-B627-3B5266BE1DAA}"/>
                </a:ext>
              </a:extLst>
            </p:cNvPr>
            <p:cNvPicPr>
              <a:picLocks noChangeAspect="1" noChangeArrowheads="1"/>
            </p:cNvPicPr>
            <p:nvPr/>
          </p:nvPicPr>
          <p:blipFill>
            <a:blip r:embed="rId63">
              <a:extLst>
                <a:ext uri="{28A0092B-C50C-407E-A947-70E740481C1C}">
                  <a14:useLocalDpi xmlns:a14="http://schemas.microsoft.com/office/drawing/2010/main" val="0"/>
                </a:ext>
              </a:extLst>
            </a:blip>
            <a:srcRect/>
            <a:stretch>
              <a:fillRect/>
            </a:stretch>
          </p:blipFill>
          <p:spPr bwMode="auto">
            <a:xfrm>
              <a:off x="5320885" y="2830663"/>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 name="Picture 1137">
              <a:extLst>
                <a:ext uri="{FF2B5EF4-FFF2-40B4-BE49-F238E27FC236}">
                  <a16:creationId xmlns:a16="http://schemas.microsoft.com/office/drawing/2014/main" id="{83DDF9A0-10F1-42C4-84D5-D1D6193682CD}"/>
                </a:ext>
              </a:extLst>
            </p:cNvPr>
            <p:cNvPicPr>
              <a:picLocks noChangeAspect="1" noChangeArrowheads="1"/>
            </p:cNvPicPr>
            <p:nvPr/>
          </p:nvPicPr>
          <p:blipFill>
            <a:blip r:embed="rId64">
              <a:extLst>
                <a:ext uri="{28A0092B-C50C-407E-A947-70E740481C1C}">
                  <a14:useLocalDpi xmlns:a14="http://schemas.microsoft.com/office/drawing/2010/main" val="0"/>
                </a:ext>
              </a:extLst>
            </a:blip>
            <a:srcRect/>
            <a:stretch>
              <a:fillRect/>
            </a:stretch>
          </p:blipFill>
          <p:spPr bwMode="auto">
            <a:xfrm>
              <a:off x="5275315" y="3050921"/>
              <a:ext cx="235448" cy="250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 name="Picture 1138">
              <a:extLst>
                <a:ext uri="{FF2B5EF4-FFF2-40B4-BE49-F238E27FC236}">
                  <a16:creationId xmlns:a16="http://schemas.microsoft.com/office/drawing/2014/main" id="{EACCBA85-8C40-43AE-BA31-906D101D0AE3}"/>
                </a:ext>
              </a:extLst>
            </p:cNvPr>
            <p:cNvPicPr>
              <a:picLocks noChangeAspect="1" noChangeArrowheads="1"/>
            </p:cNvPicPr>
            <p:nvPr/>
          </p:nvPicPr>
          <p:blipFill>
            <a:blip r:embed="rId65">
              <a:extLst>
                <a:ext uri="{28A0092B-C50C-407E-A947-70E740481C1C}">
                  <a14:useLocalDpi xmlns:a14="http://schemas.microsoft.com/office/drawing/2010/main" val="0"/>
                </a:ext>
              </a:extLst>
            </a:blip>
            <a:srcRect/>
            <a:stretch>
              <a:fillRect/>
            </a:stretch>
          </p:blipFill>
          <p:spPr bwMode="auto">
            <a:xfrm>
              <a:off x="5510762" y="2230660"/>
              <a:ext cx="250638" cy="273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 name="Picture 1139">
              <a:extLst>
                <a:ext uri="{FF2B5EF4-FFF2-40B4-BE49-F238E27FC236}">
                  <a16:creationId xmlns:a16="http://schemas.microsoft.com/office/drawing/2014/main" id="{DBC34FBA-7DDC-46B5-AA27-BB776461DF7F}"/>
                </a:ext>
              </a:extLst>
            </p:cNvPr>
            <p:cNvPicPr>
              <a:picLocks noChangeAspect="1" noChangeArrowheads="1"/>
            </p:cNvPicPr>
            <p:nvPr/>
          </p:nvPicPr>
          <p:blipFill>
            <a:blip r:embed="rId66">
              <a:extLst>
                <a:ext uri="{28A0092B-C50C-407E-A947-70E740481C1C}">
                  <a14:useLocalDpi xmlns:a14="http://schemas.microsoft.com/office/drawing/2010/main" val="0"/>
                </a:ext>
              </a:extLst>
            </a:blip>
            <a:srcRect/>
            <a:stretch>
              <a:fillRect/>
            </a:stretch>
          </p:blipFill>
          <p:spPr bwMode="auto">
            <a:xfrm>
              <a:off x="5465192" y="2466103"/>
              <a:ext cx="258231" cy="273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5" name="Picture 1140">
              <a:extLst>
                <a:ext uri="{FF2B5EF4-FFF2-40B4-BE49-F238E27FC236}">
                  <a16:creationId xmlns:a16="http://schemas.microsoft.com/office/drawing/2014/main" id="{D87C58DB-3F85-4925-A93B-EAD8E8CB335E}"/>
                </a:ext>
              </a:extLst>
            </p:cNvPr>
            <p:cNvPicPr>
              <a:picLocks noChangeAspect="1" noChangeArrowheads="1"/>
            </p:cNvPicPr>
            <p:nvPr/>
          </p:nvPicPr>
          <p:blipFill>
            <a:blip r:embed="rId67">
              <a:extLst>
                <a:ext uri="{28A0092B-C50C-407E-A947-70E740481C1C}">
                  <a14:useLocalDpi xmlns:a14="http://schemas.microsoft.com/office/drawing/2010/main" val="0"/>
                </a:ext>
              </a:extLst>
            </a:blip>
            <a:srcRect/>
            <a:stretch>
              <a:fillRect/>
            </a:stretch>
          </p:blipFill>
          <p:spPr bwMode="auto">
            <a:xfrm>
              <a:off x="5427215" y="2701551"/>
              <a:ext cx="250638" cy="273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6" name="Picture 1141">
              <a:extLst>
                <a:ext uri="{FF2B5EF4-FFF2-40B4-BE49-F238E27FC236}">
                  <a16:creationId xmlns:a16="http://schemas.microsoft.com/office/drawing/2014/main" id="{7D240726-7E51-454F-A38C-313DC5112840}"/>
                </a:ext>
              </a:extLst>
            </p:cNvPr>
            <p:cNvPicPr>
              <a:picLocks noChangeAspect="1" noChangeArrowheads="1"/>
            </p:cNvPicPr>
            <p:nvPr/>
          </p:nvPicPr>
          <p:blipFill>
            <a:blip r:embed="rId68">
              <a:extLst>
                <a:ext uri="{28A0092B-C50C-407E-A947-70E740481C1C}">
                  <a14:useLocalDpi xmlns:a14="http://schemas.microsoft.com/office/drawing/2010/main" val="0"/>
                </a:ext>
              </a:extLst>
            </a:blip>
            <a:srcRect/>
            <a:stretch>
              <a:fillRect/>
            </a:stretch>
          </p:blipFill>
          <p:spPr bwMode="auto">
            <a:xfrm>
              <a:off x="5381645" y="2936993"/>
              <a:ext cx="258231" cy="273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7" name="Picture 1142">
              <a:extLst>
                <a:ext uri="{FF2B5EF4-FFF2-40B4-BE49-F238E27FC236}">
                  <a16:creationId xmlns:a16="http://schemas.microsoft.com/office/drawing/2014/main" id="{0EACBAE0-FE48-490E-AF09-777D3000C151}"/>
                </a:ext>
              </a:extLst>
            </p:cNvPr>
            <p:cNvPicPr>
              <a:picLocks noChangeAspect="1" noChangeArrowheads="1"/>
            </p:cNvPicPr>
            <p:nvPr/>
          </p:nvPicPr>
          <p:blipFill>
            <a:blip r:embed="rId69">
              <a:extLst>
                <a:ext uri="{28A0092B-C50C-407E-A947-70E740481C1C}">
                  <a14:useLocalDpi xmlns:a14="http://schemas.microsoft.com/office/drawing/2010/main" val="0"/>
                </a:ext>
              </a:extLst>
            </a:blip>
            <a:srcRect/>
            <a:stretch>
              <a:fillRect/>
            </a:stretch>
          </p:blipFill>
          <p:spPr bwMode="auto">
            <a:xfrm>
              <a:off x="5336075" y="3180034"/>
              <a:ext cx="258231" cy="265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8" name="Picture 1143">
              <a:extLst>
                <a:ext uri="{FF2B5EF4-FFF2-40B4-BE49-F238E27FC236}">
                  <a16:creationId xmlns:a16="http://schemas.microsoft.com/office/drawing/2014/main" id="{49DFD318-751E-465C-9645-7CEEFFDDE059}"/>
                </a:ext>
              </a:extLst>
            </p:cNvPr>
            <p:cNvPicPr>
              <a:picLocks noChangeAspect="1" noChangeArrowheads="1"/>
            </p:cNvPicPr>
            <p:nvPr/>
          </p:nvPicPr>
          <p:blipFill>
            <a:blip r:embed="rId70">
              <a:extLst>
                <a:ext uri="{28A0092B-C50C-407E-A947-70E740481C1C}">
                  <a14:useLocalDpi xmlns:a14="http://schemas.microsoft.com/office/drawing/2010/main" val="0"/>
                </a:ext>
              </a:extLst>
            </a:blip>
            <a:srcRect/>
            <a:stretch>
              <a:fillRect/>
            </a:stretch>
          </p:blipFill>
          <p:spPr bwMode="auto">
            <a:xfrm>
              <a:off x="5389242" y="3286364"/>
              <a:ext cx="288611"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9" name="Picture 1144">
              <a:extLst>
                <a:ext uri="{FF2B5EF4-FFF2-40B4-BE49-F238E27FC236}">
                  <a16:creationId xmlns:a16="http://schemas.microsoft.com/office/drawing/2014/main" id="{33E5CB75-FB94-4170-9E8C-E00F3E89AD54}"/>
                </a:ext>
              </a:extLst>
            </p:cNvPr>
            <p:cNvPicPr>
              <a:picLocks noChangeAspect="1" noChangeArrowheads="1"/>
            </p:cNvPicPr>
            <p:nvPr/>
          </p:nvPicPr>
          <p:blipFill>
            <a:blip r:embed="rId71">
              <a:extLst>
                <a:ext uri="{28A0092B-C50C-407E-A947-70E740481C1C}">
                  <a14:useLocalDpi xmlns:a14="http://schemas.microsoft.com/office/drawing/2010/main" val="0"/>
                </a:ext>
              </a:extLst>
            </a:blip>
            <a:srcRect/>
            <a:stretch>
              <a:fillRect/>
            </a:stretch>
          </p:blipFill>
          <p:spPr bwMode="auto">
            <a:xfrm>
              <a:off x="5434812" y="3035731"/>
              <a:ext cx="281018" cy="3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0" name="Picture 1145">
              <a:extLst>
                <a:ext uri="{FF2B5EF4-FFF2-40B4-BE49-F238E27FC236}">
                  <a16:creationId xmlns:a16="http://schemas.microsoft.com/office/drawing/2014/main" id="{953036BE-B7C3-4BF8-AA0D-A8D6D091F403}"/>
                </a:ext>
              </a:extLst>
            </p:cNvPr>
            <p:cNvPicPr>
              <a:picLocks noChangeAspect="1" noChangeArrowheads="1"/>
            </p:cNvPicPr>
            <p:nvPr/>
          </p:nvPicPr>
          <p:blipFill>
            <a:blip r:embed="rId72">
              <a:extLst>
                <a:ext uri="{28A0092B-C50C-407E-A947-70E740481C1C}">
                  <a14:useLocalDpi xmlns:a14="http://schemas.microsoft.com/office/drawing/2010/main" val="0"/>
                </a:ext>
              </a:extLst>
            </a:blip>
            <a:srcRect/>
            <a:stretch>
              <a:fillRect/>
            </a:stretch>
          </p:blipFill>
          <p:spPr bwMode="auto">
            <a:xfrm>
              <a:off x="5472785" y="2792691"/>
              <a:ext cx="288611"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1" name="Picture 1146">
              <a:extLst>
                <a:ext uri="{FF2B5EF4-FFF2-40B4-BE49-F238E27FC236}">
                  <a16:creationId xmlns:a16="http://schemas.microsoft.com/office/drawing/2014/main" id="{51F5411A-118E-4A46-B2F7-AF090CC745CB}"/>
                </a:ext>
              </a:extLst>
            </p:cNvPr>
            <p:cNvPicPr>
              <a:picLocks noChangeAspect="1" noChangeArrowheads="1"/>
            </p:cNvPicPr>
            <p:nvPr/>
          </p:nvPicPr>
          <p:blipFill>
            <a:blip r:embed="rId73">
              <a:extLst>
                <a:ext uri="{28A0092B-C50C-407E-A947-70E740481C1C}">
                  <a14:useLocalDpi xmlns:a14="http://schemas.microsoft.com/office/drawing/2010/main" val="0"/>
                </a:ext>
              </a:extLst>
            </a:blip>
            <a:srcRect/>
            <a:stretch>
              <a:fillRect/>
            </a:stretch>
          </p:blipFill>
          <p:spPr bwMode="auto">
            <a:xfrm>
              <a:off x="6285454" y="3324341"/>
              <a:ext cx="288611"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2" name="Picture 1147">
              <a:extLst>
                <a:ext uri="{FF2B5EF4-FFF2-40B4-BE49-F238E27FC236}">
                  <a16:creationId xmlns:a16="http://schemas.microsoft.com/office/drawing/2014/main" id="{7B179CB4-C737-423F-B9E9-11AACE31AF36}"/>
                </a:ext>
              </a:extLst>
            </p:cNvPr>
            <p:cNvPicPr>
              <a:picLocks noChangeAspect="1" noChangeArrowheads="1"/>
            </p:cNvPicPr>
            <p:nvPr/>
          </p:nvPicPr>
          <p:blipFill>
            <a:blip r:embed="rId74">
              <a:extLst>
                <a:ext uri="{28A0092B-C50C-407E-A947-70E740481C1C}">
                  <a14:useLocalDpi xmlns:a14="http://schemas.microsoft.com/office/drawing/2010/main" val="0"/>
                </a:ext>
              </a:extLst>
            </a:blip>
            <a:srcRect/>
            <a:stretch>
              <a:fillRect/>
            </a:stretch>
          </p:blipFill>
          <p:spPr bwMode="auto">
            <a:xfrm>
              <a:off x="6505708" y="3438264"/>
              <a:ext cx="281018"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3" name="Picture 1148">
              <a:extLst>
                <a:ext uri="{FF2B5EF4-FFF2-40B4-BE49-F238E27FC236}">
                  <a16:creationId xmlns:a16="http://schemas.microsoft.com/office/drawing/2014/main" id="{76339E19-2087-444F-9136-A972E585F802}"/>
                </a:ext>
              </a:extLst>
            </p:cNvPr>
            <p:cNvPicPr>
              <a:picLocks noChangeAspect="1" noChangeArrowheads="1"/>
            </p:cNvPicPr>
            <p:nvPr/>
          </p:nvPicPr>
          <p:blipFill>
            <a:blip r:embed="rId75">
              <a:extLst>
                <a:ext uri="{28A0092B-C50C-407E-A947-70E740481C1C}">
                  <a14:useLocalDpi xmlns:a14="http://schemas.microsoft.com/office/drawing/2010/main" val="0"/>
                </a:ext>
              </a:extLst>
            </a:blip>
            <a:srcRect/>
            <a:stretch>
              <a:fillRect/>
            </a:stretch>
          </p:blipFill>
          <p:spPr bwMode="auto">
            <a:xfrm>
              <a:off x="6650016" y="3263581"/>
              <a:ext cx="288611"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 name="Picture 1149">
              <a:extLst>
                <a:ext uri="{FF2B5EF4-FFF2-40B4-BE49-F238E27FC236}">
                  <a16:creationId xmlns:a16="http://schemas.microsoft.com/office/drawing/2014/main" id="{1DF81DD8-244E-42FA-A4B7-24578AF89998}"/>
                </a:ext>
              </a:extLst>
            </p:cNvPr>
            <p:cNvPicPr>
              <a:picLocks noChangeAspect="1" noChangeArrowheads="1"/>
            </p:cNvPicPr>
            <p:nvPr/>
          </p:nvPicPr>
          <p:blipFill>
            <a:blip r:embed="rId76">
              <a:extLst>
                <a:ext uri="{28A0092B-C50C-407E-A947-70E740481C1C}">
                  <a14:useLocalDpi xmlns:a14="http://schemas.microsoft.com/office/drawing/2010/main" val="0"/>
                </a:ext>
              </a:extLst>
            </a:blip>
            <a:srcRect/>
            <a:stretch>
              <a:fillRect/>
            </a:stretch>
          </p:blipFill>
          <p:spPr bwMode="auto">
            <a:xfrm>
              <a:off x="6801916" y="3088894"/>
              <a:ext cx="281018"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5" name="Picture 1150">
              <a:extLst>
                <a:ext uri="{FF2B5EF4-FFF2-40B4-BE49-F238E27FC236}">
                  <a16:creationId xmlns:a16="http://schemas.microsoft.com/office/drawing/2014/main" id="{7031C34E-46F2-468A-9BCE-901D050A6E55}"/>
                </a:ext>
              </a:extLst>
            </p:cNvPr>
            <p:cNvPicPr>
              <a:picLocks noChangeAspect="1" noChangeArrowheads="1"/>
            </p:cNvPicPr>
            <p:nvPr/>
          </p:nvPicPr>
          <p:blipFill>
            <a:blip r:embed="rId77">
              <a:extLst>
                <a:ext uri="{28A0092B-C50C-407E-A947-70E740481C1C}">
                  <a14:useLocalDpi xmlns:a14="http://schemas.microsoft.com/office/drawing/2010/main" val="0"/>
                </a:ext>
              </a:extLst>
            </a:blip>
            <a:srcRect/>
            <a:stretch>
              <a:fillRect/>
            </a:stretch>
          </p:blipFill>
          <p:spPr bwMode="auto">
            <a:xfrm>
              <a:off x="6946219" y="2914211"/>
              <a:ext cx="288611"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6" name="Picture 1151">
              <a:extLst>
                <a:ext uri="{FF2B5EF4-FFF2-40B4-BE49-F238E27FC236}">
                  <a16:creationId xmlns:a16="http://schemas.microsoft.com/office/drawing/2014/main" id="{81C9BA92-B17B-42C5-AE4B-FD9E957E7530}"/>
                </a:ext>
              </a:extLst>
            </p:cNvPr>
            <p:cNvPicPr>
              <a:picLocks noChangeAspect="1" noChangeArrowheads="1"/>
            </p:cNvPicPr>
            <p:nvPr/>
          </p:nvPicPr>
          <p:blipFill>
            <a:blip r:embed="rId78">
              <a:extLst>
                <a:ext uri="{28A0092B-C50C-407E-A947-70E740481C1C}">
                  <a14:useLocalDpi xmlns:a14="http://schemas.microsoft.com/office/drawing/2010/main" val="0"/>
                </a:ext>
              </a:extLst>
            </a:blip>
            <a:srcRect/>
            <a:stretch>
              <a:fillRect/>
            </a:stretch>
          </p:blipFill>
          <p:spPr bwMode="auto">
            <a:xfrm>
              <a:off x="5518355" y="2542054"/>
              <a:ext cx="281018" cy="3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7" name="Picture 1152">
              <a:extLst>
                <a:ext uri="{FF2B5EF4-FFF2-40B4-BE49-F238E27FC236}">
                  <a16:creationId xmlns:a16="http://schemas.microsoft.com/office/drawing/2014/main" id="{713CCC5A-212B-47C1-A1AA-C2D7B09062C2}"/>
                </a:ext>
              </a:extLst>
            </p:cNvPr>
            <p:cNvPicPr>
              <a:picLocks noChangeAspect="1" noChangeArrowheads="1"/>
            </p:cNvPicPr>
            <p:nvPr/>
          </p:nvPicPr>
          <p:blipFill>
            <a:blip r:embed="rId79">
              <a:extLst>
                <a:ext uri="{28A0092B-C50C-407E-A947-70E740481C1C}">
                  <a14:useLocalDpi xmlns:a14="http://schemas.microsoft.com/office/drawing/2010/main" val="0"/>
                </a:ext>
              </a:extLst>
            </a:blip>
            <a:srcRect/>
            <a:stretch>
              <a:fillRect/>
            </a:stretch>
          </p:blipFill>
          <p:spPr bwMode="auto">
            <a:xfrm>
              <a:off x="5556332" y="2299013"/>
              <a:ext cx="288611"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8" name="Picture 1153">
              <a:extLst>
                <a:ext uri="{FF2B5EF4-FFF2-40B4-BE49-F238E27FC236}">
                  <a16:creationId xmlns:a16="http://schemas.microsoft.com/office/drawing/2014/main" id="{98A66306-6BE6-4487-A491-88FE646152E6}"/>
                </a:ext>
              </a:extLst>
            </p:cNvPr>
            <p:cNvPicPr>
              <a:picLocks noChangeAspect="1" noChangeArrowheads="1"/>
            </p:cNvPicPr>
            <p:nvPr/>
          </p:nvPicPr>
          <p:blipFill>
            <a:blip r:embed="rId80">
              <a:extLst>
                <a:ext uri="{28A0092B-C50C-407E-A947-70E740481C1C}">
                  <a14:useLocalDpi xmlns:a14="http://schemas.microsoft.com/office/drawing/2010/main" val="0"/>
                </a:ext>
              </a:extLst>
            </a:blip>
            <a:srcRect/>
            <a:stretch>
              <a:fillRect/>
            </a:stretch>
          </p:blipFill>
          <p:spPr bwMode="auto">
            <a:xfrm>
              <a:off x="5609495" y="3187631"/>
              <a:ext cx="288611"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9" name="Picture 1154">
              <a:extLst>
                <a:ext uri="{FF2B5EF4-FFF2-40B4-BE49-F238E27FC236}">
                  <a16:creationId xmlns:a16="http://schemas.microsoft.com/office/drawing/2014/main" id="{1772C6B6-657C-4317-ADEB-D1FC189BF6AD}"/>
                </a:ext>
              </a:extLst>
            </p:cNvPr>
            <p:cNvPicPr>
              <a:picLocks noChangeAspect="1" noChangeArrowheads="1"/>
            </p:cNvPicPr>
            <p:nvPr/>
          </p:nvPicPr>
          <p:blipFill>
            <a:blip r:embed="rId81">
              <a:extLst>
                <a:ext uri="{28A0092B-C50C-407E-A947-70E740481C1C}">
                  <a14:useLocalDpi xmlns:a14="http://schemas.microsoft.com/office/drawing/2010/main" val="0"/>
                </a:ext>
              </a:extLst>
            </a:blip>
            <a:srcRect/>
            <a:stretch>
              <a:fillRect/>
            </a:stretch>
          </p:blipFill>
          <p:spPr bwMode="auto">
            <a:xfrm>
              <a:off x="5700636" y="2686361"/>
              <a:ext cx="288611" cy="3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0" name="Picture 1155">
              <a:extLst>
                <a:ext uri="{FF2B5EF4-FFF2-40B4-BE49-F238E27FC236}">
                  <a16:creationId xmlns:a16="http://schemas.microsoft.com/office/drawing/2014/main" id="{8F53C7F4-CF2E-48FB-8904-3E1D8AD678CA}"/>
                </a:ext>
              </a:extLst>
            </p:cNvPr>
            <p:cNvPicPr>
              <a:picLocks noChangeAspect="1" noChangeArrowheads="1"/>
            </p:cNvPicPr>
            <p:nvPr/>
          </p:nvPicPr>
          <p:blipFill>
            <a:blip r:embed="rId82">
              <a:extLst>
                <a:ext uri="{28A0092B-C50C-407E-A947-70E740481C1C}">
                  <a14:useLocalDpi xmlns:a14="http://schemas.microsoft.com/office/drawing/2010/main" val="0"/>
                </a:ext>
              </a:extLst>
            </a:blip>
            <a:srcRect/>
            <a:stretch>
              <a:fillRect/>
            </a:stretch>
          </p:blipFill>
          <p:spPr bwMode="auto">
            <a:xfrm>
              <a:off x="5746205" y="2435723"/>
              <a:ext cx="281018" cy="3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1" name="Picture 1156">
              <a:extLst>
                <a:ext uri="{FF2B5EF4-FFF2-40B4-BE49-F238E27FC236}">
                  <a16:creationId xmlns:a16="http://schemas.microsoft.com/office/drawing/2014/main" id="{F5F4F984-3782-4644-8028-73BD8873AFE6}"/>
                </a:ext>
              </a:extLst>
            </p:cNvPr>
            <p:cNvPicPr>
              <a:picLocks noChangeAspect="1" noChangeArrowheads="1"/>
            </p:cNvPicPr>
            <p:nvPr/>
          </p:nvPicPr>
          <p:blipFill>
            <a:blip r:embed="rId83">
              <a:extLst>
                <a:ext uri="{28A0092B-C50C-407E-A947-70E740481C1C}">
                  <a14:useLocalDpi xmlns:a14="http://schemas.microsoft.com/office/drawing/2010/main" val="0"/>
                </a:ext>
              </a:extLst>
            </a:blip>
            <a:srcRect/>
            <a:stretch>
              <a:fillRect/>
            </a:stretch>
          </p:blipFill>
          <p:spPr bwMode="auto">
            <a:xfrm>
              <a:off x="6437356" y="2299013"/>
              <a:ext cx="281018"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2" name="Picture 1157">
              <a:extLst>
                <a:ext uri="{FF2B5EF4-FFF2-40B4-BE49-F238E27FC236}">
                  <a16:creationId xmlns:a16="http://schemas.microsoft.com/office/drawing/2014/main" id="{A0E3226A-5D46-47B1-8F9F-40F03B786920}"/>
                </a:ext>
              </a:extLst>
            </p:cNvPr>
            <p:cNvPicPr>
              <a:picLocks noChangeAspect="1" noChangeArrowheads="1"/>
            </p:cNvPicPr>
            <p:nvPr/>
          </p:nvPicPr>
          <p:blipFill>
            <a:blip r:embed="rId84">
              <a:extLst>
                <a:ext uri="{28A0092B-C50C-407E-A947-70E740481C1C}">
                  <a14:useLocalDpi xmlns:a14="http://schemas.microsoft.com/office/drawing/2010/main" val="0"/>
                </a:ext>
              </a:extLst>
            </a:blip>
            <a:srcRect/>
            <a:stretch>
              <a:fillRect/>
            </a:stretch>
          </p:blipFill>
          <p:spPr bwMode="auto">
            <a:xfrm>
              <a:off x="6650016" y="2268633"/>
              <a:ext cx="288611"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3" name="Picture 1158">
              <a:extLst>
                <a:ext uri="{FF2B5EF4-FFF2-40B4-BE49-F238E27FC236}">
                  <a16:creationId xmlns:a16="http://schemas.microsoft.com/office/drawing/2014/main" id="{D7C8A7A4-5ABD-4A0B-B11E-76AECE1632EA}"/>
                </a:ext>
              </a:extLst>
            </p:cNvPr>
            <p:cNvPicPr>
              <a:picLocks noChangeAspect="1" noChangeArrowheads="1"/>
            </p:cNvPicPr>
            <p:nvPr/>
          </p:nvPicPr>
          <p:blipFill>
            <a:blip r:embed="rId85">
              <a:extLst>
                <a:ext uri="{28A0092B-C50C-407E-A947-70E740481C1C}">
                  <a14:useLocalDpi xmlns:a14="http://schemas.microsoft.com/office/drawing/2010/main" val="0"/>
                </a:ext>
              </a:extLst>
            </a:blip>
            <a:srcRect/>
            <a:stretch>
              <a:fillRect/>
            </a:stretch>
          </p:blipFill>
          <p:spPr bwMode="auto">
            <a:xfrm>
              <a:off x="6741156" y="2511673"/>
              <a:ext cx="288611"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 name="Picture 1159">
              <a:extLst>
                <a:ext uri="{FF2B5EF4-FFF2-40B4-BE49-F238E27FC236}">
                  <a16:creationId xmlns:a16="http://schemas.microsoft.com/office/drawing/2014/main" id="{770287AE-F8CD-4193-9F7B-E84E07B739DB}"/>
                </a:ext>
              </a:extLst>
            </p:cNvPr>
            <p:cNvPicPr>
              <a:picLocks noChangeAspect="1" noChangeArrowheads="1"/>
            </p:cNvPicPr>
            <p:nvPr/>
          </p:nvPicPr>
          <p:blipFill>
            <a:blip r:embed="rId86">
              <a:extLst>
                <a:ext uri="{28A0092B-C50C-407E-A947-70E740481C1C}">
                  <a14:useLocalDpi xmlns:a14="http://schemas.microsoft.com/office/drawing/2010/main" val="0"/>
                </a:ext>
              </a:extLst>
            </a:blip>
            <a:srcRect/>
            <a:stretch>
              <a:fillRect/>
            </a:stretch>
          </p:blipFill>
          <p:spPr bwMode="auto">
            <a:xfrm>
              <a:off x="5966464" y="2314203"/>
              <a:ext cx="303800" cy="326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 name="Picture 1160">
              <a:extLst>
                <a:ext uri="{FF2B5EF4-FFF2-40B4-BE49-F238E27FC236}">
                  <a16:creationId xmlns:a16="http://schemas.microsoft.com/office/drawing/2014/main" id="{6A8F4028-1652-4C20-B737-C1F916CA0954}"/>
                </a:ext>
              </a:extLst>
            </p:cNvPr>
            <p:cNvPicPr>
              <a:picLocks noChangeAspect="1" noChangeArrowheads="1"/>
            </p:cNvPicPr>
            <p:nvPr/>
          </p:nvPicPr>
          <p:blipFill>
            <a:blip r:embed="rId87">
              <a:extLst>
                <a:ext uri="{28A0092B-C50C-407E-A947-70E740481C1C}">
                  <a14:useLocalDpi xmlns:a14="http://schemas.microsoft.com/office/drawing/2010/main" val="0"/>
                </a:ext>
              </a:extLst>
            </a:blip>
            <a:srcRect/>
            <a:stretch>
              <a:fillRect/>
            </a:stretch>
          </p:blipFill>
          <p:spPr bwMode="auto">
            <a:xfrm>
              <a:off x="5920894" y="2564840"/>
              <a:ext cx="303800" cy="326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6" name="Picture 1161">
              <a:extLst>
                <a:ext uri="{FF2B5EF4-FFF2-40B4-BE49-F238E27FC236}">
                  <a16:creationId xmlns:a16="http://schemas.microsoft.com/office/drawing/2014/main" id="{341FF26F-5C39-48E7-8FE8-2CD40E308A5E}"/>
                </a:ext>
              </a:extLst>
            </p:cNvPr>
            <p:cNvPicPr>
              <a:picLocks noChangeAspect="1" noChangeArrowheads="1"/>
            </p:cNvPicPr>
            <p:nvPr/>
          </p:nvPicPr>
          <p:blipFill>
            <a:blip r:embed="rId88">
              <a:extLst>
                <a:ext uri="{28A0092B-C50C-407E-A947-70E740481C1C}">
                  <a14:useLocalDpi xmlns:a14="http://schemas.microsoft.com/office/drawing/2010/main" val="0"/>
                </a:ext>
              </a:extLst>
            </a:blip>
            <a:srcRect/>
            <a:stretch>
              <a:fillRect/>
            </a:stretch>
          </p:blipFill>
          <p:spPr bwMode="auto">
            <a:xfrm>
              <a:off x="5882917" y="2823071"/>
              <a:ext cx="303800" cy="326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7" name="Picture 1162">
              <a:extLst>
                <a:ext uri="{FF2B5EF4-FFF2-40B4-BE49-F238E27FC236}">
                  <a16:creationId xmlns:a16="http://schemas.microsoft.com/office/drawing/2014/main" id="{A922D572-6724-40D8-8970-AEC53F570CB1}"/>
                </a:ext>
              </a:extLst>
            </p:cNvPr>
            <p:cNvPicPr>
              <a:picLocks noChangeAspect="1" noChangeArrowheads="1"/>
            </p:cNvPicPr>
            <p:nvPr/>
          </p:nvPicPr>
          <p:blipFill>
            <a:blip r:embed="rId89">
              <a:extLst>
                <a:ext uri="{28A0092B-C50C-407E-A947-70E740481C1C}">
                  <a14:useLocalDpi xmlns:a14="http://schemas.microsoft.com/office/drawing/2010/main" val="0"/>
                </a:ext>
              </a:extLst>
            </a:blip>
            <a:srcRect/>
            <a:stretch>
              <a:fillRect/>
            </a:stretch>
          </p:blipFill>
          <p:spPr bwMode="auto">
            <a:xfrm>
              <a:off x="5837346" y="3073704"/>
              <a:ext cx="303800" cy="326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 name="Picture 1163">
              <a:extLst>
                <a:ext uri="{FF2B5EF4-FFF2-40B4-BE49-F238E27FC236}">
                  <a16:creationId xmlns:a16="http://schemas.microsoft.com/office/drawing/2014/main" id="{9099ADC8-869B-4112-B944-A8CBCD7763C5}"/>
                </a:ext>
              </a:extLst>
            </p:cNvPr>
            <p:cNvPicPr>
              <a:picLocks noChangeAspect="1" noChangeArrowheads="1"/>
            </p:cNvPicPr>
            <p:nvPr/>
          </p:nvPicPr>
          <p:blipFill>
            <a:blip r:embed="rId90">
              <a:extLst>
                <a:ext uri="{28A0092B-C50C-407E-A947-70E740481C1C}">
                  <a14:useLocalDpi xmlns:a14="http://schemas.microsoft.com/office/drawing/2010/main" val="0"/>
                </a:ext>
              </a:extLst>
            </a:blip>
            <a:srcRect/>
            <a:stretch>
              <a:fillRect/>
            </a:stretch>
          </p:blipFill>
          <p:spPr bwMode="auto">
            <a:xfrm>
              <a:off x="5655065" y="2936993"/>
              <a:ext cx="281018" cy="3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9" name="Picture 1164">
              <a:extLst>
                <a:ext uri="{FF2B5EF4-FFF2-40B4-BE49-F238E27FC236}">
                  <a16:creationId xmlns:a16="http://schemas.microsoft.com/office/drawing/2014/main" id="{3C5F324F-3DFF-4D62-8208-43CB5A070500}"/>
                </a:ext>
              </a:extLst>
            </p:cNvPr>
            <p:cNvPicPr>
              <a:picLocks noChangeAspect="1" noChangeArrowheads="1"/>
            </p:cNvPicPr>
            <p:nvPr/>
          </p:nvPicPr>
          <p:blipFill>
            <a:blip r:embed="rId91">
              <a:extLst>
                <a:ext uri="{28A0092B-C50C-407E-A947-70E740481C1C}">
                  <a14:useLocalDpi xmlns:a14="http://schemas.microsoft.com/office/drawing/2010/main" val="0"/>
                </a:ext>
              </a:extLst>
            </a:blip>
            <a:srcRect/>
            <a:stretch>
              <a:fillRect/>
            </a:stretch>
          </p:blipFill>
          <p:spPr bwMode="auto">
            <a:xfrm>
              <a:off x="6801916" y="2853451"/>
              <a:ext cx="281018" cy="3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0" name="Picture 1165">
              <a:extLst>
                <a:ext uri="{FF2B5EF4-FFF2-40B4-BE49-F238E27FC236}">
                  <a16:creationId xmlns:a16="http://schemas.microsoft.com/office/drawing/2014/main" id="{087CDD04-3769-44E3-9D5D-64C512023E0B}"/>
                </a:ext>
              </a:extLst>
            </p:cNvPr>
            <p:cNvPicPr>
              <a:picLocks noChangeAspect="1" noChangeArrowheads="1"/>
            </p:cNvPicPr>
            <p:nvPr/>
          </p:nvPicPr>
          <p:blipFill>
            <a:blip r:embed="rId92">
              <a:extLst>
                <a:ext uri="{28A0092B-C50C-407E-A947-70E740481C1C}">
                  <a14:useLocalDpi xmlns:a14="http://schemas.microsoft.com/office/drawing/2010/main" val="0"/>
                </a:ext>
              </a:extLst>
            </a:blip>
            <a:srcRect/>
            <a:stretch>
              <a:fillRect/>
            </a:stretch>
          </p:blipFill>
          <p:spPr bwMode="auto">
            <a:xfrm>
              <a:off x="6665206" y="3035731"/>
              <a:ext cx="281018" cy="296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1" name="Rectangle 1166">
              <a:extLst>
                <a:ext uri="{FF2B5EF4-FFF2-40B4-BE49-F238E27FC236}">
                  <a16:creationId xmlns:a16="http://schemas.microsoft.com/office/drawing/2014/main" id="{75D24324-89A0-42A3-B70E-89A348939F63}"/>
                </a:ext>
              </a:extLst>
            </p:cNvPr>
            <p:cNvSpPr>
              <a:spLocks noChangeArrowheads="1"/>
            </p:cNvSpPr>
            <p:nvPr/>
          </p:nvSpPr>
          <p:spPr bwMode="auto">
            <a:xfrm>
              <a:off x="4090490" y="2564842"/>
              <a:ext cx="623930" cy="265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69960"/>
              <a:r>
                <a:rPr lang="en-US" altLang="en-US" sz="2400" b="1" dirty="0">
                  <a:solidFill>
                    <a:srgbClr val="42B4C2"/>
                  </a:solidFill>
                </a:rPr>
                <a:t>AAV5</a:t>
              </a:r>
              <a:endParaRPr lang="en-US" altLang="en-US" sz="8000" dirty="0">
                <a:solidFill>
                  <a:srgbClr val="26282D"/>
                </a:solidFill>
              </a:endParaRPr>
            </a:p>
          </p:txBody>
        </p:sp>
        <p:sp>
          <p:nvSpPr>
            <p:cNvPr id="193" name="Rectangle 1169">
              <a:extLst>
                <a:ext uri="{FF2B5EF4-FFF2-40B4-BE49-F238E27FC236}">
                  <a16:creationId xmlns:a16="http://schemas.microsoft.com/office/drawing/2014/main" id="{560587AD-40D5-4C07-A88C-D5C118E9FF46}"/>
                </a:ext>
              </a:extLst>
            </p:cNvPr>
            <p:cNvSpPr>
              <a:spLocks noChangeArrowheads="1"/>
            </p:cNvSpPr>
            <p:nvPr/>
          </p:nvSpPr>
          <p:spPr bwMode="auto">
            <a:xfrm>
              <a:off x="3875344" y="1115745"/>
              <a:ext cx="4584777" cy="708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434980"/>
              <a:br>
                <a:rPr lang="en-US" altLang="en-US" sz="3200" b="1" strike="sngStrike" dirty="0">
                  <a:solidFill>
                    <a:srgbClr val="EA7624"/>
                  </a:solidFill>
                  <a:highlight>
                    <a:srgbClr val="FFFF00"/>
                  </a:highlight>
                </a:rPr>
              </a:br>
              <a:r>
                <a:rPr lang="en-US" altLang="en-US" sz="3200" b="1" dirty="0">
                  <a:solidFill>
                    <a:srgbClr val="EA7624"/>
                  </a:solidFill>
                </a:rPr>
                <a:t>Hyperactive FIX Padua variant</a:t>
              </a:r>
              <a:endParaRPr lang="en-US" altLang="en-US" sz="9600" dirty="0">
                <a:solidFill>
                  <a:srgbClr val="26282D"/>
                </a:solidFill>
              </a:endParaRPr>
            </a:p>
          </p:txBody>
        </p:sp>
        <p:sp>
          <p:nvSpPr>
            <p:cNvPr id="194" name="Freeform 1172">
              <a:extLst>
                <a:ext uri="{FF2B5EF4-FFF2-40B4-BE49-F238E27FC236}">
                  <a16:creationId xmlns:a16="http://schemas.microsoft.com/office/drawing/2014/main" id="{5BB45997-99EF-49F3-B189-AA0C5456FCBA}"/>
                </a:ext>
              </a:extLst>
            </p:cNvPr>
            <p:cNvSpPr>
              <a:spLocks/>
            </p:cNvSpPr>
            <p:nvPr/>
          </p:nvSpPr>
          <p:spPr bwMode="auto">
            <a:xfrm>
              <a:off x="2601866" y="4357263"/>
              <a:ext cx="30380" cy="22783"/>
            </a:xfrm>
            <a:custGeom>
              <a:avLst/>
              <a:gdLst>
                <a:gd name="T0" fmla="*/ 1 w 15"/>
                <a:gd name="T1" fmla="*/ 10 h 10"/>
                <a:gd name="T2" fmla="*/ 15 w 15"/>
                <a:gd name="T3" fmla="*/ 5 h 10"/>
                <a:gd name="T4" fmla="*/ 14 w 15"/>
                <a:gd name="T5" fmla="*/ 0 h 10"/>
                <a:gd name="T6" fmla="*/ 0 w 15"/>
                <a:gd name="T7" fmla="*/ 5 h 10"/>
                <a:gd name="T8" fmla="*/ 1 w 15"/>
                <a:gd name="T9" fmla="*/ 10 h 10"/>
              </a:gdLst>
              <a:ahLst/>
              <a:cxnLst>
                <a:cxn ang="0">
                  <a:pos x="T0" y="T1"/>
                </a:cxn>
                <a:cxn ang="0">
                  <a:pos x="T2" y="T3"/>
                </a:cxn>
                <a:cxn ang="0">
                  <a:pos x="T4" y="T5"/>
                </a:cxn>
                <a:cxn ang="0">
                  <a:pos x="T6" y="T7"/>
                </a:cxn>
                <a:cxn ang="0">
                  <a:pos x="T8" y="T9"/>
                </a:cxn>
              </a:cxnLst>
              <a:rect l="0" t="0" r="r" b="b"/>
              <a:pathLst>
                <a:path w="15" h="10">
                  <a:moveTo>
                    <a:pt x="1" y="10"/>
                  </a:moveTo>
                  <a:lnTo>
                    <a:pt x="15" y="5"/>
                  </a:lnTo>
                  <a:lnTo>
                    <a:pt x="14" y="0"/>
                  </a:lnTo>
                  <a:lnTo>
                    <a:pt x="0" y="5"/>
                  </a:lnTo>
                  <a:lnTo>
                    <a:pt x="1" y="10"/>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195" name="Freeform 1173">
              <a:extLst>
                <a:ext uri="{FF2B5EF4-FFF2-40B4-BE49-F238E27FC236}">
                  <a16:creationId xmlns:a16="http://schemas.microsoft.com/office/drawing/2014/main" id="{BA761A3F-8918-4FE8-A6A8-D49ECC2C994E}"/>
                </a:ext>
              </a:extLst>
            </p:cNvPr>
            <p:cNvSpPr>
              <a:spLocks/>
            </p:cNvSpPr>
            <p:nvPr/>
          </p:nvSpPr>
          <p:spPr bwMode="auto">
            <a:xfrm>
              <a:off x="2601866" y="4357263"/>
              <a:ext cx="30380" cy="22783"/>
            </a:xfrm>
            <a:custGeom>
              <a:avLst/>
              <a:gdLst>
                <a:gd name="T0" fmla="*/ 1 w 15"/>
                <a:gd name="T1" fmla="*/ 10 h 10"/>
                <a:gd name="T2" fmla="*/ 15 w 15"/>
                <a:gd name="T3" fmla="*/ 5 h 10"/>
                <a:gd name="T4" fmla="*/ 14 w 15"/>
                <a:gd name="T5" fmla="*/ 0 h 10"/>
                <a:gd name="T6" fmla="*/ 0 w 15"/>
                <a:gd name="T7" fmla="*/ 5 h 10"/>
              </a:gdLst>
              <a:ahLst/>
              <a:cxnLst>
                <a:cxn ang="0">
                  <a:pos x="T0" y="T1"/>
                </a:cxn>
                <a:cxn ang="0">
                  <a:pos x="T2" y="T3"/>
                </a:cxn>
                <a:cxn ang="0">
                  <a:pos x="T4" y="T5"/>
                </a:cxn>
                <a:cxn ang="0">
                  <a:pos x="T6" y="T7"/>
                </a:cxn>
              </a:cxnLst>
              <a:rect l="0" t="0" r="r" b="b"/>
              <a:pathLst>
                <a:path w="15" h="10">
                  <a:moveTo>
                    <a:pt x="1" y="10"/>
                  </a:moveTo>
                  <a:lnTo>
                    <a:pt x="15" y="5"/>
                  </a:lnTo>
                  <a:lnTo>
                    <a:pt x="14" y="0"/>
                  </a:lnTo>
                  <a:lnTo>
                    <a:pt x="0" y="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200" name="Freeform 1174">
              <a:extLst>
                <a:ext uri="{FF2B5EF4-FFF2-40B4-BE49-F238E27FC236}">
                  <a16:creationId xmlns:a16="http://schemas.microsoft.com/office/drawing/2014/main" id="{3DAB7BDF-A23C-4D96-B48C-FC4813118D36}"/>
                </a:ext>
              </a:extLst>
            </p:cNvPr>
            <p:cNvSpPr>
              <a:spLocks noEditPoints="1"/>
            </p:cNvSpPr>
            <p:nvPr/>
          </p:nvSpPr>
          <p:spPr bwMode="auto">
            <a:xfrm>
              <a:off x="2685414" y="3461052"/>
              <a:ext cx="2589906" cy="888613"/>
            </a:xfrm>
            <a:custGeom>
              <a:avLst/>
              <a:gdLst>
                <a:gd name="T0" fmla="*/ 1367 w 1367"/>
                <a:gd name="T1" fmla="*/ 5 h 469"/>
                <a:gd name="T2" fmla="*/ 1337 w 1367"/>
                <a:gd name="T3" fmla="*/ 10 h 469"/>
                <a:gd name="T4" fmla="*/ 1283 w 1367"/>
                <a:gd name="T5" fmla="*/ 33 h 469"/>
                <a:gd name="T6" fmla="*/ 1309 w 1367"/>
                <a:gd name="T7" fmla="*/ 20 h 469"/>
                <a:gd name="T8" fmla="*/ 1283 w 1367"/>
                <a:gd name="T9" fmla="*/ 33 h 469"/>
                <a:gd name="T10" fmla="*/ 1256 w 1367"/>
                <a:gd name="T11" fmla="*/ 43 h 469"/>
                <a:gd name="T12" fmla="*/ 1225 w 1367"/>
                <a:gd name="T13" fmla="*/ 48 h 469"/>
                <a:gd name="T14" fmla="*/ 1172 w 1367"/>
                <a:gd name="T15" fmla="*/ 71 h 469"/>
                <a:gd name="T16" fmla="*/ 1197 w 1367"/>
                <a:gd name="T17" fmla="*/ 58 h 469"/>
                <a:gd name="T18" fmla="*/ 1172 w 1367"/>
                <a:gd name="T19" fmla="*/ 71 h 469"/>
                <a:gd name="T20" fmla="*/ 1144 w 1367"/>
                <a:gd name="T21" fmla="*/ 81 h 469"/>
                <a:gd name="T22" fmla="*/ 1115 w 1367"/>
                <a:gd name="T23" fmla="*/ 86 h 469"/>
                <a:gd name="T24" fmla="*/ 1060 w 1367"/>
                <a:gd name="T25" fmla="*/ 109 h 469"/>
                <a:gd name="T26" fmla="*/ 1087 w 1367"/>
                <a:gd name="T27" fmla="*/ 95 h 469"/>
                <a:gd name="T28" fmla="*/ 1060 w 1367"/>
                <a:gd name="T29" fmla="*/ 109 h 469"/>
                <a:gd name="T30" fmla="*/ 1032 w 1367"/>
                <a:gd name="T31" fmla="*/ 119 h 469"/>
                <a:gd name="T32" fmla="*/ 1003 w 1367"/>
                <a:gd name="T33" fmla="*/ 123 h 469"/>
                <a:gd name="T34" fmla="*/ 949 w 1367"/>
                <a:gd name="T35" fmla="*/ 148 h 469"/>
                <a:gd name="T36" fmla="*/ 975 w 1367"/>
                <a:gd name="T37" fmla="*/ 133 h 469"/>
                <a:gd name="T38" fmla="*/ 949 w 1367"/>
                <a:gd name="T39" fmla="*/ 148 h 469"/>
                <a:gd name="T40" fmla="*/ 921 w 1367"/>
                <a:gd name="T41" fmla="*/ 156 h 469"/>
                <a:gd name="T42" fmla="*/ 892 w 1367"/>
                <a:gd name="T43" fmla="*/ 161 h 469"/>
                <a:gd name="T44" fmla="*/ 837 w 1367"/>
                <a:gd name="T45" fmla="*/ 185 h 469"/>
                <a:gd name="T46" fmla="*/ 864 w 1367"/>
                <a:gd name="T47" fmla="*/ 171 h 469"/>
                <a:gd name="T48" fmla="*/ 837 w 1367"/>
                <a:gd name="T49" fmla="*/ 185 h 469"/>
                <a:gd name="T50" fmla="*/ 809 w 1367"/>
                <a:gd name="T51" fmla="*/ 195 h 469"/>
                <a:gd name="T52" fmla="*/ 780 w 1367"/>
                <a:gd name="T53" fmla="*/ 200 h 469"/>
                <a:gd name="T54" fmla="*/ 726 w 1367"/>
                <a:gd name="T55" fmla="*/ 223 h 469"/>
                <a:gd name="T56" fmla="*/ 752 w 1367"/>
                <a:gd name="T57" fmla="*/ 209 h 469"/>
                <a:gd name="T58" fmla="*/ 726 w 1367"/>
                <a:gd name="T59" fmla="*/ 223 h 469"/>
                <a:gd name="T60" fmla="*/ 698 w 1367"/>
                <a:gd name="T61" fmla="*/ 233 h 469"/>
                <a:gd name="T62" fmla="*/ 668 w 1367"/>
                <a:gd name="T63" fmla="*/ 238 h 469"/>
                <a:gd name="T64" fmla="*/ 614 w 1367"/>
                <a:gd name="T65" fmla="*/ 261 h 469"/>
                <a:gd name="T66" fmla="*/ 641 w 1367"/>
                <a:gd name="T67" fmla="*/ 248 h 469"/>
                <a:gd name="T68" fmla="*/ 614 w 1367"/>
                <a:gd name="T69" fmla="*/ 261 h 469"/>
                <a:gd name="T70" fmla="*/ 586 w 1367"/>
                <a:gd name="T71" fmla="*/ 271 h 469"/>
                <a:gd name="T72" fmla="*/ 557 w 1367"/>
                <a:gd name="T73" fmla="*/ 276 h 469"/>
                <a:gd name="T74" fmla="*/ 502 w 1367"/>
                <a:gd name="T75" fmla="*/ 299 h 469"/>
                <a:gd name="T76" fmla="*/ 529 w 1367"/>
                <a:gd name="T77" fmla="*/ 285 h 469"/>
                <a:gd name="T78" fmla="*/ 502 w 1367"/>
                <a:gd name="T79" fmla="*/ 299 h 469"/>
                <a:gd name="T80" fmla="*/ 476 w 1367"/>
                <a:gd name="T81" fmla="*/ 308 h 469"/>
                <a:gd name="T82" fmla="*/ 445 w 1367"/>
                <a:gd name="T83" fmla="*/ 313 h 469"/>
                <a:gd name="T84" fmla="*/ 392 w 1367"/>
                <a:gd name="T85" fmla="*/ 336 h 469"/>
                <a:gd name="T86" fmla="*/ 417 w 1367"/>
                <a:gd name="T87" fmla="*/ 323 h 469"/>
                <a:gd name="T88" fmla="*/ 392 w 1367"/>
                <a:gd name="T89" fmla="*/ 336 h 469"/>
                <a:gd name="T90" fmla="*/ 364 w 1367"/>
                <a:gd name="T91" fmla="*/ 346 h 469"/>
                <a:gd name="T92" fmla="*/ 334 w 1367"/>
                <a:gd name="T93" fmla="*/ 351 h 469"/>
                <a:gd name="T94" fmla="*/ 280 w 1367"/>
                <a:gd name="T95" fmla="*/ 375 h 469"/>
                <a:gd name="T96" fmla="*/ 306 w 1367"/>
                <a:gd name="T97" fmla="*/ 361 h 469"/>
                <a:gd name="T98" fmla="*/ 280 w 1367"/>
                <a:gd name="T99" fmla="*/ 375 h 469"/>
                <a:gd name="T100" fmla="*/ 252 w 1367"/>
                <a:gd name="T101" fmla="*/ 384 h 469"/>
                <a:gd name="T102" fmla="*/ 222 w 1367"/>
                <a:gd name="T103" fmla="*/ 389 h 469"/>
                <a:gd name="T104" fmla="*/ 169 w 1367"/>
                <a:gd name="T105" fmla="*/ 413 h 469"/>
                <a:gd name="T106" fmla="*/ 194 w 1367"/>
                <a:gd name="T107" fmla="*/ 398 h 469"/>
                <a:gd name="T108" fmla="*/ 169 w 1367"/>
                <a:gd name="T109" fmla="*/ 413 h 469"/>
                <a:gd name="T110" fmla="*/ 141 w 1367"/>
                <a:gd name="T111" fmla="*/ 422 h 469"/>
                <a:gd name="T112" fmla="*/ 112 w 1367"/>
                <a:gd name="T113" fmla="*/ 426 h 469"/>
                <a:gd name="T114" fmla="*/ 57 w 1367"/>
                <a:gd name="T115" fmla="*/ 451 h 469"/>
                <a:gd name="T116" fmla="*/ 84 w 1367"/>
                <a:gd name="T117" fmla="*/ 436 h 469"/>
                <a:gd name="T118" fmla="*/ 57 w 1367"/>
                <a:gd name="T119" fmla="*/ 451 h 469"/>
                <a:gd name="T120" fmla="*/ 29 w 1367"/>
                <a:gd name="T121" fmla="*/ 461 h 469"/>
                <a:gd name="T122" fmla="*/ 0 w 1367"/>
                <a:gd name="T123" fmla="*/ 465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67" h="469">
                  <a:moveTo>
                    <a:pt x="1339" y="15"/>
                  </a:moveTo>
                  <a:lnTo>
                    <a:pt x="1367" y="5"/>
                  </a:lnTo>
                  <a:lnTo>
                    <a:pt x="1365" y="0"/>
                  </a:lnTo>
                  <a:lnTo>
                    <a:pt x="1337" y="10"/>
                  </a:lnTo>
                  <a:lnTo>
                    <a:pt x="1339" y="15"/>
                  </a:lnTo>
                  <a:close/>
                  <a:moveTo>
                    <a:pt x="1283" y="33"/>
                  </a:moveTo>
                  <a:lnTo>
                    <a:pt x="1311" y="24"/>
                  </a:lnTo>
                  <a:lnTo>
                    <a:pt x="1309" y="20"/>
                  </a:lnTo>
                  <a:lnTo>
                    <a:pt x="1281" y="28"/>
                  </a:lnTo>
                  <a:lnTo>
                    <a:pt x="1283" y="33"/>
                  </a:lnTo>
                  <a:close/>
                  <a:moveTo>
                    <a:pt x="1228" y="53"/>
                  </a:moveTo>
                  <a:lnTo>
                    <a:pt x="1256" y="43"/>
                  </a:lnTo>
                  <a:lnTo>
                    <a:pt x="1253" y="38"/>
                  </a:lnTo>
                  <a:lnTo>
                    <a:pt x="1225" y="48"/>
                  </a:lnTo>
                  <a:lnTo>
                    <a:pt x="1228" y="53"/>
                  </a:lnTo>
                  <a:close/>
                  <a:moveTo>
                    <a:pt x="1172" y="71"/>
                  </a:moveTo>
                  <a:lnTo>
                    <a:pt x="1200" y="63"/>
                  </a:lnTo>
                  <a:lnTo>
                    <a:pt x="1197" y="58"/>
                  </a:lnTo>
                  <a:lnTo>
                    <a:pt x="1171" y="67"/>
                  </a:lnTo>
                  <a:lnTo>
                    <a:pt x="1172" y="71"/>
                  </a:lnTo>
                  <a:close/>
                  <a:moveTo>
                    <a:pt x="1116" y="91"/>
                  </a:moveTo>
                  <a:lnTo>
                    <a:pt x="1144" y="81"/>
                  </a:lnTo>
                  <a:lnTo>
                    <a:pt x="1143" y="76"/>
                  </a:lnTo>
                  <a:lnTo>
                    <a:pt x="1115" y="86"/>
                  </a:lnTo>
                  <a:lnTo>
                    <a:pt x="1116" y="91"/>
                  </a:lnTo>
                  <a:close/>
                  <a:moveTo>
                    <a:pt x="1060" y="109"/>
                  </a:moveTo>
                  <a:lnTo>
                    <a:pt x="1088" y="100"/>
                  </a:lnTo>
                  <a:lnTo>
                    <a:pt x="1087" y="95"/>
                  </a:lnTo>
                  <a:lnTo>
                    <a:pt x="1059" y="105"/>
                  </a:lnTo>
                  <a:lnTo>
                    <a:pt x="1060" y="109"/>
                  </a:lnTo>
                  <a:close/>
                  <a:moveTo>
                    <a:pt x="1004" y="128"/>
                  </a:moveTo>
                  <a:lnTo>
                    <a:pt x="1032" y="119"/>
                  </a:lnTo>
                  <a:lnTo>
                    <a:pt x="1031" y="114"/>
                  </a:lnTo>
                  <a:lnTo>
                    <a:pt x="1003" y="123"/>
                  </a:lnTo>
                  <a:lnTo>
                    <a:pt x="1004" y="128"/>
                  </a:lnTo>
                  <a:close/>
                  <a:moveTo>
                    <a:pt x="949" y="148"/>
                  </a:moveTo>
                  <a:lnTo>
                    <a:pt x="977" y="138"/>
                  </a:lnTo>
                  <a:lnTo>
                    <a:pt x="975" y="133"/>
                  </a:lnTo>
                  <a:lnTo>
                    <a:pt x="947" y="143"/>
                  </a:lnTo>
                  <a:lnTo>
                    <a:pt x="949" y="148"/>
                  </a:lnTo>
                  <a:close/>
                  <a:moveTo>
                    <a:pt x="893" y="166"/>
                  </a:moveTo>
                  <a:lnTo>
                    <a:pt x="921" y="156"/>
                  </a:lnTo>
                  <a:lnTo>
                    <a:pt x="920" y="153"/>
                  </a:lnTo>
                  <a:lnTo>
                    <a:pt x="892" y="161"/>
                  </a:lnTo>
                  <a:lnTo>
                    <a:pt x="893" y="166"/>
                  </a:lnTo>
                  <a:close/>
                  <a:moveTo>
                    <a:pt x="837" y="185"/>
                  </a:moveTo>
                  <a:lnTo>
                    <a:pt x="865" y="176"/>
                  </a:lnTo>
                  <a:lnTo>
                    <a:pt x="864" y="171"/>
                  </a:lnTo>
                  <a:lnTo>
                    <a:pt x="836" y="181"/>
                  </a:lnTo>
                  <a:lnTo>
                    <a:pt x="837" y="185"/>
                  </a:lnTo>
                  <a:close/>
                  <a:moveTo>
                    <a:pt x="781" y="204"/>
                  </a:moveTo>
                  <a:lnTo>
                    <a:pt x="809" y="195"/>
                  </a:lnTo>
                  <a:lnTo>
                    <a:pt x="808" y="190"/>
                  </a:lnTo>
                  <a:lnTo>
                    <a:pt x="780" y="200"/>
                  </a:lnTo>
                  <a:lnTo>
                    <a:pt x="781" y="204"/>
                  </a:lnTo>
                  <a:close/>
                  <a:moveTo>
                    <a:pt x="726" y="223"/>
                  </a:moveTo>
                  <a:lnTo>
                    <a:pt x="753" y="213"/>
                  </a:lnTo>
                  <a:lnTo>
                    <a:pt x="752" y="209"/>
                  </a:lnTo>
                  <a:lnTo>
                    <a:pt x="724" y="218"/>
                  </a:lnTo>
                  <a:lnTo>
                    <a:pt x="726" y="223"/>
                  </a:lnTo>
                  <a:close/>
                  <a:moveTo>
                    <a:pt x="670" y="241"/>
                  </a:moveTo>
                  <a:lnTo>
                    <a:pt x="698" y="233"/>
                  </a:lnTo>
                  <a:lnTo>
                    <a:pt x="696" y="228"/>
                  </a:lnTo>
                  <a:lnTo>
                    <a:pt x="668" y="238"/>
                  </a:lnTo>
                  <a:lnTo>
                    <a:pt x="670" y="241"/>
                  </a:lnTo>
                  <a:close/>
                  <a:moveTo>
                    <a:pt x="614" y="261"/>
                  </a:moveTo>
                  <a:lnTo>
                    <a:pt x="642" y="251"/>
                  </a:lnTo>
                  <a:lnTo>
                    <a:pt x="641" y="248"/>
                  </a:lnTo>
                  <a:lnTo>
                    <a:pt x="613" y="256"/>
                  </a:lnTo>
                  <a:lnTo>
                    <a:pt x="614" y="261"/>
                  </a:lnTo>
                  <a:close/>
                  <a:moveTo>
                    <a:pt x="558" y="280"/>
                  </a:moveTo>
                  <a:lnTo>
                    <a:pt x="586" y="271"/>
                  </a:lnTo>
                  <a:lnTo>
                    <a:pt x="585" y="266"/>
                  </a:lnTo>
                  <a:lnTo>
                    <a:pt x="557" y="276"/>
                  </a:lnTo>
                  <a:lnTo>
                    <a:pt x="558" y="280"/>
                  </a:lnTo>
                  <a:close/>
                  <a:moveTo>
                    <a:pt x="502" y="299"/>
                  </a:moveTo>
                  <a:lnTo>
                    <a:pt x="530" y="289"/>
                  </a:lnTo>
                  <a:lnTo>
                    <a:pt x="529" y="285"/>
                  </a:lnTo>
                  <a:lnTo>
                    <a:pt x="501" y="294"/>
                  </a:lnTo>
                  <a:lnTo>
                    <a:pt x="502" y="299"/>
                  </a:lnTo>
                  <a:close/>
                  <a:moveTo>
                    <a:pt x="448" y="318"/>
                  </a:moveTo>
                  <a:lnTo>
                    <a:pt x="476" y="308"/>
                  </a:lnTo>
                  <a:lnTo>
                    <a:pt x="473" y="304"/>
                  </a:lnTo>
                  <a:lnTo>
                    <a:pt x="445" y="313"/>
                  </a:lnTo>
                  <a:lnTo>
                    <a:pt x="448" y="318"/>
                  </a:lnTo>
                  <a:close/>
                  <a:moveTo>
                    <a:pt x="392" y="336"/>
                  </a:moveTo>
                  <a:lnTo>
                    <a:pt x="420" y="328"/>
                  </a:lnTo>
                  <a:lnTo>
                    <a:pt x="417" y="323"/>
                  </a:lnTo>
                  <a:lnTo>
                    <a:pt x="390" y="333"/>
                  </a:lnTo>
                  <a:lnTo>
                    <a:pt x="392" y="336"/>
                  </a:lnTo>
                  <a:close/>
                  <a:moveTo>
                    <a:pt x="336" y="356"/>
                  </a:moveTo>
                  <a:lnTo>
                    <a:pt x="364" y="346"/>
                  </a:lnTo>
                  <a:lnTo>
                    <a:pt x="362" y="341"/>
                  </a:lnTo>
                  <a:lnTo>
                    <a:pt x="334" y="351"/>
                  </a:lnTo>
                  <a:lnTo>
                    <a:pt x="336" y="356"/>
                  </a:lnTo>
                  <a:close/>
                  <a:moveTo>
                    <a:pt x="280" y="375"/>
                  </a:moveTo>
                  <a:lnTo>
                    <a:pt x="308" y="366"/>
                  </a:lnTo>
                  <a:lnTo>
                    <a:pt x="306" y="361"/>
                  </a:lnTo>
                  <a:lnTo>
                    <a:pt x="278" y="370"/>
                  </a:lnTo>
                  <a:lnTo>
                    <a:pt x="280" y="375"/>
                  </a:lnTo>
                  <a:close/>
                  <a:moveTo>
                    <a:pt x="225" y="394"/>
                  </a:moveTo>
                  <a:lnTo>
                    <a:pt x="252" y="384"/>
                  </a:lnTo>
                  <a:lnTo>
                    <a:pt x="250" y="380"/>
                  </a:lnTo>
                  <a:lnTo>
                    <a:pt x="222" y="389"/>
                  </a:lnTo>
                  <a:lnTo>
                    <a:pt x="225" y="394"/>
                  </a:lnTo>
                  <a:close/>
                  <a:moveTo>
                    <a:pt x="169" y="413"/>
                  </a:moveTo>
                  <a:lnTo>
                    <a:pt x="197" y="403"/>
                  </a:lnTo>
                  <a:lnTo>
                    <a:pt x="194" y="398"/>
                  </a:lnTo>
                  <a:lnTo>
                    <a:pt x="166" y="408"/>
                  </a:lnTo>
                  <a:lnTo>
                    <a:pt x="169" y="413"/>
                  </a:lnTo>
                  <a:close/>
                  <a:moveTo>
                    <a:pt x="113" y="431"/>
                  </a:moveTo>
                  <a:lnTo>
                    <a:pt x="141" y="422"/>
                  </a:lnTo>
                  <a:lnTo>
                    <a:pt x="140" y="418"/>
                  </a:lnTo>
                  <a:lnTo>
                    <a:pt x="112" y="426"/>
                  </a:lnTo>
                  <a:lnTo>
                    <a:pt x="113" y="431"/>
                  </a:lnTo>
                  <a:close/>
                  <a:moveTo>
                    <a:pt x="57" y="451"/>
                  </a:moveTo>
                  <a:lnTo>
                    <a:pt x="85" y="441"/>
                  </a:lnTo>
                  <a:lnTo>
                    <a:pt x="84" y="436"/>
                  </a:lnTo>
                  <a:lnTo>
                    <a:pt x="56" y="446"/>
                  </a:lnTo>
                  <a:lnTo>
                    <a:pt x="57" y="451"/>
                  </a:lnTo>
                  <a:close/>
                  <a:moveTo>
                    <a:pt x="1" y="469"/>
                  </a:moveTo>
                  <a:lnTo>
                    <a:pt x="29" y="461"/>
                  </a:lnTo>
                  <a:lnTo>
                    <a:pt x="28" y="456"/>
                  </a:lnTo>
                  <a:lnTo>
                    <a:pt x="0" y="465"/>
                  </a:lnTo>
                  <a:lnTo>
                    <a:pt x="1" y="469"/>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206" name="Freeform 1175">
              <a:extLst>
                <a:ext uri="{FF2B5EF4-FFF2-40B4-BE49-F238E27FC236}">
                  <a16:creationId xmlns:a16="http://schemas.microsoft.com/office/drawing/2014/main" id="{766FD0D6-F7E7-4A3A-AF49-38AEF7F96316}"/>
                </a:ext>
              </a:extLst>
            </p:cNvPr>
            <p:cNvSpPr>
              <a:spLocks/>
            </p:cNvSpPr>
            <p:nvPr/>
          </p:nvSpPr>
          <p:spPr bwMode="auto">
            <a:xfrm>
              <a:off x="5328482" y="3430672"/>
              <a:ext cx="30380" cy="22783"/>
            </a:xfrm>
            <a:custGeom>
              <a:avLst/>
              <a:gdLst>
                <a:gd name="T0" fmla="*/ 2 w 15"/>
                <a:gd name="T1" fmla="*/ 10 h 10"/>
                <a:gd name="T2" fmla="*/ 15 w 15"/>
                <a:gd name="T3" fmla="*/ 5 h 10"/>
                <a:gd name="T4" fmla="*/ 14 w 15"/>
                <a:gd name="T5" fmla="*/ 0 h 10"/>
                <a:gd name="T6" fmla="*/ 0 w 15"/>
                <a:gd name="T7" fmla="*/ 5 h 10"/>
                <a:gd name="T8" fmla="*/ 2 w 15"/>
                <a:gd name="T9" fmla="*/ 10 h 10"/>
              </a:gdLst>
              <a:ahLst/>
              <a:cxnLst>
                <a:cxn ang="0">
                  <a:pos x="T0" y="T1"/>
                </a:cxn>
                <a:cxn ang="0">
                  <a:pos x="T2" y="T3"/>
                </a:cxn>
                <a:cxn ang="0">
                  <a:pos x="T4" y="T5"/>
                </a:cxn>
                <a:cxn ang="0">
                  <a:pos x="T6" y="T7"/>
                </a:cxn>
                <a:cxn ang="0">
                  <a:pos x="T8" y="T9"/>
                </a:cxn>
              </a:cxnLst>
              <a:rect l="0" t="0" r="r" b="b"/>
              <a:pathLst>
                <a:path w="15" h="10">
                  <a:moveTo>
                    <a:pt x="2" y="10"/>
                  </a:moveTo>
                  <a:lnTo>
                    <a:pt x="15" y="5"/>
                  </a:lnTo>
                  <a:lnTo>
                    <a:pt x="14" y="0"/>
                  </a:lnTo>
                  <a:lnTo>
                    <a:pt x="0" y="5"/>
                  </a:lnTo>
                  <a:lnTo>
                    <a:pt x="2" y="10"/>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207" name="Freeform 1176">
              <a:extLst>
                <a:ext uri="{FF2B5EF4-FFF2-40B4-BE49-F238E27FC236}">
                  <a16:creationId xmlns:a16="http://schemas.microsoft.com/office/drawing/2014/main" id="{6BA74E3F-D11C-4B9F-B781-D7C92C66E99C}"/>
                </a:ext>
              </a:extLst>
            </p:cNvPr>
            <p:cNvSpPr>
              <a:spLocks/>
            </p:cNvSpPr>
            <p:nvPr/>
          </p:nvSpPr>
          <p:spPr bwMode="auto">
            <a:xfrm>
              <a:off x="5328482" y="3430672"/>
              <a:ext cx="30380" cy="22783"/>
            </a:xfrm>
            <a:custGeom>
              <a:avLst/>
              <a:gdLst>
                <a:gd name="T0" fmla="*/ 2 w 15"/>
                <a:gd name="T1" fmla="*/ 10 h 10"/>
                <a:gd name="T2" fmla="*/ 15 w 15"/>
                <a:gd name="T3" fmla="*/ 5 h 10"/>
                <a:gd name="T4" fmla="*/ 14 w 15"/>
                <a:gd name="T5" fmla="*/ 0 h 10"/>
                <a:gd name="T6" fmla="*/ 0 w 15"/>
                <a:gd name="T7" fmla="*/ 5 h 10"/>
              </a:gdLst>
              <a:ahLst/>
              <a:cxnLst>
                <a:cxn ang="0">
                  <a:pos x="T0" y="T1"/>
                </a:cxn>
                <a:cxn ang="0">
                  <a:pos x="T2" y="T3"/>
                </a:cxn>
                <a:cxn ang="0">
                  <a:pos x="T4" y="T5"/>
                </a:cxn>
                <a:cxn ang="0">
                  <a:pos x="T6" y="T7"/>
                </a:cxn>
              </a:cxnLst>
              <a:rect l="0" t="0" r="r" b="b"/>
              <a:pathLst>
                <a:path w="15" h="10">
                  <a:moveTo>
                    <a:pt x="2" y="10"/>
                  </a:moveTo>
                  <a:lnTo>
                    <a:pt x="15" y="5"/>
                  </a:lnTo>
                  <a:lnTo>
                    <a:pt x="14" y="0"/>
                  </a:lnTo>
                  <a:lnTo>
                    <a:pt x="0" y="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208" name="Freeform 1177">
              <a:extLst>
                <a:ext uri="{FF2B5EF4-FFF2-40B4-BE49-F238E27FC236}">
                  <a16:creationId xmlns:a16="http://schemas.microsoft.com/office/drawing/2014/main" id="{4DF0D0EA-BB09-4BDA-8C1D-57686F7D6727}"/>
                </a:ext>
              </a:extLst>
            </p:cNvPr>
            <p:cNvSpPr>
              <a:spLocks/>
            </p:cNvSpPr>
            <p:nvPr/>
          </p:nvSpPr>
          <p:spPr bwMode="auto">
            <a:xfrm>
              <a:off x="9969039" y="4364854"/>
              <a:ext cx="30380" cy="15190"/>
            </a:xfrm>
            <a:custGeom>
              <a:avLst/>
              <a:gdLst>
                <a:gd name="T0" fmla="*/ 15 w 15"/>
                <a:gd name="T1" fmla="*/ 4 h 9"/>
                <a:gd name="T2" fmla="*/ 2 w 15"/>
                <a:gd name="T3" fmla="*/ 0 h 9"/>
                <a:gd name="T4" fmla="*/ 0 w 15"/>
                <a:gd name="T5" fmla="*/ 5 h 9"/>
                <a:gd name="T6" fmla="*/ 14 w 15"/>
                <a:gd name="T7" fmla="*/ 9 h 9"/>
                <a:gd name="T8" fmla="*/ 15 w 15"/>
                <a:gd name="T9" fmla="*/ 4 h 9"/>
              </a:gdLst>
              <a:ahLst/>
              <a:cxnLst>
                <a:cxn ang="0">
                  <a:pos x="T0" y="T1"/>
                </a:cxn>
                <a:cxn ang="0">
                  <a:pos x="T2" y="T3"/>
                </a:cxn>
                <a:cxn ang="0">
                  <a:pos x="T4" y="T5"/>
                </a:cxn>
                <a:cxn ang="0">
                  <a:pos x="T6" y="T7"/>
                </a:cxn>
                <a:cxn ang="0">
                  <a:pos x="T8" y="T9"/>
                </a:cxn>
              </a:cxnLst>
              <a:rect l="0" t="0" r="r" b="b"/>
              <a:pathLst>
                <a:path w="15" h="9">
                  <a:moveTo>
                    <a:pt x="15" y="4"/>
                  </a:moveTo>
                  <a:lnTo>
                    <a:pt x="2" y="0"/>
                  </a:lnTo>
                  <a:lnTo>
                    <a:pt x="0" y="5"/>
                  </a:lnTo>
                  <a:lnTo>
                    <a:pt x="14" y="9"/>
                  </a:lnTo>
                  <a:lnTo>
                    <a:pt x="15" y="4"/>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209" name="Freeform 1178">
              <a:extLst>
                <a:ext uri="{FF2B5EF4-FFF2-40B4-BE49-F238E27FC236}">
                  <a16:creationId xmlns:a16="http://schemas.microsoft.com/office/drawing/2014/main" id="{DCBA62F0-E37C-40DA-869F-6B8ECD8A45A0}"/>
                </a:ext>
              </a:extLst>
            </p:cNvPr>
            <p:cNvSpPr>
              <a:spLocks/>
            </p:cNvSpPr>
            <p:nvPr/>
          </p:nvSpPr>
          <p:spPr bwMode="auto">
            <a:xfrm>
              <a:off x="9969039" y="4364854"/>
              <a:ext cx="30380" cy="15190"/>
            </a:xfrm>
            <a:custGeom>
              <a:avLst/>
              <a:gdLst>
                <a:gd name="T0" fmla="*/ 15 w 15"/>
                <a:gd name="T1" fmla="*/ 4 h 9"/>
                <a:gd name="T2" fmla="*/ 2 w 15"/>
                <a:gd name="T3" fmla="*/ 0 h 9"/>
                <a:gd name="T4" fmla="*/ 0 w 15"/>
                <a:gd name="T5" fmla="*/ 5 h 9"/>
                <a:gd name="T6" fmla="*/ 14 w 15"/>
                <a:gd name="T7" fmla="*/ 9 h 9"/>
              </a:gdLst>
              <a:ahLst/>
              <a:cxnLst>
                <a:cxn ang="0">
                  <a:pos x="T0" y="T1"/>
                </a:cxn>
                <a:cxn ang="0">
                  <a:pos x="T2" y="T3"/>
                </a:cxn>
                <a:cxn ang="0">
                  <a:pos x="T4" y="T5"/>
                </a:cxn>
                <a:cxn ang="0">
                  <a:pos x="T6" y="T7"/>
                </a:cxn>
              </a:cxnLst>
              <a:rect l="0" t="0" r="r" b="b"/>
              <a:pathLst>
                <a:path w="15" h="9">
                  <a:moveTo>
                    <a:pt x="15" y="4"/>
                  </a:moveTo>
                  <a:lnTo>
                    <a:pt x="2" y="0"/>
                  </a:lnTo>
                  <a:lnTo>
                    <a:pt x="0" y="5"/>
                  </a:lnTo>
                  <a:lnTo>
                    <a:pt x="14"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210" name="Freeform 1179">
              <a:extLst>
                <a:ext uri="{FF2B5EF4-FFF2-40B4-BE49-F238E27FC236}">
                  <a16:creationId xmlns:a16="http://schemas.microsoft.com/office/drawing/2014/main" id="{FC2665EA-5D69-4C84-B302-677F022E1E87}"/>
                </a:ext>
              </a:extLst>
            </p:cNvPr>
            <p:cNvSpPr>
              <a:spLocks noEditPoints="1"/>
            </p:cNvSpPr>
            <p:nvPr/>
          </p:nvSpPr>
          <p:spPr bwMode="auto">
            <a:xfrm>
              <a:off x="7325971" y="3552192"/>
              <a:ext cx="2597499" cy="805071"/>
            </a:xfrm>
            <a:custGeom>
              <a:avLst/>
              <a:gdLst>
                <a:gd name="T0" fmla="*/ 1 w 1367"/>
                <a:gd name="T1" fmla="*/ 0 h 423"/>
                <a:gd name="T2" fmla="*/ 28 w 1367"/>
                <a:gd name="T3" fmla="*/ 13 h 423"/>
                <a:gd name="T4" fmla="*/ 85 w 1367"/>
                <a:gd name="T5" fmla="*/ 26 h 423"/>
                <a:gd name="T6" fmla="*/ 56 w 1367"/>
                <a:gd name="T7" fmla="*/ 22 h 423"/>
                <a:gd name="T8" fmla="*/ 85 w 1367"/>
                <a:gd name="T9" fmla="*/ 26 h 423"/>
                <a:gd name="T10" fmla="*/ 113 w 1367"/>
                <a:gd name="T11" fmla="*/ 34 h 423"/>
                <a:gd name="T12" fmla="*/ 140 w 1367"/>
                <a:gd name="T13" fmla="*/ 47 h 423"/>
                <a:gd name="T14" fmla="*/ 196 w 1367"/>
                <a:gd name="T15" fmla="*/ 60 h 423"/>
                <a:gd name="T16" fmla="*/ 167 w 1367"/>
                <a:gd name="T17" fmla="*/ 56 h 423"/>
                <a:gd name="T18" fmla="*/ 196 w 1367"/>
                <a:gd name="T19" fmla="*/ 60 h 423"/>
                <a:gd name="T20" fmla="*/ 224 w 1367"/>
                <a:gd name="T21" fmla="*/ 68 h 423"/>
                <a:gd name="T22" fmla="*/ 251 w 1367"/>
                <a:gd name="T23" fmla="*/ 81 h 423"/>
                <a:gd name="T24" fmla="*/ 308 w 1367"/>
                <a:gd name="T25" fmla="*/ 94 h 423"/>
                <a:gd name="T26" fmla="*/ 279 w 1367"/>
                <a:gd name="T27" fmla="*/ 90 h 423"/>
                <a:gd name="T28" fmla="*/ 308 w 1367"/>
                <a:gd name="T29" fmla="*/ 94 h 423"/>
                <a:gd name="T30" fmla="*/ 336 w 1367"/>
                <a:gd name="T31" fmla="*/ 102 h 423"/>
                <a:gd name="T32" fmla="*/ 363 w 1367"/>
                <a:gd name="T33" fmla="*/ 116 h 423"/>
                <a:gd name="T34" fmla="*/ 420 w 1367"/>
                <a:gd name="T35" fmla="*/ 128 h 423"/>
                <a:gd name="T36" fmla="*/ 391 w 1367"/>
                <a:gd name="T37" fmla="*/ 124 h 423"/>
                <a:gd name="T38" fmla="*/ 420 w 1367"/>
                <a:gd name="T39" fmla="*/ 128 h 423"/>
                <a:gd name="T40" fmla="*/ 447 w 1367"/>
                <a:gd name="T41" fmla="*/ 136 h 423"/>
                <a:gd name="T42" fmla="*/ 474 w 1367"/>
                <a:gd name="T43" fmla="*/ 150 h 423"/>
                <a:gd name="T44" fmla="*/ 531 w 1367"/>
                <a:gd name="T45" fmla="*/ 162 h 423"/>
                <a:gd name="T46" fmla="*/ 502 w 1367"/>
                <a:gd name="T47" fmla="*/ 158 h 423"/>
                <a:gd name="T48" fmla="*/ 531 w 1367"/>
                <a:gd name="T49" fmla="*/ 162 h 423"/>
                <a:gd name="T50" fmla="*/ 559 w 1367"/>
                <a:gd name="T51" fmla="*/ 170 h 423"/>
                <a:gd name="T52" fmla="*/ 585 w 1367"/>
                <a:gd name="T53" fmla="*/ 184 h 423"/>
                <a:gd name="T54" fmla="*/ 643 w 1367"/>
                <a:gd name="T55" fmla="*/ 196 h 423"/>
                <a:gd name="T56" fmla="*/ 613 w 1367"/>
                <a:gd name="T57" fmla="*/ 192 h 423"/>
                <a:gd name="T58" fmla="*/ 643 w 1367"/>
                <a:gd name="T59" fmla="*/ 196 h 423"/>
                <a:gd name="T60" fmla="*/ 671 w 1367"/>
                <a:gd name="T61" fmla="*/ 204 h 423"/>
                <a:gd name="T62" fmla="*/ 696 w 1367"/>
                <a:gd name="T63" fmla="*/ 218 h 423"/>
                <a:gd name="T64" fmla="*/ 753 w 1367"/>
                <a:gd name="T65" fmla="*/ 230 h 423"/>
                <a:gd name="T66" fmla="*/ 724 w 1367"/>
                <a:gd name="T67" fmla="*/ 226 h 423"/>
                <a:gd name="T68" fmla="*/ 753 w 1367"/>
                <a:gd name="T69" fmla="*/ 230 h 423"/>
                <a:gd name="T70" fmla="*/ 781 w 1367"/>
                <a:gd name="T71" fmla="*/ 238 h 423"/>
                <a:gd name="T72" fmla="*/ 808 w 1367"/>
                <a:gd name="T73" fmla="*/ 252 h 423"/>
                <a:gd name="T74" fmla="*/ 865 w 1367"/>
                <a:gd name="T75" fmla="*/ 264 h 423"/>
                <a:gd name="T76" fmla="*/ 836 w 1367"/>
                <a:gd name="T77" fmla="*/ 260 h 423"/>
                <a:gd name="T78" fmla="*/ 865 w 1367"/>
                <a:gd name="T79" fmla="*/ 264 h 423"/>
                <a:gd name="T80" fmla="*/ 893 w 1367"/>
                <a:gd name="T81" fmla="*/ 273 h 423"/>
                <a:gd name="T82" fmla="*/ 919 w 1367"/>
                <a:gd name="T83" fmla="*/ 286 h 423"/>
                <a:gd name="T84" fmla="*/ 976 w 1367"/>
                <a:gd name="T85" fmla="*/ 298 h 423"/>
                <a:gd name="T86" fmla="*/ 947 w 1367"/>
                <a:gd name="T87" fmla="*/ 294 h 423"/>
                <a:gd name="T88" fmla="*/ 976 w 1367"/>
                <a:gd name="T89" fmla="*/ 298 h 423"/>
                <a:gd name="T90" fmla="*/ 1004 w 1367"/>
                <a:gd name="T91" fmla="*/ 308 h 423"/>
                <a:gd name="T92" fmla="*/ 1031 w 1367"/>
                <a:gd name="T93" fmla="*/ 320 h 423"/>
                <a:gd name="T94" fmla="*/ 1088 w 1367"/>
                <a:gd name="T95" fmla="*/ 333 h 423"/>
                <a:gd name="T96" fmla="*/ 1059 w 1367"/>
                <a:gd name="T97" fmla="*/ 329 h 423"/>
                <a:gd name="T98" fmla="*/ 1088 w 1367"/>
                <a:gd name="T99" fmla="*/ 333 h 423"/>
                <a:gd name="T100" fmla="*/ 1116 w 1367"/>
                <a:gd name="T101" fmla="*/ 342 h 423"/>
                <a:gd name="T102" fmla="*/ 1142 w 1367"/>
                <a:gd name="T103" fmla="*/ 354 h 423"/>
                <a:gd name="T104" fmla="*/ 1199 w 1367"/>
                <a:gd name="T105" fmla="*/ 368 h 423"/>
                <a:gd name="T106" fmla="*/ 1170 w 1367"/>
                <a:gd name="T107" fmla="*/ 363 h 423"/>
                <a:gd name="T108" fmla="*/ 1199 w 1367"/>
                <a:gd name="T109" fmla="*/ 368 h 423"/>
                <a:gd name="T110" fmla="*/ 1227 w 1367"/>
                <a:gd name="T111" fmla="*/ 376 h 423"/>
                <a:gd name="T112" fmla="*/ 1254 w 1367"/>
                <a:gd name="T113" fmla="*/ 389 h 423"/>
                <a:gd name="T114" fmla="*/ 1311 w 1367"/>
                <a:gd name="T115" fmla="*/ 402 h 423"/>
                <a:gd name="T116" fmla="*/ 1282 w 1367"/>
                <a:gd name="T117" fmla="*/ 398 h 423"/>
                <a:gd name="T118" fmla="*/ 1311 w 1367"/>
                <a:gd name="T119" fmla="*/ 402 h 423"/>
                <a:gd name="T120" fmla="*/ 1339 w 1367"/>
                <a:gd name="T121" fmla="*/ 410 h 423"/>
                <a:gd name="T122" fmla="*/ 1366 w 1367"/>
                <a:gd name="T123" fmla="*/ 423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67" h="423">
                  <a:moveTo>
                    <a:pt x="29" y="8"/>
                  </a:moveTo>
                  <a:lnTo>
                    <a:pt x="1" y="0"/>
                  </a:lnTo>
                  <a:lnTo>
                    <a:pt x="0" y="5"/>
                  </a:lnTo>
                  <a:lnTo>
                    <a:pt x="28" y="13"/>
                  </a:lnTo>
                  <a:lnTo>
                    <a:pt x="29" y="8"/>
                  </a:lnTo>
                  <a:close/>
                  <a:moveTo>
                    <a:pt x="85" y="26"/>
                  </a:moveTo>
                  <a:lnTo>
                    <a:pt x="57" y="17"/>
                  </a:lnTo>
                  <a:lnTo>
                    <a:pt x="56" y="22"/>
                  </a:lnTo>
                  <a:lnTo>
                    <a:pt x="84" y="30"/>
                  </a:lnTo>
                  <a:lnTo>
                    <a:pt x="85" y="26"/>
                  </a:lnTo>
                  <a:close/>
                  <a:moveTo>
                    <a:pt x="141" y="43"/>
                  </a:moveTo>
                  <a:lnTo>
                    <a:pt x="113" y="34"/>
                  </a:lnTo>
                  <a:lnTo>
                    <a:pt x="112" y="39"/>
                  </a:lnTo>
                  <a:lnTo>
                    <a:pt x="140" y="47"/>
                  </a:lnTo>
                  <a:lnTo>
                    <a:pt x="141" y="43"/>
                  </a:lnTo>
                  <a:close/>
                  <a:moveTo>
                    <a:pt x="196" y="60"/>
                  </a:moveTo>
                  <a:lnTo>
                    <a:pt x="169" y="51"/>
                  </a:lnTo>
                  <a:lnTo>
                    <a:pt x="167" y="56"/>
                  </a:lnTo>
                  <a:lnTo>
                    <a:pt x="195" y="64"/>
                  </a:lnTo>
                  <a:lnTo>
                    <a:pt x="196" y="60"/>
                  </a:lnTo>
                  <a:close/>
                  <a:moveTo>
                    <a:pt x="252" y="77"/>
                  </a:moveTo>
                  <a:lnTo>
                    <a:pt x="224" y="68"/>
                  </a:lnTo>
                  <a:lnTo>
                    <a:pt x="223" y="73"/>
                  </a:lnTo>
                  <a:lnTo>
                    <a:pt x="251" y="81"/>
                  </a:lnTo>
                  <a:lnTo>
                    <a:pt x="252" y="77"/>
                  </a:lnTo>
                  <a:close/>
                  <a:moveTo>
                    <a:pt x="308" y="94"/>
                  </a:moveTo>
                  <a:lnTo>
                    <a:pt x="280" y="85"/>
                  </a:lnTo>
                  <a:lnTo>
                    <a:pt x="279" y="90"/>
                  </a:lnTo>
                  <a:lnTo>
                    <a:pt x="307" y="99"/>
                  </a:lnTo>
                  <a:lnTo>
                    <a:pt x="308" y="94"/>
                  </a:lnTo>
                  <a:close/>
                  <a:moveTo>
                    <a:pt x="364" y="111"/>
                  </a:moveTo>
                  <a:lnTo>
                    <a:pt x="336" y="102"/>
                  </a:lnTo>
                  <a:lnTo>
                    <a:pt x="335" y="107"/>
                  </a:lnTo>
                  <a:lnTo>
                    <a:pt x="363" y="116"/>
                  </a:lnTo>
                  <a:lnTo>
                    <a:pt x="364" y="111"/>
                  </a:lnTo>
                  <a:close/>
                  <a:moveTo>
                    <a:pt x="420" y="128"/>
                  </a:moveTo>
                  <a:lnTo>
                    <a:pt x="392" y="119"/>
                  </a:lnTo>
                  <a:lnTo>
                    <a:pt x="391" y="124"/>
                  </a:lnTo>
                  <a:lnTo>
                    <a:pt x="418" y="133"/>
                  </a:lnTo>
                  <a:lnTo>
                    <a:pt x="420" y="128"/>
                  </a:lnTo>
                  <a:close/>
                  <a:moveTo>
                    <a:pt x="475" y="145"/>
                  </a:moveTo>
                  <a:lnTo>
                    <a:pt x="447" y="136"/>
                  </a:lnTo>
                  <a:lnTo>
                    <a:pt x="446" y="141"/>
                  </a:lnTo>
                  <a:lnTo>
                    <a:pt x="474" y="150"/>
                  </a:lnTo>
                  <a:lnTo>
                    <a:pt x="475" y="145"/>
                  </a:lnTo>
                  <a:close/>
                  <a:moveTo>
                    <a:pt x="531" y="162"/>
                  </a:moveTo>
                  <a:lnTo>
                    <a:pt x="503" y="153"/>
                  </a:lnTo>
                  <a:lnTo>
                    <a:pt x="502" y="158"/>
                  </a:lnTo>
                  <a:lnTo>
                    <a:pt x="529" y="167"/>
                  </a:lnTo>
                  <a:lnTo>
                    <a:pt x="531" y="162"/>
                  </a:lnTo>
                  <a:close/>
                  <a:moveTo>
                    <a:pt x="587" y="179"/>
                  </a:moveTo>
                  <a:lnTo>
                    <a:pt x="559" y="170"/>
                  </a:lnTo>
                  <a:lnTo>
                    <a:pt x="557" y="175"/>
                  </a:lnTo>
                  <a:lnTo>
                    <a:pt x="585" y="184"/>
                  </a:lnTo>
                  <a:lnTo>
                    <a:pt x="587" y="179"/>
                  </a:lnTo>
                  <a:close/>
                  <a:moveTo>
                    <a:pt x="643" y="196"/>
                  </a:moveTo>
                  <a:lnTo>
                    <a:pt x="615" y="187"/>
                  </a:lnTo>
                  <a:lnTo>
                    <a:pt x="613" y="192"/>
                  </a:lnTo>
                  <a:lnTo>
                    <a:pt x="640" y="201"/>
                  </a:lnTo>
                  <a:lnTo>
                    <a:pt x="643" y="196"/>
                  </a:lnTo>
                  <a:close/>
                  <a:moveTo>
                    <a:pt x="697" y="213"/>
                  </a:moveTo>
                  <a:lnTo>
                    <a:pt x="671" y="204"/>
                  </a:lnTo>
                  <a:lnTo>
                    <a:pt x="668" y="209"/>
                  </a:lnTo>
                  <a:lnTo>
                    <a:pt x="696" y="218"/>
                  </a:lnTo>
                  <a:lnTo>
                    <a:pt x="697" y="213"/>
                  </a:lnTo>
                  <a:close/>
                  <a:moveTo>
                    <a:pt x="753" y="230"/>
                  </a:moveTo>
                  <a:lnTo>
                    <a:pt x="725" y="221"/>
                  </a:lnTo>
                  <a:lnTo>
                    <a:pt x="724" y="226"/>
                  </a:lnTo>
                  <a:lnTo>
                    <a:pt x="752" y="235"/>
                  </a:lnTo>
                  <a:lnTo>
                    <a:pt x="753" y="230"/>
                  </a:lnTo>
                  <a:close/>
                  <a:moveTo>
                    <a:pt x="809" y="247"/>
                  </a:moveTo>
                  <a:lnTo>
                    <a:pt x="781" y="238"/>
                  </a:lnTo>
                  <a:lnTo>
                    <a:pt x="780" y="243"/>
                  </a:lnTo>
                  <a:lnTo>
                    <a:pt x="808" y="252"/>
                  </a:lnTo>
                  <a:lnTo>
                    <a:pt x="809" y="247"/>
                  </a:lnTo>
                  <a:close/>
                  <a:moveTo>
                    <a:pt x="865" y="264"/>
                  </a:moveTo>
                  <a:lnTo>
                    <a:pt x="837" y="256"/>
                  </a:lnTo>
                  <a:lnTo>
                    <a:pt x="836" y="260"/>
                  </a:lnTo>
                  <a:lnTo>
                    <a:pt x="864" y="269"/>
                  </a:lnTo>
                  <a:lnTo>
                    <a:pt x="865" y="264"/>
                  </a:lnTo>
                  <a:close/>
                  <a:moveTo>
                    <a:pt x="921" y="281"/>
                  </a:moveTo>
                  <a:lnTo>
                    <a:pt x="893" y="273"/>
                  </a:lnTo>
                  <a:lnTo>
                    <a:pt x="891" y="277"/>
                  </a:lnTo>
                  <a:lnTo>
                    <a:pt x="919" y="286"/>
                  </a:lnTo>
                  <a:lnTo>
                    <a:pt x="921" y="281"/>
                  </a:lnTo>
                  <a:close/>
                  <a:moveTo>
                    <a:pt x="976" y="298"/>
                  </a:moveTo>
                  <a:lnTo>
                    <a:pt x="948" y="290"/>
                  </a:lnTo>
                  <a:lnTo>
                    <a:pt x="947" y="294"/>
                  </a:lnTo>
                  <a:lnTo>
                    <a:pt x="975" y="303"/>
                  </a:lnTo>
                  <a:lnTo>
                    <a:pt x="976" y="298"/>
                  </a:lnTo>
                  <a:close/>
                  <a:moveTo>
                    <a:pt x="1032" y="316"/>
                  </a:moveTo>
                  <a:lnTo>
                    <a:pt x="1004" y="308"/>
                  </a:lnTo>
                  <a:lnTo>
                    <a:pt x="1003" y="312"/>
                  </a:lnTo>
                  <a:lnTo>
                    <a:pt x="1031" y="320"/>
                  </a:lnTo>
                  <a:lnTo>
                    <a:pt x="1032" y="316"/>
                  </a:lnTo>
                  <a:close/>
                  <a:moveTo>
                    <a:pt x="1088" y="333"/>
                  </a:moveTo>
                  <a:lnTo>
                    <a:pt x="1060" y="325"/>
                  </a:lnTo>
                  <a:lnTo>
                    <a:pt x="1059" y="329"/>
                  </a:lnTo>
                  <a:lnTo>
                    <a:pt x="1087" y="337"/>
                  </a:lnTo>
                  <a:lnTo>
                    <a:pt x="1088" y="333"/>
                  </a:lnTo>
                  <a:close/>
                  <a:moveTo>
                    <a:pt x="1144" y="350"/>
                  </a:moveTo>
                  <a:lnTo>
                    <a:pt x="1116" y="342"/>
                  </a:lnTo>
                  <a:lnTo>
                    <a:pt x="1115" y="346"/>
                  </a:lnTo>
                  <a:lnTo>
                    <a:pt x="1142" y="354"/>
                  </a:lnTo>
                  <a:lnTo>
                    <a:pt x="1144" y="350"/>
                  </a:lnTo>
                  <a:close/>
                  <a:moveTo>
                    <a:pt x="1199" y="368"/>
                  </a:moveTo>
                  <a:lnTo>
                    <a:pt x="1172" y="359"/>
                  </a:lnTo>
                  <a:lnTo>
                    <a:pt x="1170" y="363"/>
                  </a:lnTo>
                  <a:lnTo>
                    <a:pt x="1198" y="371"/>
                  </a:lnTo>
                  <a:lnTo>
                    <a:pt x="1199" y="368"/>
                  </a:lnTo>
                  <a:close/>
                  <a:moveTo>
                    <a:pt x="1255" y="385"/>
                  </a:moveTo>
                  <a:lnTo>
                    <a:pt x="1227" y="376"/>
                  </a:lnTo>
                  <a:lnTo>
                    <a:pt x="1226" y="380"/>
                  </a:lnTo>
                  <a:lnTo>
                    <a:pt x="1254" y="389"/>
                  </a:lnTo>
                  <a:lnTo>
                    <a:pt x="1255" y="385"/>
                  </a:lnTo>
                  <a:close/>
                  <a:moveTo>
                    <a:pt x="1311" y="402"/>
                  </a:moveTo>
                  <a:lnTo>
                    <a:pt x="1283" y="393"/>
                  </a:lnTo>
                  <a:lnTo>
                    <a:pt x="1282" y="398"/>
                  </a:lnTo>
                  <a:lnTo>
                    <a:pt x="1310" y="406"/>
                  </a:lnTo>
                  <a:lnTo>
                    <a:pt x="1311" y="402"/>
                  </a:lnTo>
                  <a:close/>
                  <a:moveTo>
                    <a:pt x="1367" y="419"/>
                  </a:moveTo>
                  <a:lnTo>
                    <a:pt x="1339" y="410"/>
                  </a:lnTo>
                  <a:lnTo>
                    <a:pt x="1338" y="415"/>
                  </a:lnTo>
                  <a:lnTo>
                    <a:pt x="1366" y="423"/>
                  </a:lnTo>
                  <a:lnTo>
                    <a:pt x="1367" y="419"/>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211" name="Freeform 1180">
              <a:extLst>
                <a:ext uri="{FF2B5EF4-FFF2-40B4-BE49-F238E27FC236}">
                  <a16:creationId xmlns:a16="http://schemas.microsoft.com/office/drawing/2014/main" id="{D9F159ED-D9E7-4012-A462-74461C908391}"/>
                </a:ext>
              </a:extLst>
            </p:cNvPr>
            <p:cNvSpPr>
              <a:spLocks/>
            </p:cNvSpPr>
            <p:nvPr/>
          </p:nvSpPr>
          <p:spPr bwMode="auto">
            <a:xfrm>
              <a:off x="7250020" y="3529404"/>
              <a:ext cx="22787" cy="15190"/>
            </a:xfrm>
            <a:custGeom>
              <a:avLst/>
              <a:gdLst>
                <a:gd name="T0" fmla="*/ 14 w 14"/>
                <a:gd name="T1" fmla="*/ 4 h 9"/>
                <a:gd name="T2" fmla="*/ 1 w 14"/>
                <a:gd name="T3" fmla="*/ 0 h 9"/>
                <a:gd name="T4" fmla="*/ 0 w 14"/>
                <a:gd name="T5" fmla="*/ 4 h 9"/>
                <a:gd name="T6" fmla="*/ 13 w 14"/>
                <a:gd name="T7" fmla="*/ 9 h 9"/>
                <a:gd name="T8" fmla="*/ 14 w 14"/>
                <a:gd name="T9" fmla="*/ 4 h 9"/>
              </a:gdLst>
              <a:ahLst/>
              <a:cxnLst>
                <a:cxn ang="0">
                  <a:pos x="T0" y="T1"/>
                </a:cxn>
                <a:cxn ang="0">
                  <a:pos x="T2" y="T3"/>
                </a:cxn>
                <a:cxn ang="0">
                  <a:pos x="T4" y="T5"/>
                </a:cxn>
                <a:cxn ang="0">
                  <a:pos x="T6" y="T7"/>
                </a:cxn>
                <a:cxn ang="0">
                  <a:pos x="T8" y="T9"/>
                </a:cxn>
              </a:cxnLst>
              <a:rect l="0" t="0" r="r" b="b"/>
              <a:pathLst>
                <a:path w="14" h="9">
                  <a:moveTo>
                    <a:pt x="14" y="4"/>
                  </a:moveTo>
                  <a:lnTo>
                    <a:pt x="1" y="0"/>
                  </a:lnTo>
                  <a:lnTo>
                    <a:pt x="0" y="4"/>
                  </a:lnTo>
                  <a:lnTo>
                    <a:pt x="13" y="9"/>
                  </a:lnTo>
                  <a:lnTo>
                    <a:pt x="14" y="4"/>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212" name="Freeform 1181">
              <a:extLst>
                <a:ext uri="{FF2B5EF4-FFF2-40B4-BE49-F238E27FC236}">
                  <a16:creationId xmlns:a16="http://schemas.microsoft.com/office/drawing/2014/main" id="{559146E0-C3C2-4105-AD1D-57AEAB34775F}"/>
                </a:ext>
              </a:extLst>
            </p:cNvPr>
            <p:cNvSpPr>
              <a:spLocks/>
            </p:cNvSpPr>
            <p:nvPr/>
          </p:nvSpPr>
          <p:spPr bwMode="auto">
            <a:xfrm>
              <a:off x="7250020" y="3529403"/>
              <a:ext cx="22787" cy="15190"/>
            </a:xfrm>
            <a:custGeom>
              <a:avLst/>
              <a:gdLst>
                <a:gd name="T0" fmla="*/ 14 w 14"/>
                <a:gd name="T1" fmla="*/ 4 h 9"/>
                <a:gd name="T2" fmla="*/ 1 w 14"/>
                <a:gd name="T3" fmla="*/ 0 h 9"/>
                <a:gd name="T4" fmla="*/ 0 w 14"/>
                <a:gd name="T5" fmla="*/ 4 h 9"/>
                <a:gd name="T6" fmla="*/ 13 w 14"/>
                <a:gd name="T7" fmla="*/ 9 h 9"/>
              </a:gdLst>
              <a:ahLst/>
              <a:cxnLst>
                <a:cxn ang="0">
                  <a:pos x="T0" y="T1"/>
                </a:cxn>
                <a:cxn ang="0">
                  <a:pos x="T2" y="T3"/>
                </a:cxn>
                <a:cxn ang="0">
                  <a:pos x="T4" y="T5"/>
                </a:cxn>
                <a:cxn ang="0">
                  <a:pos x="T6" y="T7"/>
                </a:cxn>
              </a:cxnLst>
              <a:rect l="0" t="0" r="r" b="b"/>
              <a:pathLst>
                <a:path w="14" h="9">
                  <a:moveTo>
                    <a:pt x="14" y="4"/>
                  </a:moveTo>
                  <a:lnTo>
                    <a:pt x="1" y="0"/>
                  </a:lnTo>
                  <a:lnTo>
                    <a:pt x="0" y="4"/>
                  </a:lnTo>
                  <a:lnTo>
                    <a:pt x="13"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213" name="Rectangle 1182">
              <a:extLst>
                <a:ext uri="{FF2B5EF4-FFF2-40B4-BE49-F238E27FC236}">
                  <a16:creationId xmlns:a16="http://schemas.microsoft.com/office/drawing/2014/main" id="{7DD9C3FE-32C2-4364-B2D5-BDAFEDBF4660}"/>
                </a:ext>
              </a:extLst>
            </p:cNvPr>
            <p:cNvSpPr>
              <a:spLocks noChangeArrowheads="1"/>
            </p:cNvSpPr>
            <p:nvPr/>
          </p:nvSpPr>
          <p:spPr bwMode="auto">
            <a:xfrm>
              <a:off x="5472177" y="4683844"/>
              <a:ext cx="3732872" cy="4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434980"/>
              <a:r>
                <a:rPr lang="en-US" altLang="en-US" sz="2000" b="1" dirty="0">
                  <a:solidFill>
                    <a:srgbClr val="231F20"/>
                  </a:solidFill>
                </a:rPr>
                <a:t>Human wild type FIX (codon optimized)</a:t>
              </a:r>
              <a:br>
                <a:rPr lang="en-US" altLang="en-US" sz="2000" b="1" dirty="0">
                  <a:solidFill>
                    <a:srgbClr val="231F20"/>
                  </a:solidFill>
                </a:rPr>
              </a:br>
              <a:r>
                <a:rPr lang="en-US" altLang="en-US" sz="2000" b="1" dirty="0">
                  <a:solidFill>
                    <a:srgbClr val="E5741B"/>
                  </a:solidFill>
                </a:rPr>
                <a:t>with 2 nucleotide adaptation</a:t>
              </a:r>
            </a:p>
          </p:txBody>
        </p:sp>
        <p:sp>
          <p:nvSpPr>
            <p:cNvPr id="214" name="Rectangle 1184">
              <a:extLst>
                <a:ext uri="{FF2B5EF4-FFF2-40B4-BE49-F238E27FC236}">
                  <a16:creationId xmlns:a16="http://schemas.microsoft.com/office/drawing/2014/main" id="{01C67A50-6367-4DC8-8A99-50E60E2A4CDC}"/>
                </a:ext>
              </a:extLst>
            </p:cNvPr>
            <p:cNvSpPr>
              <a:spLocks noChangeArrowheads="1"/>
            </p:cNvSpPr>
            <p:nvPr/>
          </p:nvSpPr>
          <p:spPr bwMode="auto">
            <a:xfrm>
              <a:off x="3037575" y="4683844"/>
              <a:ext cx="1354793" cy="66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r" defTabSz="434980"/>
              <a:r>
                <a:rPr lang="en-US" altLang="en-US" sz="2000" b="1" dirty="0">
                  <a:solidFill>
                    <a:srgbClr val="231F20"/>
                  </a:solidFill>
                </a:rPr>
                <a:t>LP-1</a:t>
              </a:r>
              <a:br>
                <a:rPr lang="en-US" altLang="en-US" sz="2000" b="1" dirty="0">
                  <a:solidFill>
                    <a:srgbClr val="231F20"/>
                  </a:solidFill>
                </a:rPr>
              </a:br>
              <a:r>
                <a:rPr lang="en-US" altLang="en-US" sz="2000" b="1" dirty="0">
                  <a:solidFill>
                    <a:srgbClr val="231F20"/>
                  </a:solidFill>
                </a:rPr>
                <a:t>(Liver-specific</a:t>
              </a:r>
              <a:br>
                <a:rPr lang="en-US" altLang="en-US" sz="2000" b="1" dirty="0">
                  <a:solidFill>
                    <a:srgbClr val="231F20"/>
                  </a:solidFill>
                </a:rPr>
              </a:br>
              <a:r>
                <a:rPr lang="en-US" altLang="en-US" sz="2000" b="1" dirty="0">
                  <a:solidFill>
                    <a:srgbClr val="231F20"/>
                  </a:solidFill>
                </a:rPr>
                <a:t>promoter)</a:t>
              </a:r>
            </a:p>
          </p:txBody>
        </p:sp>
        <p:sp>
          <p:nvSpPr>
            <p:cNvPr id="215" name="Rectangle 1187">
              <a:extLst>
                <a:ext uri="{FF2B5EF4-FFF2-40B4-BE49-F238E27FC236}">
                  <a16:creationId xmlns:a16="http://schemas.microsoft.com/office/drawing/2014/main" id="{1F523BC4-2AAF-4A7B-B0E8-2AC0F3864DA0}"/>
                </a:ext>
              </a:extLst>
            </p:cNvPr>
            <p:cNvSpPr>
              <a:spLocks noChangeArrowheads="1"/>
            </p:cNvSpPr>
            <p:nvPr/>
          </p:nvSpPr>
          <p:spPr bwMode="auto">
            <a:xfrm>
              <a:off x="5836208" y="5608668"/>
              <a:ext cx="3004811" cy="265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869960"/>
              <a:r>
                <a:rPr lang="en-US" altLang="en-US" sz="2400" b="1" dirty="0">
                  <a:solidFill>
                    <a:srgbClr val="000000"/>
                  </a:solidFill>
                </a:rPr>
                <a:t>Hyperactive Padua variant</a:t>
              </a:r>
              <a:endParaRPr lang="en-US" altLang="en-US" sz="8000" dirty="0">
                <a:solidFill>
                  <a:srgbClr val="26282D"/>
                </a:solidFill>
              </a:endParaRPr>
            </a:p>
          </p:txBody>
        </p:sp>
        <p:sp>
          <p:nvSpPr>
            <p:cNvPr id="216" name="Rectangle 1188">
              <a:extLst>
                <a:ext uri="{FF2B5EF4-FFF2-40B4-BE49-F238E27FC236}">
                  <a16:creationId xmlns:a16="http://schemas.microsoft.com/office/drawing/2014/main" id="{B696551B-CB9E-4D4B-943A-1D66586873F2}"/>
                </a:ext>
              </a:extLst>
            </p:cNvPr>
            <p:cNvSpPr>
              <a:spLocks noChangeArrowheads="1"/>
            </p:cNvSpPr>
            <p:nvPr/>
          </p:nvSpPr>
          <p:spPr bwMode="auto">
            <a:xfrm>
              <a:off x="2601866" y="4372452"/>
              <a:ext cx="2027873" cy="144303"/>
            </a:xfrm>
            <a:prstGeom prst="rect">
              <a:avLst/>
            </a:prstGeom>
            <a:solidFill>
              <a:srgbClr val="F2AB7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217" name="Rectangle 1189">
              <a:extLst>
                <a:ext uri="{FF2B5EF4-FFF2-40B4-BE49-F238E27FC236}">
                  <a16:creationId xmlns:a16="http://schemas.microsoft.com/office/drawing/2014/main" id="{4E9B8CCF-DCD3-4085-840A-504BE4733034}"/>
                </a:ext>
              </a:extLst>
            </p:cNvPr>
            <p:cNvSpPr>
              <a:spLocks noChangeArrowheads="1"/>
            </p:cNvSpPr>
            <p:nvPr/>
          </p:nvSpPr>
          <p:spPr bwMode="auto">
            <a:xfrm>
              <a:off x="4629739" y="4372453"/>
              <a:ext cx="5369685" cy="144303"/>
            </a:xfrm>
            <a:prstGeom prst="rect">
              <a:avLst/>
            </a:prstGeom>
            <a:solidFill>
              <a:srgbClr val="EA762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218" name="Freeform 1190">
              <a:extLst>
                <a:ext uri="{FF2B5EF4-FFF2-40B4-BE49-F238E27FC236}">
                  <a16:creationId xmlns:a16="http://schemas.microsoft.com/office/drawing/2014/main" id="{7137FC06-038E-4105-A053-D58DECC2FE59}"/>
                </a:ext>
              </a:extLst>
            </p:cNvPr>
            <p:cNvSpPr>
              <a:spLocks/>
            </p:cNvSpPr>
            <p:nvPr/>
          </p:nvSpPr>
          <p:spPr bwMode="auto">
            <a:xfrm>
              <a:off x="4614549" y="4516756"/>
              <a:ext cx="417729" cy="546841"/>
            </a:xfrm>
            <a:custGeom>
              <a:avLst/>
              <a:gdLst>
                <a:gd name="T0" fmla="*/ 0 w 222"/>
                <a:gd name="T1" fmla="*/ 0 h 288"/>
                <a:gd name="T2" fmla="*/ 0 w 222"/>
                <a:gd name="T3" fmla="*/ 288 h 288"/>
                <a:gd name="T4" fmla="*/ 222 w 222"/>
                <a:gd name="T5" fmla="*/ 288 h 288"/>
                <a:gd name="T6" fmla="*/ 222 w 222"/>
                <a:gd name="T7" fmla="*/ 278 h 288"/>
                <a:gd name="T8" fmla="*/ 10 w 222"/>
                <a:gd name="T9" fmla="*/ 278 h 288"/>
                <a:gd name="T10" fmla="*/ 10 w 222"/>
                <a:gd name="T11" fmla="*/ 0 h 288"/>
                <a:gd name="T12" fmla="*/ 0 w 222"/>
                <a:gd name="T13" fmla="*/ 0 h 288"/>
                <a:gd name="T14" fmla="*/ 0 w 222"/>
                <a:gd name="T15" fmla="*/ 0 h 2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2" h="288">
                  <a:moveTo>
                    <a:pt x="0" y="0"/>
                  </a:moveTo>
                  <a:lnTo>
                    <a:pt x="0" y="288"/>
                  </a:lnTo>
                  <a:lnTo>
                    <a:pt x="222" y="288"/>
                  </a:lnTo>
                  <a:lnTo>
                    <a:pt x="222" y="278"/>
                  </a:lnTo>
                  <a:lnTo>
                    <a:pt x="10" y="278"/>
                  </a:lnTo>
                  <a:lnTo>
                    <a:pt x="10" y="0"/>
                  </a:lnTo>
                  <a:lnTo>
                    <a:pt x="0" y="0"/>
                  </a:lnTo>
                  <a:lnTo>
                    <a:pt x="0" y="0"/>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219" name="Freeform 1191">
              <a:extLst>
                <a:ext uri="{FF2B5EF4-FFF2-40B4-BE49-F238E27FC236}">
                  <a16:creationId xmlns:a16="http://schemas.microsoft.com/office/drawing/2014/main" id="{461E4E1A-63C6-45B5-BA80-82C53F1FBEB4}"/>
                </a:ext>
              </a:extLst>
            </p:cNvPr>
            <p:cNvSpPr>
              <a:spLocks/>
            </p:cNvSpPr>
            <p:nvPr/>
          </p:nvSpPr>
          <p:spPr bwMode="auto">
            <a:xfrm>
              <a:off x="5001892" y="4995246"/>
              <a:ext cx="197470" cy="106330"/>
            </a:xfrm>
            <a:custGeom>
              <a:avLst/>
              <a:gdLst>
                <a:gd name="T0" fmla="*/ 0 w 106"/>
                <a:gd name="T1" fmla="*/ 56 h 56"/>
                <a:gd name="T2" fmla="*/ 106 w 106"/>
                <a:gd name="T3" fmla="*/ 28 h 56"/>
                <a:gd name="T4" fmla="*/ 0 w 106"/>
                <a:gd name="T5" fmla="*/ 0 h 56"/>
                <a:gd name="T6" fmla="*/ 0 w 106"/>
                <a:gd name="T7" fmla="*/ 56 h 56"/>
              </a:gdLst>
              <a:ahLst/>
              <a:cxnLst>
                <a:cxn ang="0">
                  <a:pos x="T0" y="T1"/>
                </a:cxn>
                <a:cxn ang="0">
                  <a:pos x="T2" y="T3"/>
                </a:cxn>
                <a:cxn ang="0">
                  <a:pos x="T4" y="T5"/>
                </a:cxn>
                <a:cxn ang="0">
                  <a:pos x="T6" y="T7"/>
                </a:cxn>
              </a:cxnLst>
              <a:rect l="0" t="0" r="r" b="b"/>
              <a:pathLst>
                <a:path w="106" h="56">
                  <a:moveTo>
                    <a:pt x="0" y="56"/>
                  </a:moveTo>
                  <a:lnTo>
                    <a:pt x="106" y="28"/>
                  </a:lnTo>
                  <a:lnTo>
                    <a:pt x="0" y="0"/>
                  </a:lnTo>
                  <a:lnTo>
                    <a:pt x="0" y="56"/>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sp>
          <p:nvSpPr>
            <p:cNvPr id="220" name="Freeform 1192">
              <a:extLst>
                <a:ext uri="{FF2B5EF4-FFF2-40B4-BE49-F238E27FC236}">
                  <a16:creationId xmlns:a16="http://schemas.microsoft.com/office/drawing/2014/main" id="{9F16D151-7772-4BA1-9E6B-5EDB02DCFF23}"/>
                </a:ext>
              </a:extLst>
            </p:cNvPr>
            <p:cNvSpPr>
              <a:spLocks/>
            </p:cNvSpPr>
            <p:nvPr/>
          </p:nvSpPr>
          <p:spPr bwMode="auto">
            <a:xfrm>
              <a:off x="7289244" y="5230689"/>
              <a:ext cx="98738" cy="349370"/>
            </a:xfrm>
            <a:custGeom>
              <a:avLst/>
              <a:gdLst>
                <a:gd name="T0" fmla="*/ 15 w 49"/>
                <a:gd name="T1" fmla="*/ 0 h 184"/>
                <a:gd name="T2" fmla="*/ 15 w 49"/>
                <a:gd name="T3" fmla="*/ 127 h 184"/>
                <a:gd name="T4" fmla="*/ 0 w 49"/>
                <a:gd name="T5" fmla="*/ 127 h 184"/>
                <a:gd name="T6" fmla="*/ 24 w 49"/>
                <a:gd name="T7" fmla="*/ 184 h 184"/>
                <a:gd name="T8" fmla="*/ 49 w 49"/>
                <a:gd name="T9" fmla="*/ 127 h 184"/>
                <a:gd name="T10" fmla="*/ 32 w 49"/>
                <a:gd name="T11" fmla="*/ 127 h 184"/>
                <a:gd name="T12" fmla="*/ 32 w 49"/>
                <a:gd name="T13" fmla="*/ 0 h 184"/>
                <a:gd name="T14" fmla="*/ 15 w 49"/>
                <a:gd name="T15" fmla="*/ 0 h 1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184">
                  <a:moveTo>
                    <a:pt x="15" y="0"/>
                  </a:moveTo>
                  <a:lnTo>
                    <a:pt x="15" y="127"/>
                  </a:lnTo>
                  <a:lnTo>
                    <a:pt x="0" y="127"/>
                  </a:lnTo>
                  <a:lnTo>
                    <a:pt x="24" y="184"/>
                  </a:lnTo>
                  <a:lnTo>
                    <a:pt x="49" y="127"/>
                  </a:lnTo>
                  <a:lnTo>
                    <a:pt x="32" y="127"/>
                  </a:lnTo>
                  <a:lnTo>
                    <a:pt x="32" y="0"/>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6995" tIns="43498" rIns="86995" bIns="43498" numCol="1" anchor="t" anchorCtr="0" compatLnSpc="1">
              <a:prstTxWarp prst="textNoShape">
                <a:avLst/>
              </a:prstTxWarp>
            </a:bodyPr>
            <a:lstStyle/>
            <a:p>
              <a:pPr defTabSz="434980"/>
              <a:endParaRPr lang="en-GB" sz="7200" dirty="0">
                <a:solidFill>
                  <a:srgbClr val="26282D"/>
                </a:solidFill>
                <a:latin typeface="Arial" panose="020B0604020202020204"/>
              </a:endParaRPr>
            </a:p>
          </p:txBody>
        </p:sp>
      </p:grpSp>
      <p:graphicFrame>
        <p:nvGraphicFramePr>
          <p:cNvPr id="221" name="Table 192">
            <a:extLst>
              <a:ext uri="{FF2B5EF4-FFF2-40B4-BE49-F238E27FC236}">
                <a16:creationId xmlns:a16="http://schemas.microsoft.com/office/drawing/2014/main" id="{6DEB476F-96E7-417C-9848-B3B482FDADB7}"/>
              </a:ext>
            </a:extLst>
          </p:cNvPr>
          <p:cNvGraphicFramePr>
            <a:graphicFrameLocks noGrp="1"/>
          </p:cNvGraphicFramePr>
          <p:nvPr>
            <p:extLst>
              <p:ext uri="{D42A27DB-BD31-4B8C-83A1-F6EECF244321}">
                <p14:modId xmlns:p14="http://schemas.microsoft.com/office/powerpoint/2010/main" val="2043123701"/>
              </p:ext>
            </p:extLst>
          </p:nvPr>
        </p:nvGraphicFramePr>
        <p:xfrm>
          <a:off x="38420675" y="9814327"/>
          <a:ext cx="11988800" cy="3577118"/>
        </p:xfrm>
        <a:graphic>
          <a:graphicData uri="http://schemas.openxmlformats.org/drawingml/2006/table">
            <a:tbl>
              <a:tblPr firstRow="1" bandRow="1">
                <a:tableStyleId>{9DCAF9ED-07DC-4A11-8D7F-57B35C25682E}</a:tableStyleId>
              </a:tblPr>
              <a:tblGrid>
                <a:gridCol w="6477825">
                  <a:extLst>
                    <a:ext uri="{9D8B030D-6E8A-4147-A177-3AD203B41FA5}">
                      <a16:colId xmlns:a16="http://schemas.microsoft.com/office/drawing/2014/main" val="3573890797"/>
                    </a:ext>
                  </a:extLst>
                </a:gridCol>
                <a:gridCol w="5510975">
                  <a:extLst>
                    <a:ext uri="{9D8B030D-6E8A-4147-A177-3AD203B41FA5}">
                      <a16:colId xmlns:a16="http://schemas.microsoft.com/office/drawing/2014/main" val="1917017986"/>
                    </a:ext>
                  </a:extLst>
                </a:gridCol>
              </a:tblGrid>
              <a:tr h="984075">
                <a:tc>
                  <a:txBody>
                    <a:bodyPr/>
                    <a:lstStyle/>
                    <a:p>
                      <a:pPr algn="l"/>
                      <a:r>
                        <a:rPr lang="en-GB" sz="2800" b="1" dirty="0"/>
                        <a:t>AE, preferred term</a:t>
                      </a:r>
                    </a:p>
                  </a:txBody>
                  <a:tcPr marL="86995" marR="86995" marT="43498" marB="43498"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r>
                        <a:rPr lang="en-GB" sz="2800" b="1" dirty="0"/>
                        <a:t>N = 54</a:t>
                      </a:r>
                      <a:br>
                        <a:rPr lang="en-GB" sz="2800" b="1" dirty="0"/>
                      </a:br>
                      <a:r>
                        <a:rPr lang="en-GB" sz="2800" b="1" dirty="0"/>
                        <a:t>n (%)</a:t>
                      </a:r>
                    </a:p>
                  </a:txBody>
                  <a:tcPr marL="86995" marR="86995" marT="43498" marB="43498"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09533817"/>
                  </a:ext>
                </a:extLst>
              </a:tr>
              <a:tr h="877811">
                <a:tc>
                  <a:txBody>
                    <a:bodyPr/>
                    <a:lstStyle/>
                    <a:p>
                      <a:r>
                        <a:rPr lang="en-NZ" sz="2800" dirty="0"/>
                        <a:t>ALT increased</a:t>
                      </a:r>
                    </a:p>
                  </a:txBody>
                  <a:tcPr marL="68580" marR="68580" marT="34290" marB="3429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a:r>
                        <a:rPr lang="en-NZ" sz="2800" dirty="0"/>
                        <a:t>9 (16.7)</a:t>
                      </a:r>
                    </a:p>
                  </a:txBody>
                  <a:tcPr marL="68580" marR="68580" marT="34290" marB="3429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977662316"/>
                  </a:ext>
                </a:extLst>
              </a:tr>
              <a:tr h="606813">
                <a:tc>
                  <a:txBody>
                    <a:bodyPr/>
                    <a:lstStyle/>
                    <a:p>
                      <a:r>
                        <a:rPr lang="en-NZ" sz="2800" dirty="0"/>
                        <a:t>Headache</a:t>
                      </a:r>
                    </a:p>
                  </a:txBody>
                  <a:tcPr marL="68580" marR="68580" marT="34290" marB="3429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a:r>
                        <a:rPr lang="en-NZ" sz="2800" dirty="0"/>
                        <a:t>8 (14.8)</a:t>
                      </a:r>
                    </a:p>
                  </a:txBody>
                  <a:tcPr marL="68580" marR="68580" marT="34290" marB="3429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719537111"/>
                  </a:ext>
                </a:extLst>
              </a:tr>
              <a:tr h="501606">
                <a:tc>
                  <a:txBody>
                    <a:bodyPr/>
                    <a:lstStyle/>
                    <a:p>
                      <a:r>
                        <a:rPr lang="en-NZ" sz="2800" dirty="0"/>
                        <a:t>Influenza like illness</a:t>
                      </a:r>
                    </a:p>
                  </a:txBody>
                  <a:tcPr marL="68580" marR="68580" marT="34290" marB="3429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a:r>
                        <a:rPr lang="en-NZ" sz="2800" dirty="0"/>
                        <a:t>7 (13.0)</a:t>
                      </a:r>
                    </a:p>
                  </a:txBody>
                  <a:tcPr marL="68580" marR="68580" marT="34290" marB="3429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281161995"/>
                  </a:ext>
                </a:extLst>
              </a:tr>
              <a:tr h="606813">
                <a:tc>
                  <a:txBody>
                    <a:bodyPr/>
                    <a:lstStyle/>
                    <a:p>
                      <a:r>
                        <a:rPr lang="en-NZ" sz="2800" dirty="0"/>
                        <a:t>AST increased</a:t>
                      </a:r>
                    </a:p>
                  </a:txBody>
                  <a:tcPr marL="68580" marR="68580" marT="34290" marB="3429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a:r>
                        <a:rPr lang="en-NZ" sz="2800" dirty="0"/>
                        <a:t>5 (9.3)</a:t>
                      </a:r>
                    </a:p>
                  </a:txBody>
                  <a:tcPr marL="68580" marR="68580" marT="34290" marB="3429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933626254"/>
                  </a:ext>
                </a:extLst>
              </a:tr>
            </a:tbl>
          </a:graphicData>
        </a:graphic>
      </p:graphicFrame>
      <p:sp>
        <p:nvSpPr>
          <p:cNvPr id="16" name="TextBox 15">
            <a:extLst>
              <a:ext uri="{FF2B5EF4-FFF2-40B4-BE49-F238E27FC236}">
                <a16:creationId xmlns:a16="http://schemas.microsoft.com/office/drawing/2014/main" id="{ABF34ABD-E555-45B1-A8E2-EC84BC48731C}"/>
              </a:ext>
            </a:extLst>
          </p:cNvPr>
          <p:cNvSpPr txBox="1"/>
          <p:nvPr/>
        </p:nvSpPr>
        <p:spPr>
          <a:xfrm>
            <a:off x="38233494" y="3955543"/>
            <a:ext cx="11988800" cy="10733708"/>
          </a:xfrm>
          <a:prstGeom prst="rect">
            <a:avLst/>
          </a:prstGeom>
          <a:noFill/>
        </p:spPr>
        <p:txBody>
          <a:bodyPr wrap="square" rtlCol="0">
            <a:spAutoFit/>
          </a:bodyPr>
          <a:lstStyle/>
          <a:p>
            <a:pPr marL="9062" lvl="2" indent="0" defTabSz="434980">
              <a:lnSpc>
                <a:spcPct val="100000"/>
              </a:lnSpc>
              <a:spcBef>
                <a:spcPts val="1713"/>
              </a:spcBef>
              <a:spcAft>
                <a:spcPts val="1142"/>
              </a:spcAft>
              <a:buClr>
                <a:srgbClr val="E5741B"/>
              </a:buClr>
              <a:buNone/>
              <a:defRPr/>
            </a:pPr>
            <a:r>
              <a:rPr lang="en-GB" sz="3600" b="1" dirty="0">
                <a:solidFill>
                  <a:srgbClr val="C02125"/>
                </a:solidFill>
                <a:latin typeface="Arial" panose="020B0604020202020204"/>
              </a:rPr>
              <a:t>Safety: Other treatment-related adverse events (AEs)</a:t>
            </a:r>
          </a:p>
          <a:p>
            <a:pPr marL="271863" indent="-271863" defTabSz="869960">
              <a:spcBef>
                <a:spcPts val="0"/>
              </a:spcBef>
              <a:spcAft>
                <a:spcPts val="1142"/>
              </a:spcAft>
              <a:buClr>
                <a:srgbClr val="E5741B"/>
              </a:buClr>
              <a:buFont typeface="Wingdings" panose="05000000000000000000" pitchFamily="2" charset="2"/>
              <a:buChar char="§"/>
              <a:defRPr/>
            </a:pPr>
            <a:r>
              <a:rPr lang="en-US" sz="3200" b="0" cap="none" dirty="0">
                <a:solidFill>
                  <a:srgbClr val="26282D"/>
                </a:solidFill>
                <a:latin typeface="Arial" panose="020B0604020202020204"/>
              </a:rPr>
              <a:t>No deaths and no inhibitors to FIX were reported.</a:t>
            </a:r>
            <a:endParaRPr lang="en-GB" sz="3200" dirty="0">
              <a:solidFill>
                <a:srgbClr val="26282D"/>
              </a:solidFill>
              <a:latin typeface="Arial" panose="020B0604020202020204"/>
            </a:endParaRPr>
          </a:p>
          <a:p>
            <a:pPr marL="344359" lvl="2" indent="-344359" defTabSz="2160285">
              <a:spcBef>
                <a:spcPts val="1669"/>
              </a:spcBef>
              <a:spcAft>
                <a:spcPts val="402"/>
              </a:spcAft>
              <a:buClr>
                <a:srgbClr val="E5741B"/>
              </a:buClr>
              <a:buFont typeface="Wingdings" panose="05000000000000000000" pitchFamily="2" charset="2"/>
              <a:buChar char="§"/>
            </a:pPr>
            <a:r>
              <a:rPr lang="en-GB" sz="3200" dirty="0">
                <a:solidFill>
                  <a:srgbClr val="26282D"/>
                </a:solidFill>
                <a:latin typeface="Arial" panose="020B0604020202020204"/>
              </a:rPr>
              <a:t>The most common treatment related AEs are listed in </a:t>
            </a:r>
            <a:r>
              <a:rPr lang="en-GB" sz="3200" b="1" dirty="0">
                <a:solidFill>
                  <a:srgbClr val="26282D"/>
                </a:solidFill>
                <a:latin typeface="Arial" panose="020B0604020202020204"/>
              </a:rPr>
              <a:t>Table 3</a:t>
            </a:r>
            <a:r>
              <a:rPr lang="en-GB" sz="3200" dirty="0">
                <a:solidFill>
                  <a:srgbClr val="26282D"/>
                </a:solidFill>
                <a:latin typeface="Arial" panose="020B0604020202020204"/>
              </a:rPr>
              <a:t>.</a:t>
            </a:r>
          </a:p>
          <a:p>
            <a:pPr marL="344359" lvl="2" indent="-344359" defTabSz="2160285">
              <a:spcBef>
                <a:spcPts val="1669"/>
              </a:spcBef>
              <a:spcAft>
                <a:spcPts val="402"/>
              </a:spcAft>
              <a:buClr>
                <a:srgbClr val="E5741B"/>
              </a:buClr>
              <a:buFont typeface="Wingdings" panose="05000000000000000000" pitchFamily="2" charset="2"/>
              <a:buChar char="§"/>
            </a:pPr>
            <a:r>
              <a:rPr lang="en-GB" sz="3200" dirty="0">
                <a:solidFill>
                  <a:srgbClr val="26282D"/>
                </a:solidFill>
                <a:latin typeface="Arial" panose="020B0604020202020204"/>
              </a:rPr>
              <a:t>Post 6-month data cut, a serious AE of hepatocellular carcinoma (HCC) in a subject with multiple pre-existing risk factors was reported. Integration analyses determined HCC was unlikely to be related to treatment with etranacogene dezaparvovec.</a:t>
            </a:r>
            <a:r>
              <a:rPr lang="en-GB" sz="3200" baseline="30000" dirty="0">
                <a:solidFill>
                  <a:srgbClr val="26282D"/>
                </a:solidFill>
                <a:latin typeface="Arial" panose="020B0604020202020204"/>
              </a:rPr>
              <a:t>5</a:t>
            </a:r>
            <a:endParaRPr lang="en-GB" sz="3200" b="1" baseline="30000" dirty="0">
              <a:solidFill>
                <a:srgbClr val="C02125"/>
              </a:solidFill>
              <a:latin typeface="Arial" panose="020B0604020202020204"/>
            </a:endParaRPr>
          </a:p>
          <a:p>
            <a:pPr marL="0" lvl="2" defTabSz="2160285">
              <a:spcBef>
                <a:spcPts val="1669"/>
              </a:spcBef>
              <a:spcAft>
                <a:spcPts val="402"/>
              </a:spcAft>
              <a:buClr>
                <a:srgbClr val="E5741B"/>
              </a:buClr>
            </a:pPr>
            <a:r>
              <a:rPr lang="en-GB" sz="3200" b="1" dirty="0">
                <a:solidFill>
                  <a:srgbClr val="C02125"/>
                </a:solidFill>
                <a:latin typeface="Arial" panose="020B0604020202020204"/>
              </a:rPr>
              <a:t>Table 3. Most common treatment-related AEs</a:t>
            </a:r>
          </a:p>
          <a:p>
            <a:pPr marL="0" lvl="2" defTabSz="2160285">
              <a:spcBef>
                <a:spcPts val="1669"/>
              </a:spcBef>
              <a:spcAft>
                <a:spcPts val="402"/>
              </a:spcAft>
              <a:buClr>
                <a:srgbClr val="E5741B"/>
              </a:buClr>
            </a:pPr>
            <a:endParaRPr lang="en-GB" sz="3200" b="1" dirty="0">
              <a:solidFill>
                <a:srgbClr val="C02125"/>
              </a:solidFill>
              <a:latin typeface="Arial" panose="020B0604020202020204"/>
            </a:endParaRPr>
          </a:p>
          <a:p>
            <a:pPr marL="0" lvl="2" defTabSz="2160285">
              <a:spcBef>
                <a:spcPts val="1669"/>
              </a:spcBef>
              <a:spcAft>
                <a:spcPts val="402"/>
              </a:spcAft>
              <a:buClr>
                <a:srgbClr val="E5741B"/>
              </a:buClr>
            </a:pPr>
            <a:endParaRPr lang="en-GB" sz="3200" b="1" dirty="0">
              <a:solidFill>
                <a:srgbClr val="C02125"/>
              </a:solidFill>
              <a:latin typeface="Arial" panose="020B0604020202020204"/>
            </a:endParaRPr>
          </a:p>
          <a:p>
            <a:pPr marL="0" lvl="2" defTabSz="2160285">
              <a:spcBef>
                <a:spcPts val="1669"/>
              </a:spcBef>
              <a:spcAft>
                <a:spcPts val="402"/>
              </a:spcAft>
              <a:buClr>
                <a:srgbClr val="E5741B"/>
              </a:buClr>
            </a:pPr>
            <a:endParaRPr lang="en-GB" sz="3200" b="1" dirty="0">
              <a:solidFill>
                <a:srgbClr val="C02125"/>
              </a:solidFill>
              <a:latin typeface="Arial" panose="020B0604020202020204"/>
            </a:endParaRPr>
          </a:p>
          <a:p>
            <a:pPr marL="0" lvl="2" defTabSz="2160285">
              <a:spcBef>
                <a:spcPts val="2400"/>
              </a:spcBef>
              <a:spcAft>
                <a:spcPts val="402"/>
              </a:spcAft>
              <a:buClr>
                <a:srgbClr val="E5741B"/>
              </a:buClr>
            </a:pPr>
            <a:endParaRPr lang="en-GB" sz="1000" b="1" dirty="0">
              <a:solidFill>
                <a:srgbClr val="C02125"/>
              </a:solidFill>
              <a:latin typeface="Arial" panose="020B0604020202020204"/>
            </a:endParaRPr>
          </a:p>
          <a:p>
            <a:pPr marL="0" lvl="2" defTabSz="2160285">
              <a:spcBef>
                <a:spcPts val="2400"/>
              </a:spcBef>
              <a:spcAft>
                <a:spcPts val="402"/>
              </a:spcAft>
              <a:buClr>
                <a:srgbClr val="E5741B"/>
              </a:buClr>
            </a:pPr>
            <a:endParaRPr lang="en-GB" sz="1000" b="1" i="1" dirty="0">
              <a:solidFill>
                <a:srgbClr val="C02125"/>
              </a:solidFill>
              <a:latin typeface="Arial" panose="020B0604020202020204"/>
            </a:endParaRPr>
          </a:p>
          <a:p>
            <a:pPr marL="0" lvl="2" defTabSz="2160285">
              <a:spcBef>
                <a:spcPts val="2400"/>
              </a:spcBef>
              <a:spcAft>
                <a:spcPts val="402"/>
              </a:spcAft>
              <a:buClr>
                <a:srgbClr val="E5741B"/>
              </a:buClr>
            </a:pPr>
            <a:br>
              <a:rPr lang="en-GB" sz="2200" i="1" dirty="0">
                <a:solidFill>
                  <a:srgbClr val="26282D"/>
                </a:solidFill>
                <a:latin typeface="Arial" panose="020B0604020202020204"/>
              </a:rPr>
            </a:br>
            <a:r>
              <a:rPr lang="en-GB" sz="2200" i="1" dirty="0">
                <a:solidFill>
                  <a:srgbClr val="26282D"/>
                </a:solidFill>
                <a:latin typeface="Arial" panose="020B0604020202020204"/>
              </a:rPr>
              <a:t>  n, Number of participants with events; (E), number of events</a:t>
            </a:r>
          </a:p>
          <a:p>
            <a:pPr marL="0" lvl="2" defTabSz="2160285">
              <a:spcBef>
                <a:spcPts val="1669"/>
              </a:spcBef>
              <a:spcAft>
                <a:spcPts val="402"/>
              </a:spcAft>
              <a:buClr>
                <a:srgbClr val="E5741B"/>
              </a:buClr>
            </a:pPr>
            <a:endParaRPr lang="en-GB" sz="3200" dirty="0">
              <a:solidFill>
                <a:srgbClr val="26282D"/>
              </a:solidFill>
              <a:latin typeface="Arial" panose="020B0604020202020204"/>
            </a:endParaRPr>
          </a:p>
        </p:txBody>
      </p:sp>
      <p:graphicFrame>
        <p:nvGraphicFramePr>
          <p:cNvPr id="227" name="Table 226">
            <a:extLst>
              <a:ext uri="{FF2B5EF4-FFF2-40B4-BE49-F238E27FC236}">
                <a16:creationId xmlns:a16="http://schemas.microsoft.com/office/drawing/2014/main" id="{A18E75BF-0245-4736-A356-D5A230DBE0C5}"/>
              </a:ext>
            </a:extLst>
          </p:cNvPr>
          <p:cNvGraphicFramePr>
            <a:graphicFrameLocks noGrp="1"/>
          </p:cNvGraphicFramePr>
          <p:nvPr>
            <p:extLst>
              <p:ext uri="{D42A27DB-BD31-4B8C-83A1-F6EECF244321}">
                <p14:modId xmlns:p14="http://schemas.microsoft.com/office/powerpoint/2010/main" val="2546541020"/>
              </p:ext>
            </p:extLst>
          </p:nvPr>
        </p:nvGraphicFramePr>
        <p:xfrm>
          <a:off x="13361988" y="18196560"/>
          <a:ext cx="11953875" cy="8503920"/>
        </p:xfrm>
        <a:graphic>
          <a:graphicData uri="http://schemas.openxmlformats.org/drawingml/2006/table">
            <a:tbl>
              <a:tblPr firstRow="1" firstCol="1" bandRow="1">
                <a:tableStyleId>{9DCAF9ED-07DC-4A11-8D7F-57B35C25682E}</a:tableStyleId>
              </a:tblPr>
              <a:tblGrid>
                <a:gridCol w="8356600">
                  <a:extLst>
                    <a:ext uri="{9D8B030D-6E8A-4147-A177-3AD203B41FA5}">
                      <a16:colId xmlns:a16="http://schemas.microsoft.com/office/drawing/2014/main" val="106235411"/>
                    </a:ext>
                  </a:extLst>
                </a:gridCol>
                <a:gridCol w="3597275">
                  <a:extLst>
                    <a:ext uri="{9D8B030D-6E8A-4147-A177-3AD203B41FA5}">
                      <a16:colId xmlns:a16="http://schemas.microsoft.com/office/drawing/2014/main" val="1300587520"/>
                    </a:ext>
                  </a:extLst>
                </a:gridCol>
              </a:tblGrid>
              <a:tr h="1016333">
                <a:tc>
                  <a:txBody>
                    <a:bodyPr/>
                    <a:lstStyle/>
                    <a:p>
                      <a:pPr algn="l" fontAlgn="t">
                        <a:lnSpc>
                          <a:spcPct val="106000"/>
                        </a:lnSpc>
                        <a:spcAft>
                          <a:spcPts val="800"/>
                        </a:spcAft>
                      </a:pPr>
                      <a:endParaRPr lang="en-US" sz="2800" b="1" dirty="0">
                        <a:solidFill>
                          <a:schemeClr val="bg1"/>
                        </a:solidFill>
                        <a:effectLst/>
                        <a:latin typeface="+mn-lt"/>
                        <a:ea typeface="Calibri" panose="020F0502020204030204" pitchFamily="34" charset="0"/>
                        <a:cs typeface="Times New Roman" panose="02020603050405020304" pitchFamily="18" charset="0"/>
                      </a:endParaRPr>
                    </a:p>
                  </a:txBody>
                  <a:tcPr marL="65246" marR="65246"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fontAlgn="t">
                        <a:lnSpc>
                          <a:spcPct val="106000"/>
                        </a:lnSpc>
                        <a:spcAft>
                          <a:spcPts val="800"/>
                        </a:spcAft>
                      </a:pPr>
                      <a:r>
                        <a:rPr lang="en-US" sz="2800" b="1" dirty="0">
                          <a:solidFill>
                            <a:schemeClr val="bg1"/>
                          </a:solidFill>
                          <a:effectLst/>
                        </a:rPr>
                        <a:t>Full analysis set</a:t>
                      </a:r>
                      <a:br>
                        <a:rPr lang="en-US" sz="2800" b="1" dirty="0">
                          <a:solidFill>
                            <a:schemeClr val="bg1"/>
                          </a:solidFill>
                          <a:effectLst/>
                        </a:rPr>
                      </a:br>
                      <a:r>
                        <a:rPr lang="en-US" sz="2800" b="1" dirty="0">
                          <a:solidFill>
                            <a:schemeClr val="bg1"/>
                          </a:solidFill>
                          <a:effectLst/>
                        </a:rPr>
                        <a:t>(N = 54)</a:t>
                      </a:r>
                      <a:endParaRPr lang="en-US" sz="2800" b="1" dirty="0">
                        <a:solidFill>
                          <a:schemeClr val="bg1"/>
                        </a:solidFill>
                        <a:effectLst/>
                        <a:latin typeface="+mn-lt"/>
                        <a:ea typeface="Calibri" panose="020F0502020204030204" pitchFamily="34" charset="0"/>
                        <a:cs typeface="Times New Roman" panose="02020603050405020304" pitchFamily="18" charset="0"/>
                      </a:endParaRPr>
                    </a:p>
                  </a:txBody>
                  <a:tcPr marL="65246" marR="65246" marT="0" marB="0"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593935402"/>
                  </a:ext>
                </a:extLst>
              </a:tr>
              <a:tr h="529639">
                <a:tc>
                  <a:txBody>
                    <a:bodyPr/>
                    <a:lstStyle/>
                    <a:p>
                      <a:pPr algn="l" fontAlgn="b">
                        <a:lnSpc>
                          <a:spcPct val="106000"/>
                        </a:lnSpc>
                        <a:spcAft>
                          <a:spcPts val="800"/>
                        </a:spcAft>
                      </a:pPr>
                      <a:r>
                        <a:rPr lang="en-US" sz="2800" b="0" dirty="0">
                          <a:effectLst/>
                        </a:rPr>
                        <a:t>Age, mean (SD, min-max), years</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lnSpc>
                          <a:spcPct val="106000"/>
                        </a:lnSpc>
                        <a:spcAft>
                          <a:spcPts val="800"/>
                        </a:spcAft>
                      </a:pPr>
                      <a:r>
                        <a:rPr lang="en-US" sz="2800" b="0" dirty="0">
                          <a:effectLst/>
                        </a:rPr>
                        <a:t>41.5 (15.8, 19-75)</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77796011"/>
                  </a:ext>
                </a:extLst>
              </a:tr>
              <a:tr h="529639">
                <a:tc>
                  <a:txBody>
                    <a:bodyPr/>
                    <a:lstStyle/>
                    <a:p>
                      <a:pPr algn="l" fontAlgn="b">
                        <a:lnSpc>
                          <a:spcPct val="106000"/>
                        </a:lnSpc>
                        <a:spcAft>
                          <a:spcPts val="800"/>
                        </a:spcAft>
                      </a:pPr>
                      <a:r>
                        <a:rPr lang="en-US" sz="2800" b="0" dirty="0">
                          <a:effectLst/>
                        </a:rPr>
                        <a:t>Severity of hemophilia B at time of diagnosis, n (%)</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lnSpc>
                          <a:spcPct val="106000"/>
                        </a:lnSpc>
                        <a:spcAft>
                          <a:spcPts val="800"/>
                        </a:spcAft>
                      </a:pP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025511192"/>
                  </a:ext>
                </a:extLst>
              </a:tr>
              <a:tr h="529639">
                <a:tc>
                  <a:txBody>
                    <a:bodyPr/>
                    <a:lstStyle/>
                    <a:p>
                      <a:pPr algn="l" fontAlgn="b">
                        <a:lnSpc>
                          <a:spcPct val="106000"/>
                        </a:lnSpc>
                        <a:spcAft>
                          <a:spcPts val="800"/>
                        </a:spcAft>
                      </a:pPr>
                      <a:r>
                        <a:rPr lang="en-US" sz="2800" b="0" dirty="0">
                          <a:effectLst/>
                        </a:rPr>
                        <a:t>     Severe (FIX &lt;1%)</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lnSpc>
                          <a:spcPct val="106000"/>
                        </a:lnSpc>
                        <a:spcAft>
                          <a:spcPts val="800"/>
                        </a:spcAft>
                      </a:pPr>
                      <a:r>
                        <a:rPr lang="en-US" sz="2800" b="0" dirty="0">
                          <a:effectLst/>
                        </a:rPr>
                        <a:t>44 (81.5)</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939207554"/>
                  </a:ext>
                </a:extLst>
              </a:tr>
              <a:tr h="529639">
                <a:tc>
                  <a:txBody>
                    <a:bodyPr/>
                    <a:lstStyle/>
                    <a:p>
                      <a:pPr algn="l" fontAlgn="b">
                        <a:lnSpc>
                          <a:spcPct val="106000"/>
                        </a:lnSpc>
                        <a:spcAft>
                          <a:spcPts val="800"/>
                        </a:spcAft>
                      </a:pPr>
                      <a:r>
                        <a:rPr lang="en-US" sz="2800" b="0" dirty="0">
                          <a:effectLst/>
                        </a:rPr>
                        <a:t>     Moderately severe (FIX ≥1 and ≤2%)</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lnSpc>
                          <a:spcPct val="106000"/>
                        </a:lnSpc>
                        <a:spcAft>
                          <a:spcPts val="800"/>
                        </a:spcAft>
                      </a:pPr>
                      <a:r>
                        <a:rPr lang="en-US" sz="2800" b="0" dirty="0">
                          <a:effectLst/>
                        </a:rPr>
                        <a:t>10 (18.5)</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824648970"/>
                  </a:ext>
                </a:extLst>
              </a:tr>
              <a:tr h="529639">
                <a:tc>
                  <a:txBody>
                    <a:bodyPr/>
                    <a:lstStyle/>
                    <a:p>
                      <a:pPr algn="l" fontAlgn="b">
                        <a:lnSpc>
                          <a:spcPct val="106000"/>
                        </a:lnSpc>
                        <a:spcAft>
                          <a:spcPts val="800"/>
                        </a:spcAft>
                      </a:pPr>
                      <a:r>
                        <a:rPr lang="en-US" sz="2800" b="0" dirty="0">
                          <a:effectLst/>
                        </a:rPr>
                        <a:t>Positive HIV status, n (%)</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lnSpc>
                          <a:spcPct val="106000"/>
                        </a:lnSpc>
                        <a:spcAft>
                          <a:spcPts val="800"/>
                        </a:spcAft>
                      </a:pPr>
                      <a:r>
                        <a:rPr lang="en-US" sz="2800" b="0" dirty="0">
                          <a:effectLst/>
                        </a:rPr>
                        <a:t>3 (5.6)</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195333186"/>
                  </a:ext>
                </a:extLst>
              </a:tr>
              <a:tr h="529639">
                <a:tc>
                  <a:txBody>
                    <a:bodyPr/>
                    <a:lstStyle/>
                    <a:p>
                      <a:pPr algn="l" fontAlgn="b">
                        <a:lnSpc>
                          <a:spcPct val="106000"/>
                        </a:lnSpc>
                        <a:spcAft>
                          <a:spcPts val="800"/>
                        </a:spcAft>
                      </a:pPr>
                      <a:r>
                        <a:rPr lang="en-US" sz="2800" b="0" dirty="0">
                          <a:effectLst/>
                        </a:rPr>
                        <a:t>Prior hepatitis B infection, n (%)</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b">
                        <a:lnSpc>
                          <a:spcPct val="106000"/>
                        </a:lnSpc>
                        <a:spcAft>
                          <a:spcPts val="800"/>
                        </a:spcAft>
                      </a:pPr>
                      <a:r>
                        <a:rPr lang="en-US" sz="2800" b="0" dirty="0">
                          <a:effectLst/>
                        </a:rPr>
                        <a:t>3 (5.6)</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4263863461"/>
                  </a:ext>
                </a:extLst>
              </a:tr>
              <a:tr h="615679">
                <a:tc>
                  <a:txBody>
                    <a:bodyPr/>
                    <a:lstStyle/>
                    <a:p>
                      <a:pPr algn="l" fontAlgn="b">
                        <a:lnSpc>
                          <a:spcPct val="106000"/>
                        </a:lnSpc>
                        <a:spcAft>
                          <a:spcPts val="800"/>
                        </a:spcAft>
                      </a:pPr>
                      <a:r>
                        <a:rPr lang="en-US" sz="2800" b="0" dirty="0">
                          <a:effectLst/>
                        </a:rPr>
                        <a:t>Prior hepatitis C infection, n (%)</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t">
                        <a:lnSpc>
                          <a:spcPct val="107000"/>
                        </a:lnSpc>
                        <a:spcAft>
                          <a:spcPts val="800"/>
                        </a:spcAft>
                      </a:pPr>
                      <a:r>
                        <a:rPr lang="en-US" sz="2800" b="0" dirty="0">
                          <a:effectLst/>
                        </a:rPr>
                        <a:t>27 (50.0)</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4146545143"/>
                  </a:ext>
                </a:extLst>
              </a:tr>
              <a:tr h="615679">
                <a:tc>
                  <a:txBody>
                    <a:bodyPr/>
                    <a:lstStyle/>
                    <a:p>
                      <a:pPr algn="l" fontAlgn="b">
                        <a:lnSpc>
                          <a:spcPct val="106000"/>
                        </a:lnSpc>
                        <a:spcAft>
                          <a:spcPts val="800"/>
                        </a:spcAft>
                      </a:pPr>
                      <a:r>
                        <a:rPr lang="en-US" sz="2800" b="0" dirty="0">
                          <a:effectLst/>
                        </a:rPr>
                        <a:t>Pre-screening FIX treatment (n, %)</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t">
                        <a:lnSpc>
                          <a:spcPct val="107000"/>
                        </a:lnSpc>
                        <a:spcAft>
                          <a:spcPts val="800"/>
                        </a:spcAft>
                      </a:pP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512732061"/>
                  </a:ext>
                </a:extLst>
              </a:tr>
              <a:tr h="615679">
                <a:tc>
                  <a:txBody>
                    <a:bodyPr/>
                    <a:lstStyle/>
                    <a:p>
                      <a:pPr algn="l" fontAlgn="b">
                        <a:lnSpc>
                          <a:spcPct val="106000"/>
                        </a:lnSpc>
                        <a:spcAft>
                          <a:spcPts val="800"/>
                        </a:spcAft>
                      </a:pPr>
                      <a:r>
                        <a:rPr lang="en-US" sz="2800" b="0" dirty="0">
                          <a:effectLst/>
                        </a:rPr>
                        <a:t>     Extended half-life</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t">
                        <a:lnSpc>
                          <a:spcPct val="107000"/>
                        </a:lnSpc>
                        <a:spcAft>
                          <a:spcPts val="800"/>
                        </a:spcAft>
                      </a:pPr>
                      <a:r>
                        <a:rPr lang="en-US" sz="2800" b="0" dirty="0">
                          <a:effectLst/>
                        </a:rPr>
                        <a:t>31 (57.4)</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144954675"/>
                  </a:ext>
                </a:extLst>
              </a:tr>
              <a:tr h="615679">
                <a:tc>
                  <a:txBody>
                    <a:bodyPr/>
                    <a:lstStyle/>
                    <a:p>
                      <a:pPr algn="l" fontAlgn="b">
                        <a:lnSpc>
                          <a:spcPct val="106000"/>
                        </a:lnSpc>
                        <a:spcAft>
                          <a:spcPts val="800"/>
                        </a:spcAft>
                      </a:pPr>
                      <a:r>
                        <a:rPr lang="en-US" sz="2800" b="0" dirty="0">
                          <a:effectLst/>
                        </a:rPr>
                        <a:t>     Standard half-life</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t">
                        <a:lnSpc>
                          <a:spcPct val="107000"/>
                        </a:lnSpc>
                        <a:spcAft>
                          <a:spcPts val="800"/>
                        </a:spcAft>
                      </a:pPr>
                      <a:r>
                        <a:rPr lang="en-US" sz="2800" b="0" dirty="0">
                          <a:effectLst/>
                        </a:rPr>
                        <a:t>23 (42.6)</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378576816"/>
                  </a:ext>
                </a:extLst>
              </a:tr>
              <a:tr h="615679">
                <a:tc>
                  <a:txBody>
                    <a:bodyPr/>
                    <a:lstStyle/>
                    <a:p>
                      <a:pPr algn="l" fontAlgn="b">
                        <a:lnSpc>
                          <a:spcPct val="106000"/>
                        </a:lnSpc>
                        <a:spcAft>
                          <a:spcPts val="800"/>
                        </a:spcAft>
                      </a:pPr>
                      <a:r>
                        <a:rPr lang="en-US" sz="2800" b="0" dirty="0">
                          <a:effectLst/>
                        </a:rPr>
                        <a:t>Detectable </a:t>
                      </a:r>
                      <a:r>
                        <a:rPr lang="en-US" sz="2800" b="0" dirty="0" err="1">
                          <a:effectLst/>
                        </a:rPr>
                        <a:t>NAbs</a:t>
                      </a:r>
                      <a:r>
                        <a:rPr lang="en-US" sz="2800" b="0" dirty="0">
                          <a:effectLst/>
                        </a:rPr>
                        <a:t> at baseline, n (%, max titer)</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t">
                        <a:lnSpc>
                          <a:spcPct val="107000"/>
                        </a:lnSpc>
                        <a:spcAft>
                          <a:spcPts val="800"/>
                        </a:spcAft>
                      </a:pPr>
                      <a:r>
                        <a:rPr lang="en-US" sz="2800" b="0" dirty="0">
                          <a:effectLst/>
                        </a:rPr>
                        <a:t>23 (42.6, 3212.3)</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316528403"/>
                  </a:ext>
                </a:extLst>
              </a:tr>
              <a:tr h="615679">
                <a:tc>
                  <a:txBody>
                    <a:bodyPr/>
                    <a:lstStyle/>
                    <a:p>
                      <a:pPr algn="l" fontAlgn="b">
                        <a:lnSpc>
                          <a:spcPct val="106000"/>
                        </a:lnSpc>
                        <a:spcAft>
                          <a:spcPts val="800"/>
                        </a:spcAft>
                      </a:pPr>
                      <a:r>
                        <a:rPr lang="en-US" sz="2800" b="0" dirty="0">
                          <a:effectLst/>
                        </a:rPr>
                        <a:t>0 bleeds in lead-in, n (%)</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marL="0" marR="0" lvl="0" indent="0" algn="ctr" defTabSz="3840526" rtl="0" eaLnBrk="1" fontAlgn="t" latinLnBrk="0" hangingPunct="1">
                        <a:lnSpc>
                          <a:spcPct val="107000"/>
                        </a:lnSpc>
                        <a:spcBef>
                          <a:spcPts val="0"/>
                        </a:spcBef>
                        <a:spcAft>
                          <a:spcPts val="800"/>
                        </a:spcAft>
                        <a:buClrTx/>
                        <a:buSzTx/>
                        <a:buFontTx/>
                        <a:buNone/>
                        <a:tabLst/>
                        <a:defRPr/>
                      </a:pPr>
                      <a:r>
                        <a:rPr lang="en-US" sz="2800" b="0" dirty="0">
                          <a:effectLst/>
                        </a:rPr>
                        <a:t>16 (29.6)</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2870576075"/>
                  </a:ext>
                </a:extLst>
              </a:tr>
              <a:tr h="615679">
                <a:tc>
                  <a:txBody>
                    <a:bodyPr/>
                    <a:lstStyle/>
                    <a:p>
                      <a:pPr algn="l" fontAlgn="b">
                        <a:lnSpc>
                          <a:spcPct val="106000"/>
                        </a:lnSpc>
                        <a:spcAft>
                          <a:spcPts val="800"/>
                        </a:spcAft>
                      </a:pPr>
                      <a:r>
                        <a:rPr lang="en-US" sz="2800" b="0" dirty="0">
                          <a:effectLst/>
                        </a:rPr>
                        <a:t>Cumulative bleeds in lead-in, n</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t">
                        <a:lnSpc>
                          <a:spcPct val="107000"/>
                        </a:lnSpc>
                        <a:spcAft>
                          <a:spcPts val="800"/>
                        </a:spcAft>
                      </a:pPr>
                      <a:r>
                        <a:rPr lang="en-US" sz="2800" b="0" dirty="0">
                          <a:effectLst/>
                        </a:rPr>
                        <a:t>123</a:t>
                      </a:r>
                      <a:endParaRPr lang="en-US" sz="2800" b="0" dirty="0">
                        <a:effectLst/>
                        <a:latin typeface="+mn-lt"/>
                        <a:ea typeface="Calibri" panose="020F0502020204030204" pitchFamily="34" charset="0"/>
                        <a:cs typeface="Times New Roman" panose="02020603050405020304" pitchFamily="18" charset="0"/>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162646834"/>
                  </a:ext>
                </a:extLst>
              </a:tr>
            </a:tbl>
          </a:graphicData>
        </a:graphic>
      </p:graphicFrame>
      <p:sp>
        <p:nvSpPr>
          <p:cNvPr id="192" name="Title 3">
            <a:extLst>
              <a:ext uri="{FF2B5EF4-FFF2-40B4-BE49-F238E27FC236}">
                <a16:creationId xmlns:a16="http://schemas.microsoft.com/office/drawing/2014/main" id="{B8380A2B-C6DC-4BA9-B430-225C892A2CD2}"/>
              </a:ext>
            </a:extLst>
          </p:cNvPr>
          <p:cNvSpPr txBox="1">
            <a:spLocks/>
          </p:cNvSpPr>
          <p:nvPr/>
        </p:nvSpPr>
        <p:spPr>
          <a:xfrm>
            <a:off x="15431093" y="28222890"/>
            <a:ext cx="20344214" cy="399471"/>
          </a:xfrm>
          <a:prstGeom prst="rect">
            <a:avLst/>
          </a:prstGeom>
        </p:spPr>
        <p:txBody>
          <a:bodyPr vert="horz" lIns="61446" tIns="30722" rIns="61446" bIns="30722" rtlCol="0" anchor="ctr">
            <a:noAutofit/>
          </a:bodyPr>
          <a:lstStyle>
            <a:lvl1pPr algn="ctr" defTabSz="2270638" rtl="0" eaLnBrk="1" latinLnBrk="0" hangingPunct="1">
              <a:lnSpc>
                <a:spcPct val="100000"/>
              </a:lnSpc>
              <a:spcBef>
                <a:spcPct val="0"/>
              </a:spcBef>
              <a:spcAft>
                <a:spcPts val="600"/>
              </a:spcAft>
              <a:buNone/>
              <a:defRPr sz="4200" b="0" kern="1200">
                <a:solidFill>
                  <a:schemeClr val="tx1"/>
                </a:solidFill>
                <a:latin typeface="Arial Black" panose="020B0A04020102020204" pitchFamily="34" charset="0"/>
                <a:ea typeface="+mj-ea"/>
                <a:cs typeface="+mj-cs"/>
              </a:defRPr>
            </a:lvl1pPr>
          </a:lstStyle>
          <a:p>
            <a:pPr defTabSz="2160285">
              <a:spcAft>
                <a:spcPts val="571"/>
              </a:spcAft>
            </a:pPr>
            <a:r>
              <a:rPr lang="en-GB" sz="2664" b="1" dirty="0">
                <a:solidFill>
                  <a:prstClr val="white"/>
                </a:solidFill>
                <a:latin typeface="Arial" panose="020B0604020202020204"/>
              </a:rPr>
              <a:t>Presented at the International Society on Thrombosis and </a:t>
            </a:r>
            <a:r>
              <a:rPr lang="en-GB" sz="2664" b="1" dirty="0" err="1">
                <a:solidFill>
                  <a:prstClr val="white"/>
                </a:solidFill>
                <a:latin typeface="Arial" panose="020B0604020202020204"/>
              </a:rPr>
              <a:t>Hemostasis</a:t>
            </a:r>
            <a:r>
              <a:rPr lang="en-GB" sz="2664" b="1" dirty="0">
                <a:solidFill>
                  <a:prstClr val="white"/>
                </a:solidFill>
                <a:latin typeface="Arial" panose="020B0604020202020204"/>
              </a:rPr>
              <a:t> (ISTH) 2021 Virtual Congress, July 17</a:t>
            </a:r>
            <a:r>
              <a:rPr lang="en-GB" sz="2664" b="1" baseline="30000" dirty="0">
                <a:solidFill>
                  <a:prstClr val="white"/>
                </a:solidFill>
                <a:latin typeface="Arial" panose="020B0604020202020204"/>
              </a:rPr>
              <a:t>th</a:t>
            </a:r>
            <a:r>
              <a:rPr lang="en-GB" sz="2664" b="1" dirty="0">
                <a:solidFill>
                  <a:prstClr val="white"/>
                </a:solidFill>
                <a:latin typeface="Arial" panose="020B0604020202020204"/>
              </a:rPr>
              <a:t> – 21</a:t>
            </a:r>
            <a:r>
              <a:rPr lang="en-GB" sz="2664" b="1" baseline="30000" dirty="0">
                <a:solidFill>
                  <a:prstClr val="white"/>
                </a:solidFill>
                <a:latin typeface="Arial" panose="020B0604020202020204"/>
              </a:rPr>
              <a:t>st</a:t>
            </a:r>
            <a:r>
              <a:rPr lang="en-GB" sz="2664" b="1" dirty="0">
                <a:solidFill>
                  <a:prstClr val="white"/>
                </a:solidFill>
                <a:latin typeface="Arial" panose="020B0604020202020204"/>
              </a:rPr>
              <a:t>, 2021</a:t>
            </a:r>
          </a:p>
        </p:txBody>
      </p:sp>
    </p:spTree>
    <p:extLst>
      <p:ext uri="{BB962C8B-B14F-4D97-AF65-F5344CB8AC3E}">
        <p14:creationId xmlns:p14="http://schemas.microsoft.com/office/powerpoint/2010/main" val="2455344424"/>
      </p:ext>
    </p:extLst>
  </p:cSld>
  <p:clrMapOvr>
    <a:masterClrMapping/>
  </p:clrMapOvr>
</p:sld>
</file>

<file path=ppt/theme/theme1.xml><?xml version="1.0" encoding="utf-8"?>
<a:theme xmlns:a="http://schemas.openxmlformats.org/drawingml/2006/main" name="1_Office Theme">
  <a:themeElements>
    <a:clrScheme name="UQ">
      <a:dk1>
        <a:srgbClr val="26282D"/>
      </a:dk1>
      <a:lt1>
        <a:sysClr val="window" lastClr="FFFFFF"/>
      </a:lt1>
      <a:dk2>
        <a:srgbClr val="26282D"/>
      </a:dk2>
      <a:lt2>
        <a:srgbClr val="E7E6E6"/>
      </a:lt2>
      <a:accent1>
        <a:srgbClr val="C02125"/>
      </a:accent1>
      <a:accent2>
        <a:srgbClr val="E5741B"/>
      </a:accent2>
      <a:accent3>
        <a:srgbClr val="009FD5"/>
      </a:accent3>
      <a:accent4>
        <a:srgbClr val="F7CBAC"/>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D9490F146872E47AC3958D4597C4F97" ma:contentTypeVersion="21" ma:contentTypeDescription="Create a new document." ma:contentTypeScope="" ma:versionID="08f9b1bcb4def97b73301cd757bb3526">
  <xsd:schema xmlns:xsd="http://www.w3.org/2001/XMLSchema" xmlns:xs="http://www.w3.org/2001/XMLSchema" xmlns:p="http://schemas.microsoft.com/office/2006/metadata/properties" xmlns:ns2="317ea4b2-0350-41ed-af02-1596c8cf73e6" xmlns:ns3="24c1c462-0f88-4d4a-83b3-2c586eda963f" targetNamespace="http://schemas.microsoft.com/office/2006/metadata/properties" ma:root="true" ma:fieldsID="f838cc0813c6cc3d3d386d6755084ab3" ns2:_="" ns3:_="">
    <xsd:import namespace="317ea4b2-0350-41ed-af02-1596c8cf73e6"/>
    <xsd:import namespace="24c1c462-0f88-4d4a-83b3-2c586eda963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PRCApproved_x003f_" minOccurs="0"/>
                <xsd:element ref="ns2:On_x002d_label_x002f_off_x002d_label_x003f_" minOccurs="0"/>
                <xsd:element ref="ns2:PRCExempt_x0028_poster_x002f_pub_x0029__x003f_" minOccurs="0"/>
                <xsd:element ref="ns2:Notes" minOccurs="0"/>
                <xsd:element ref="ns2:AddedtoWebsite" minOccurs="0"/>
                <xsd:element ref="ns2:AddedtoStaging"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7ea4b2-0350-41ed-af02-1596c8cf73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b32c33a4-8245-4daf-b85d-86e769940a21" ma:termSetId="09814cd3-568e-fe90-9814-8d621ff8fb84" ma:anchorId="fba54fb3-c3e1-fe81-a776-ca4b69148c4d" ma:open="true" ma:isKeyword="false">
      <xsd:complexType>
        <xsd:sequence>
          <xsd:element ref="pc:Terms" minOccurs="0" maxOccurs="1"/>
        </xsd:sequence>
      </xsd:complexType>
    </xsd:element>
    <xsd:element name="PRCApproved_x003f_" ma:index="23" nillable="true" ma:displayName="PRC Approved?" ma:format="Dropdown" ma:internalName="PRCApproved_x003f_">
      <xsd:simpleType>
        <xsd:restriction base="dms:Choice">
          <xsd:enumeration value="Yes"/>
          <xsd:enumeration value="No"/>
        </xsd:restriction>
      </xsd:simpleType>
    </xsd:element>
    <xsd:element name="On_x002d_label_x002f_off_x002d_label_x003f_" ma:index="24" nillable="true" ma:displayName="On-label/off-label?" ma:format="Dropdown" ma:internalName="On_x002d_label_x002f_off_x002d_label_x003f_">
      <xsd:simpleType>
        <xsd:restriction base="dms:Choice">
          <xsd:enumeration value="On-label"/>
          <xsd:enumeration value="Off-label"/>
        </xsd:restriction>
      </xsd:simpleType>
    </xsd:element>
    <xsd:element name="PRCExempt_x0028_poster_x002f_pub_x0029__x003f_" ma:index="25" nillable="true" ma:displayName="PRC Exempt (poster/pub)?" ma:default="0" ma:format="Dropdown" ma:internalName="PRCExempt_x0028_poster_x002f_pub_x0029__x003f_">
      <xsd:simpleType>
        <xsd:restriction base="dms:Boolean"/>
      </xsd:simpleType>
    </xsd:element>
    <xsd:element name="Notes" ma:index="26" nillable="true" ma:displayName="Notes" ma:format="Dropdown" ma:internalName="Notes">
      <xsd:simpleType>
        <xsd:restriction base="dms:Text">
          <xsd:maxLength value="255"/>
        </xsd:restriction>
      </xsd:simpleType>
    </xsd:element>
    <xsd:element name="AddedtoWebsite" ma:index="27" nillable="true" ma:displayName="Added to Website" ma:format="Dropdown" ma:internalName="AddedtoWebsite">
      <xsd:simpleType>
        <xsd:restriction base="dms:Choice">
          <xsd:enumeration value="YES"/>
          <xsd:enumeration value="NO"/>
          <xsd:enumeration value="N/A"/>
        </xsd:restriction>
      </xsd:simpleType>
    </xsd:element>
    <xsd:element name="AddedtoStaging" ma:index="28" nillable="true" ma:displayName="Added to Staging" ma:format="Dropdown" ma:internalName="AddedtoStaging">
      <xsd:simpleType>
        <xsd:restriction base="dms:Choice">
          <xsd:enumeration value="Yes"/>
          <xsd:enumeration value="No"/>
          <xsd:enumeration value="N/A"/>
        </xsd:restriction>
      </xsd:simpleType>
    </xsd:element>
  </xsd:schema>
  <xsd:schema xmlns:xsd="http://www.w3.org/2001/XMLSchema" xmlns:xs="http://www.w3.org/2001/XMLSchema" xmlns:dms="http://schemas.microsoft.com/office/2006/documentManagement/types" xmlns:pc="http://schemas.microsoft.com/office/infopath/2007/PartnerControls" targetNamespace="24c1c462-0f88-4d4a-83b3-2c586eda963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3191964-452f-451a-b9f4-6ad0f7876d6f}" ma:internalName="TaxCatchAll" ma:showField="CatchAllData" ma:web="24c1c462-0f88-4d4a-83b3-2c586eda963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4c1c462-0f88-4d4a-83b3-2c586eda963f" xsi:nil="true"/>
    <lcf76f155ced4ddcb4097134ff3c332f xmlns="317ea4b2-0350-41ed-af02-1596c8cf73e6">
      <Terms xmlns="http://schemas.microsoft.com/office/infopath/2007/PartnerControls"/>
    </lcf76f155ced4ddcb4097134ff3c332f>
    <On_x002d_label_x002f_off_x002d_label_x003f_ xmlns="317ea4b2-0350-41ed-af02-1596c8cf73e6">On-label</On_x002d_label_x002f_off_x002d_label_x003f_>
    <PRCExempt_x0028_poster_x002f_pub_x0029__x003f_ xmlns="317ea4b2-0350-41ed-af02-1596c8cf73e6">true</PRCExempt_x0028_poster_x002f_pub_x0029__x003f_>
    <PRCApproved_x003f_ xmlns="317ea4b2-0350-41ed-af02-1596c8cf73e6" xsi:nil="true"/>
    <AddedtoWebsite xmlns="317ea4b2-0350-41ed-af02-1596c8cf73e6" xsi:nil="true"/>
    <Notes xmlns="317ea4b2-0350-41ed-af02-1596c8cf73e6" xsi:nil="true"/>
    <AddedtoStaging xmlns="317ea4b2-0350-41ed-af02-1596c8cf73e6" xsi:nil="true"/>
  </documentManagement>
</p:properties>
</file>

<file path=customXml/itemProps1.xml><?xml version="1.0" encoding="utf-8"?>
<ds:datastoreItem xmlns:ds="http://schemas.openxmlformats.org/officeDocument/2006/customXml" ds:itemID="{79CD1962-0F38-41B3-9987-02A53A214BB0}"/>
</file>

<file path=customXml/itemProps2.xml><?xml version="1.0" encoding="utf-8"?>
<ds:datastoreItem xmlns:ds="http://schemas.openxmlformats.org/officeDocument/2006/customXml" ds:itemID="{F5FA0E98-300D-4503-9056-6139FF58135E}"/>
</file>

<file path=customXml/itemProps3.xml><?xml version="1.0" encoding="utf-8"?>
<ds:datastoreItem xmlns:ds="http://schemas.openxmlformats.org/officeDocument/2006/customXml" ds:itemID="{9179D0E0-088E-4213-90D6-E4681BAEA3B9}"/>
</file>

<file path=docProps/app.xml><?xml version="1.0" encoding="utf-8"?>
<Properties xmlns="http://schemas.openxmlformats.org/officeDocument/2006/extended-properties" xmlns:vt="http://schemas.openxmlformats.org/officeDocument/2006/docPropsVTypes">
  <Template>Office Theme</Template>
  <TotalTime>751</TotalTime>
  <Words>1437</Words>
  <Application>Microsoft Office PowerPoint</Application>
  <PresentationFormat>Custom</PresentationFormat>
  <Paragraphs>223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Black</vt:lpstr>
      <vt:lpstr>Arial Nova Light</vt:lpstr>
      <vt:lpstr>Calibri</vt:lpstr>
      <vt:lpstr>Wingdings</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Ortiz</dc:creator>
  <cp:lastModifiedBy>Editor</cp:lastModifiedBy>
  <cp:revision>72</cp:revision>
  <dcterms:created xsi:type="dcterms:W3CDTF">2016-12-01T17:42:49Z</dcterms:created>
  <dcterms:modified xsi:type="dcterms:W3CDTF">2021-06-29T21:36:45Z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0x0101004D9490F146872E47AC3958D4597C4F97</vt:lpwstr>
  </property>
  <property fmtid="{D5CDD505-2E9C-101B-9397-08002B2CF9AE}" pid="3" name="MediaServiceImageTags">
    <vt:lpwstr/>
  </property>
</Properties>
</file>